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9"/>
  </p:notesMasterIdLst>
  <p:sldIdLst>
    <p:sldId id="444" r:id="rId2"/>
    <p:sldId id="446" r:id="rId3"/>
    <p:sldId id="445" r:id="rId4"/>
    <p:sldId id="447" r:id="rId5"/>
    <p:sldId id="448" r:id="rId6"/>
    <p:sldId id="443" r:id="rId7"/>
    <p:sldId id="451" r:id="rId8"/>
    <p:sldId id="562" r:id="rId9"/>
    <p:sldId id="560" r:id="rId10"/>
    <p:sldId id="260" r:id="rId11"/>
    <p:sldId id="261" r:id="rId12"/>
    <p:sldId id="257" r:id="rId13"/>
    <p:sldId id="258" r:id="rId14"/>
    <p:sldId id="570" r:id="rId15"/>
    <p:sldId id="573" r:id="rId16"/>
    <p:sldId id="572" r:id="rId17"/>
    <p:sldId id="571" r:id="rId18"/>
    <p:sldId id="577" r:id="rId19"/>
    <p:sldId id="576" r:id="rId20"/>
    <p:sldId id="574" r:id="rId21"/>
    <p:sldId id="575" r:id="rId22"/>
    <p:sldId id="563" r:id="rId23"/>
    <p:sldId id="262" r:id="rId24"/>
    <p:sldId id="450" r:id="rId25"/>
    <p:sldId id="264" r:id="rId26"/>
    <p:sldId id="263" r:id="rId27"/>
    <p:sldId id="266" r:id="rId28"/>
    <p:sldId id="265" r:id="rId29"/>
    <p:sldId id="267" r:id="rId30"/>
    <p:sldId id="268" r:id="rId31"/>
    <p:sldId id="269" r:id="rId32"/>
    <p:sldId id="270" r:id="rId33"/>
    <p:sldId id="271" r:id="rId34"/>
    <p:sldId id="462" r:id="rId35"/>
    <p:sldId id="256" r:id="rId36"/>
    <p:sldId id="565" r:id="rId37"/>
    <p:sldId id="437" r:id="rId38"/>
    <p:sldId id="272" r:id="rId39"/>
    <p:sldId id="324" r:id="rId40"/>
    <p:sldId id="323" r:id="rId41"/>
    <p:sldId id="325" r:id="rId42"/>
    <p:sldId id="326" r:id="rId43"/>
    <p:sldId id="327" r:id="rId44"/>
    <p:sldId id="328" r:id="rId45"/>
    <p:sldId id="329" r:id="rId46"/>
    <p:sldId id="330" r:id="rId47"/>
    <p:sldId id="333" r:id="rId48"/>
    <p:sldId id="331" r:id="rId49"/>
    <p:sldId id="332" r:id="rId50"/>
    <p:sldId id="334" r:id="rId51"/>
    <p:sldId id="561" r:id="rId52"/>
    <p:sldId id="452" r:id="rId53"/>
    <p:sldId id="453" r:id="rId54"/>
    <p:sldId id="455" r:id="rId55"/>
    <p:sldId id="456" r:id="rId56"/>
    <p:sldId id="457" r:id="rId57"/>
    <p:sldId id="454" r:id="rId58"/>
    <p:sldId id="458" r:id="rId59"/>
    <p:sldId id="459" r:id="rId60"/>
    <p:sldId id="460" r:id="rId61"/>
    <p:sldId id="345" r:id="rId62"/>
    <p:sldId id="346" r:id="rId63"/>
    <p:sldId id="335" r:id="rId64"/>
    <p:sldId id="341" r:id="rId65"/>
    <p:sldId id="340" r:id="rId66"/>
    <p:sldId id="342" r:id="rId67"/>
    <p:sldId id="343" r:id="rId68"/>
    <p:sldId id="344" r:id="rId69"/>
    <p:sldId id="336" r:id="rId70"/>
    <p:sldId id="353" r:id="rId71"/>
    <p:sldId id="354" r:id="rId72"/>
    <p:sldId id="337" r:id="rId73"/>
    <p:sldId id="338" r:id="rId74"/>
    <p:sldId id="294" r:id="rId75"/>
    <p:sldId id="319" r:id="rId76"/>
    <p:sldId id="348" r:id="rId77"/>
    <p:sldId id="347" r:id="rId78"/>
    <p:sldId id="350" r:id="rId79"/>
    <p:sldId id="355" r:id="rId80"/>
    <p:sldId id="356" r:id="rId81"/>
    <p:sldId id="357" r:id="rId82"/>
    <p:sldId id="318" r:id="rId83"/>
    <p:sldId id="352" r:id="rId84"/>
    <p:sldId id="351" r:id="rId85"/>
    <p:sldId id="299" r:id="rId86"/>
    <p:sldId id="358" r:id="rId87"/>
    <p:sldId id="360" r:id="rId88"/>
    <p:sldId id="362" r:id="rId89"/>
    <p:sldId id="317" r:id="rId90"/>
    <p:sldId id="368" r:id="rId91"/>
    <p:sldId id="375" r:id="rId92"/>
    <p:sldId id="365" r:id="rId93"/>
    <p:sldId id="363" r:id="rId94"/>
    <p:sldId id="315" r:id="rId95"/>
    <p:sldId id="314" r:id="rId96"/>
    <p:sldId id="364" r:id="rId97"/>
    <p:sldId id="359" r:id="rId98"/>
    <p:sldId id="361" r:id="rId99"/>
    <p:sldId id="300" r:id="rId100"/>
    <p:sldId id="370" r:id="rId101"/>
    <p:sldId id="321" r:id="rId102"/>
    <p:sldId id="369" r:id="rId103"/>
    <p:sldId id="301" r:id="rId104"/>
    <p:sldId id="302" r:id="rId105"/>
    <p:sldId id="371" r:id="rId106"/>
    <p:sldId id="372" r:id="rId107"/>
    <p:sldId id="374" r:id="rId108"/>
    <p:sldId id="297" r:id="rId109"/>
    <p:sldId id="564" r:id="rId110"/>
    <p:sldId id="293" r:id="rId111"/>
    <p:sldId id="376" r:id="rId112"/>
    <p:sldId id="378" r:id="rId113"/>
    <p:sldId id="295" r:id="rId114"/>
    <p:sldId id="377" r:id="rId115"/>
    <p:sldId id="276" r:id="rId116"/>
    <p:sldId id="379" r:id="rId117"/>
    <p:sldId id="380" r:id="rId118"/>
    <p:sldId id="381" r:id="rId119"/>
    <p:sldId id="382" r:id="rId120"/>
    <p:sldId id="383" r:id="rId121"/>
    <p:sldId id="385" r:id="rId122"/>
    <p:sldId id="386" r:id="rId123"/>
    <p:sldId id="387" r:id="rId124"/>
    <p:sldId id="388" r:id="rId125"/>
    <p:sldId id="578" r:id="rId126"/>
    <p:sldId id="390" r:id="rId127"/>
    <p:sldId id="392" r:id="rId128"/>
    <p:sldId id="393" r:id="rId129"/>
    <p:sldId id="394" r:id="rId130"/>
    <p:sldId id="395" r:id="rId131"/>
    <p:sldId id="273" r:id="rId132"/>
    <p:sldId id="397" r:id="rId133"/>
    <p:sldId id="439" r:id="rId134"/>
    <p:sldId id="440" r:id="rId135"/>
    <p:sldId id="277" r:id="rId136"/>
    <p:sldId id="278" r:id="rId137"/>
    <p:sldId id="398" r:id="rId1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gene Han" initials="EH" lastIdx="1" clrIdx="0">
    <p:extLst>
      <p:ext uri="{19B8F6BF-5375-455C-9EA6-DF929625EA0E}">
        <p15:presenceInfo xmlns:p15="http://schemas.microsoft.com/office/powerpoint/2012/main" userId="a6d2d9c35b1738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58161" autoAdjust="0"/>
  </p:normalViewPr>
  <p:slideViewPr>
    <p:cSldViewPr snapToGrid="0">
      <p:cViewPr varScale="1">
        <p:scale>
          <a:sx n="118" d="100"/>
          <a:sy n="118" d="100"/>
        </p:scale>
        <p:origin x="3274" y="86"/>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1CEF3-19B6-45DF-9DB3-13136E70B41D}" type="datetimeFigureOut">
              <a:rPr lang="en-US" smtClean="0"/>
              <a:t>Saturday/8/29/2020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AD47CE-6028-46F2-A87F-6D3962B463F0}" type="slidenum">
              <a:rPr lang="en-US" smtClean="0"/>
              <a:t>‹#›</a:t>
            </a:fld>
            <a:endParaRPr lang="en-US"/>
          </a:p>
        </p:txBody>
      </p:sp>
    </p:spTree>
    <p:extLst>
      <p:ext uri="{BB962C8B-B14F-4D97-AF65-F5344CB8AC3E}">
        <p14:creationId xmlns:p14="http://schemas.microsoft.com/office/powerpoint/2010/main" val="881310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a:t>
            </a:fld>
            <a:endParaRPr lang="en-US"/>
          </a:p>
        </p:txBody>
      </p:sp>
    </p:spTree>
    <p:extLst>
      <p:ext uri="{BB962C8B-B14F-4D97-AF65-F5344CB8AC3E}">
        <p14:creationId xmlns:p14="http://schemas.microsoft.com/office/powerpoint/2010/main" val="1743869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10</a:t>
            </a:fld>
            <a:endParaRPr lang="en-US"/>
          </a:p>
        </p:txBody>
      </p:sp>
    </p:spTree>
    <p:extLst>
      <p:ext uri="{BB962C8B-B14F-4D97-AF65-F5344CB8AC3E}">
        <p14:creationId xmlns:p14="http://schemas.microsoft.com/office/powerpoint/2010/main" val="403954050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As it is today</a:t>
            </a:r>
          </a:p>
          <a:p>
            <a:pPr marL="171450" indent="-171450">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museum was intended by the Solomon R. Guggenheim foundation to house non-objective (abstract) art</a:t>
            </a:r>
          </a:p>
          <a:p>
            <a:pPr marL="685800" marR="0" lvl="1" indent="-22860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So intended to be progressive</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100</a:t>
            </a:fld>
            <a:endParaRPr lang="en-US"/>
          </a:p>
        </p:txBody>
      </p:sp>
    </p:spTree>
    <p:extLst>
      <p:ext uri="{BB962C8B-B14F-4D97-AF65-F5344CB8AC3E}">
        <p14:creationId xmlns:p14="http://schemas.microsoft.com/office/powerpoint/2010/main" val="393707037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 “The structural calculations are thus those of the cantilever and continuity rather than the post and beam”</a:t>
            </a:r>
          </a:p>
          <a:p>
            <a:pPr marL="0" marR="0" lvl="0" indent="0">
              <a:lnSpc>
                <a:spcPct val="107000"/>
              </a:lnSpc>
              <a:spcBef>
                <a:spcPts val="0"/>
              </a:spcBef>
              <a:spcAft>
                <a:spcPts val="0"/>
              </a:spcAft>
              <a:buFont typeface="Courier New" panose="02070309020205020404" pitchFamily="49" charset="0"/>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 “no meeting of the eye with abrupt changes of form”</a:t>
            </a: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Full organic architecture</a:t>
            </a:r>
          </a:p>
          <a:p>
            <a:pPr marL="685800" marR="0" lvl="1" indent="-22860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Spiral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 Inward-looking atrium</a:t>
            </a:r>
          </a:p>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101</a:t>
            </a:fld>
            <a:endParaRPr lang="en-US"/>
          </a:p>
        </p:txBody>
      </p:sp>
    </p:spTree>
    <p:extLst>
      <p:ext uri="{BB962C8B-B14F-4D97-AF65-F5344CB8AC3E}">
        <p14:creationId xmlns:p14="http://schemas.microsoft.com/office/powerpoint/2010/main" val="99118567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Plan showing major ‘spiral’ and minor ‘spiral’</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102</a:t>
            </a:fld>
            <a:endParaRPr lang="en-US"/>
          </a:p>
        </p:txBody>
      </p:sp>
    </p:spTree>
    <p:extLst>
      <p:ext uri="{BB962C8B-B14F-4D97-AF65-F5344CB8AC3E}">
        <p14:creationId xmlns:p14="http://schemas.microsoft.com/office/powerpoint/2010/main" val="351659114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Intended the building as a work of art, that exhibits works of art</a:t>
            </a:r>
          </a:p>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103</a:t>
            </a:fld>
            <a:endParaRPr lang="en-US"/>
          </a:p>
        </p:txBody>
      </p:sp>
    </p:spTree>
    <p:extLst>
      <p:ext uri="{BB962C8B-B14F-4D97-AF65-F5344CB8AC3E}">
        <p14:creationId xmlns:p14="http://schemas.microsoft.com/office/powerpoint/2010/main" val="61377029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FLW’s intention to enter at lift on lower level, then continue exhibition going downward</a:t>
            </a:r>
          </a:p>
          <a:p>
            <a:pPr marL="628650" lvl="1" indent="-171450">
              <a:buFontTx/>
              <a:buChar char="-"/>
            </a:pPr>
            <a:r>
              <a:rPr lang="en-US" dirty="0"/>
              <a:t>Gravity facilitating free-flow of space</a:t>
            </a:r>
          </a:p>
        </p:txBody>
      </p:sp>
      <p:sp>
        <p:nvSpPr>
          <p:cNvPr id="4" name="Slide Number Placeholder 3"/>
          <p:cNvSpPr>
            <a:spLocks noGrp="1"/>
          </p:cNvSpPr>
          <p:nvPr>
            <p:ph type="sldNum" sz="quarter" idx="5"/>
          </p:nvPr>
        </p:nvSpPr>
        <p:spPr/>
        <p:txBody>
          <a:bodyPr/>
          <a:lstStyle/>
          <a:p>
            <a:fld id="{13AD47CE-6028-46F2-A87F-6D3962B463F0}" type="slidenum">
              <a:rPr lang="en-US" smtClean="0"/>
              <a:t>104</a:t>
            </a:fld>
            <a:endParaRPr lang="en-US"/>
          </a:p>
        </p:txBody>
      </p:sp>
    </p:spTree>
    <p:extLst>
      <p:ext uri="{BB962C8B-B14F-4D97-AF65-F5344CB8AC3E}">
        <p14:creationId xmlns:p14="http://schemas.microsoft.com/office/powerpoint/2010/main" val="208639037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105</a:t>
            </a:fld>
            <a:endParaRPr lang="en-US"/>
          </a:p>
        </p:txBody>
      </p:sp>
    </p:spTree>
    <p:extLst>
      <p:ext uri="{BB962C8B-B14F-4D97-AF65-F5344CB8AC3E}">
        <p14:creationId xmlns:p14="http://schemas.microsoft.com/office/powerpoint/2010/main" val="8498138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Critiques</a:t>
            </a:r>
          </a:p>
          <a:p>
            <a:pPr marL="628650" marR="0" lvl="1" indent="-171450">
              <a:lnSpc>
                <a:spcPct val="107000"/>
              </a:lnSpc>
              <a:spcBef>
                <a:spcPts val="0"/>
              </a:spcBef>
              <a:spcAft>
                <a:spcPts val="0"/>
              </a:spcAft>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Constantly sloping floors</a:t>
            </a:r>
          </a:p>
          <a:p>
            <a:pPr marL="628650" marR="0" lvl="1" indent="-171450">
              <a:lnSpc>
                <a:spcPct val="107000"/>
              </a:lnSpc>
              <a:spcBef>
                <a:spcPts val="0"/>
              </a:spcBef>
              <a:spcAft>
                <a:spcPts val="0"/>
              </a:spcAft>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Curved walls make for strange shadows</a:t>
            </a:r>
          </a:p>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106</a:t>
            </a:fld>
            <a:endParaRPr lang="en-US"/>
          </a:p>
        </p:txBody>
      </p:sp>
    </p:spTree>
    <p:extLst>
      <p:ext uri="{BB962C8B-B14F-4D97-AF65-F5344CB8AC3E}">
        <p14:creationId xmlns:p14="http://schemas.microsoft.com/office/powerpoint/2010/main" val="88057208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Example of when architecture can get in the way of the things it’s supposed to house… but that’s an issue that continues today</a:t>
            </a:r>
          </a:p>
        </p:txBody>
      </p:sp>
      <p:sp>
        <p:nvSpPr>
          <p:cNvPr id="4" name="Slide Number Placeholder 3"/>
          <p:cNvSpPr>
            <a:spLocks noGrp="1"/>
          </p:cNvSpPr>
          <p:nvPr>
            <p:ph type="sldNum" sz="quarter" idx="5"/>
          </p:nvPr>
        </p:nvSpPr>
        <p:spPr/>
        <p:txBody>
          <a:bodyPr/>
          <a:lstStyle/>
          <a:p>
            <a:fld id="{13AD47CE-6028-46F2-A87F-6D3962B463F0}" type="slidenum">
              <a:rPr lang="en-US" smtClean="0"/>
              <a:t>107</a:t>
            </a:fld>
            <a:endParaRPr lang="en-US"/>
          </a:p>
        </p:txBody>
      </p:sp>
    </p:spTree>
    <p:extLst>
      <p:ext uri="{BB962C8B-B14F-4D97-AF65-F5344CB8AC3E}">
        <p14:creationId xmlns:p14="http://schemas.microsoft.com/office/powerpoint/2010/main" val="24044837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Impetus for urban planning for FLW</a:t>
            </a:r>
          </a:p>
          <a:p>
            <a:pPr marL="628650" marR="0" lvl="1" indent="-171450">
              <a:lnSpc>
                <a:spcPct val="107000"/>
              </a:lnSpc>
              <a:spcBef>
                <a:spcPts val="0"/>
              </a:spcBef>
              <a:spcAft>
                <a:spcPts val="0"/>
              </a:spcAft>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Extension of his idea of family and the built environment</a:t>
            </a:r>
          </a:p>
          <a:p>
            <a:pPr marL="628650" marR="0" lvl="1" indent="-171450">
              <a:lnSpc>
                <a:spcPct val="107000"/>
              </a:lnSpc>
              <a:spcBef>
                <a:spcPts val="0"/>
              </a:spcBef>
              <a:spcAft>
                <a:spcPts val="0"/>
              </a:spcAft>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Great Depression, stock market crash of 1929</a:t>
            </a:r>
          </a:p>
          <a:p>
            <a:pPr marL="171450" marR="0" lvl="0" indent="-171450">
              <a:lnSpc>
                <a:spcPct val="107000"/>
              </a:lnSpc>
              <a:spcBef>
                <a:spcPts val="0"/>
              </a:spcBef>
              <a:spcAft>
                <a:spcPts val="0"/>
              </a:spcAft>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Think of as an extension to his many house designs in Oak Park, IL</a:t>
            </a:r>
          </a:p>
          <a:p>
            <a:pPr marL="171450" marR="0" lvl="0" indent="-171450">
              <a:lnSpc>
                <a:spcPct val="107000"/>
              </a:lnSpc>
              <a:spcBef>
                <a:spcPts val="0"/>
              </a:spcBef>
              <a:spcAft>
                <a:spcPts val="0"/>
              </a:spcAft>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Decentralized utopia</a:t>
            </a:r>
          </a:p>
          <a:p>
            <a:pPr marL="628650" marR="0" lvl="1" indent="-171450">
              <a:lnSpc>
                <a:spcPct val="107000"/>
              </a:lnSpc>
              <a:spcBef>
                <a:spcPts val="0"/>
              </a:spcBef>
              <a:spcAft>
                <a:spcPts val="0"/>
              </a:spcAft>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Believed that the automobile and the telephone would render the concentration of cities useless, as they were overly costly</a:t>
            </a:r>
          </a:p>
          <a:p>
            <a:pPr marL="1085850" marR="0" lvl="2" indent="-171450">
              <a:lnSpc>
                <a:spcPct val="107000"/>
              </a:lnSpc>
              <a:spcBef>
                <a:spcPts val="0"/>
              </a:spcBef>
              <a:spcAft>
                <a:spcPts val="0"/>
              </a:spcAft>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For more economic to decentralize</a:t>
            </a:r>
          </a:p>
          <a:p>
            <a:pPr marL="1085850" marR="0" lvl="2" indent="-171450">
              <a:lnSpc>
                <a:spcPct val="107000"/>
              </a:lnSpc>
              <a:spcBef>
                <a:spcPts val="0"/>
              </a:spcBef>
              <a:spcAft>
                <a:spcPts val="0"/>
              </a:spcAft>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automobile provided for new opportunities for living</a:t>
            </a:r>
          </a:p>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108</a:t>
            </a:fld>
            <a:endParaRPr lang="en-US"/>
          </a:p>
        </p:txBody>
      </p:sp>
    </p:spTree>
    <p:extLst>
      <p:ext uri="{BB962C8B-B14F-4D97-AF65-F5344CB8AC3E}">
        <p14:creationId xmlns:p14="http://schemas.microsoft.com/office/powerpoint/2010/main" val="347056906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Taken to its extreme, would result in a nation of farmers and proprietors</a:t>
            </a:r>
          </a:p>
          <a:p>
            <a:pPr marL="628650" marR="0" lvl="1" indent="-171450">
              <a:lnSpc>
                <a:spcPct val="107000"/>
              </a:lnSpc>
              <a:spcBef>
                <a:spcPts val="0"/>
              </a:spcBef>
              <a:spcAft>
                <a:spcPts val="0"/>
              </a:spcAft>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Universal ownership of land</a:t>
            </a:r>
          </a:p>
          <a:p>
            <a:pPr marL="628650" marR="0" lvl="1" indent="-171450">
              <a:lnSpc>
                <a:spcPct val="107000"/>
              </a:lnSpc>
              <a:spcBef>
                <a:spcPts val="0"/>
              </a:spcBef>
              <a:spcAft>
                <a:spcPts val="0"/>
              </a:spcAft>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“When every man, woman, and child may be born to put his feet on his own acres, then democracy will have been realized.”</a:t>
            </a:r>
          </a:p>
        </p:txBody>
      </p:sp>
      <p:sp>
        <p:nvSpPr>
          <p:cNvPr id="4" name="Slide Number Placeholder 3"/>
          <p:cNvSpPr>
            <a:spLocks noGrp="1"/>
          </p:cNvSpPr>
          <p:nvPr>
            <p:ph type="sldNum" sz="quarter" idx="5"/>
          </p:nvPr>
        </p:nvSpPr>
        <p:spPr/>
        <p:txBody>
          <a:bodyPr/>
          <a:lstStyle/>
          <a:p>
            <a:fld id="{13AD47CE-6028-46F2-A87F-6D3962B463F0}" type="slidenum">
              <a:rPr lang="en-US" smtClean="0"/>
              <a:t>109</a:t>
            </a:fld>
            <a:endParaRPr lang="en-US"/>
          </a:p>
        </p:txBody>
      </p:sp>
    </p:spTree>
    <p:extLst>
      <p:ext uri="{BB962C8B-B14F-4D97-AF65-F5344CB8AC3E}">
        <p14:creationId xmlns:p14="http://schemas.microsoft.com/office/powerpoint/2010/main" val="3331615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11</a:t>
            </a:fld>
            <a:endParaRPr lang="en-US"/>
          </a:p>
        </p:txBody>
      </p:sp>
    </p:spTree>
    <p:extLst>
      <p:ext uri="{BB962C8B-B14F-4D97-AF65-F5344CB8AC3E}">
        <p14:creationId xmlns:p14="http://schemas.microsoft.com/office/powerpoint/2010/main" val="295294601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Providing a social form</a:t>
            </a:r>
          </a:p>
          <a:p>
            <a:pPr marL="171450" marR="0" lvl="0" indent="-171450">
              <a:lnSpc>
                <a:spcPct val="107000"/>
              </a:lnSpc>
              <a:spcBef>
                <a:spcPts val="0"/>
              </a:spcBef>
              <a:spcAft>
                <a:spcPts val="0"/>
              </a:spcAft>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Broadacre city as a fusion between past (country) and future (automobile, technology)</a:t>
            </a:r>
          </a:p>
          <a:p>
            <a:pPr marL="171450" marR="0" lvl="0" indent="-171450">
              <a:lnSpc>
                <a:spcPct val="107000"/>
              </a:lnSpc>
              <a:spcBef>
                <a:spcPts val="0"/>
              </a:spcBef>
              <a:spcAft>
                <a:spcPts val="0"/>
              </a:spcAft>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Often relied on clichés of the city – in fact he thrived on commissions from the city</a:t>
            </a:r>
          </a:p>
          <a:p>
            <a:pPr marL="171450" marR="0" lvl="0" indent="-171450">
              <a:lnSpc>
                <a:spcPct val="107000"/>
              </a:lnSpc>
              <a:spcBef>
                <a:spcPts val="0"/>
              </a:spcBef>
              <a:spcAft>
                <a:spcPts val="0"/>
              </a:spcAft>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Exploitation – “Rent” → the city as a locus for Rent</a:t>
            </a: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Rent for money (interest)</a:t>
            </a: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Rent for ideas (control of inventions)</a:t>
            </a: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Rent for land</a:t>
            </a:r>
          </a:p>
          <a:p>
            <a:pPr marL="91440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13AD47CE-6028-46F2-A87F-6D3962B463F0}" type="slidenum">
              <a:rPr lang="en-US" smtClean="0"/>
              <a:t>110</a:t>
            </a:fld>
            <a:endParaRPr lang="en-US"/>
          </a:p>
        </p:txBody>
      </p:sp>
    </p:spTree>
    <p:extLst>
      <p:ext uri="{BB962C8B-B14F-4D97-AF65-F5344CB8AC3E}">
        <p14:creationId xmlns:p14="http://schemas.microsoft.com/office/powerpoint/2010/main" val="100975024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7000"/>
              </a:lnSpc>
              <a:spcBef>
                <a:spcPts val="0"/>
              </a:spcBef>
              <a:spcAft>
                <a:spcPts val="0"/>
              </a:spcAft>
              <a:buClrTx/>
              <a:buSzTx/>
              <a:buFontTx/>
              <a:buChar char="-"/>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With Rent, the individual cannot be free, but is always in servitude</a:t>
            </a:r>
            <a:endParaRPr lang="en-US" sz="1100" dirty="0"/>
          </a:p>
          <a:p>
            <a:pPr marL="171450" marR="0" lvl="0" indent="-171450">
              <a:lnSpc>
                <a:spcPct val="107000"/>
              </a:lnSpc>
              <a:spcBef>
                <a:spcPts val="0"/>
              </a:spcBef>
              <a:spcAft>
                <a:spcPts val="0"/>
              </a:spcAft>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Design intimately attached to a notion of ‘Freedom’</a:t>
            </a:r>
          </a:p>
          <a:p>
            <a:pPr marL="171450" marR="0" lvl="0" indent="-171450">
              <a:lnSpc>
                <a:spcPct val="107000"/>
              </a:lnSpc>
              <a:spcBef>
                <a:spcPts val="0"/>
              </a:spcBef>
              <a:spcAft>
                <a:spcPts val="0"/>
              </a:spcAft>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Each family would need one acre</a:t>
            </a:r>
          </a:p>
          <a:p>
            <a:pPr marL="628650" marR="0" lvl="1" indent="-171450">
              <a:lnSpc>
                <a:spcPct val="107000"/>
              </a:lnSpc>
              <a:spcBef>
                <a:spcPts val="0"/>
              </a:spcBef>
              <a:spcAft>
                <a:spcPts val="0"/>
              </a:spcAft>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Government could not take away</a:t>
            </a:r>
          </a:p>
          <a:p>
            <a:pPr marL="628650" marR="0" lvl="1" indent="-171450">
              <a:lnSpc>
                <a:spcPct val="107000"/>
              </a:lnSpc>
              <a:spcBef>
                <a:spcPts val="0"/>
              </a:spcBef>
              <a:spcAft>
                <a:spcPts val="0"/>
              </a:spcAft>
              <a:buFontTx/>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Right to property was just that, a right</a:t>
            </a:r>
          </a:p>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111</a:t>
            </a:fld>
            <a:endParaRPr lang="en-US"/>
          </a:p>
        </p:txBody>
      </p:sp>
    </p:spTree>
    <p:extLst>
      <p:ext uri="{BB962C8B-B14F-4D97-AF65-F5344CB8AC3E}">
        <p14:creationId xmlns:p14="http://schemas.microsoft.com/office/powerpoint/2010/main" val="284703317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 No distinction between city and rural</a:t>
            </a:r>
          </a:p>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112</a:t>
            </a:fld>
            <a:endParaRPr lang="en-US"/>
          </a:p>
        </p:txBody>
      </p:sp>
    </p:spTree>
    <p:extLst>
      <p:ext uri="{BB962C8B-B14F-4D97-AF65-F5344CB8AC3E}">
        <p14:creationId xmlns:p14="http://schemas.microsoft.com/office/powerpoint/2010/main" val="368249584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organic quality of his buildings were meant to translate seamlessly with the land</a:t>
            </a:r>
          </a:p>
          <a:p>
            <a:pPr marL="685800" marR="0" lvl="1" indent="-22860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house as a natural feature of the landscape</a:t>
            </a:r>
          </a:p>
        </p:txBody>
      </p:sp>
      <p:sp>
        <p:nvSpPr>
          <p:cNvPr id="4" name="Slide Number Placeholder 3"/>
          <p:cNvSpPr>
            <a:spLocks noGrp="1"/>
          </p:cNvSpPr>
          <p:nvPr>
            <p:ph type="sldNum" sz="quarter" idx="5"/>
          </p:nvPr>
        </p:nvSpPr>
        <p:spPr/>
        <p:txBody>
          <a:bodyPr/>
          <a:lstStyle/>
          <a:p>
            <a:fld id="{13AD47CE-6028-46F2-A87F-6D3962B463F0}" type="slidenum">
              <a:rPr lang="en-US" smtClean="0"/>
              <a:t>113</a:t>
            </a:fld>
            <a:endParaRPr lang="en-US"/>
          </a:p>
        </p:txBody>
      </p:sp>
    </p:spTree>
    <p:extLst>
      <p:ext uri="{BB962C8B-B14F-4D97-AF65-F5344CB8AC3E}">
        <p14:creationId xmlns:p14="http://schemas.microsoft.com/office/powerpoint/2010/main" val="353482535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 To be truly radical – Broadacre City would replace extant cities within three to four generations</a:t>
            </a:r>
          </a:p>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114</a:t>
            </a:fld>
            <a:endParaRPr lang="en-US"/>
          </a:p>
        </p:txBody>
      </p:sp>
    </p:spTree>
    <p:extLst>
      <p:ext uri="{BB962C8B-B14F-4D97-AF65-F5344CB8AC3E}">
        <p14:creationId xmlns:p14="http://schemas.microsoft.com/office/powerpoint/2010/main" val="237268460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Calibri" panose="020F0502020204030204" pitchFamily="34" charset="0"/>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Born Charles-Edouard </a:t>
            </a:r>
            <a:r>
              <a:rPr lang="en-US" sz="1100" b="1" dirty="0" err="1">
                <a:effectLst/>
                <a:latin typeface="Calibri" panose="020F0502020204030204" pitchFamily="34" charset="0"/>
                <a:ea typeface="Calibri" panose="020F0502020204030204" pitchFamily="34" charset="0"/>
                <a:cs typeface="Calibri" panose="020F0502020204030204" pitchFamily="34" charset="0"/>
              </a:rPr>
              <a:t>Jeanneret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Used this name up until 33 years of 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Changed his name to Le Corbusier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Grandfather’s (grandmother’s surname?) name was </a:t>
            </a:r>
            <a:r>
              <a:rPr lang="en-US" sz="1100" dirty="0" err="1">
                <a:effectLst/>
                <a:latin typeface="Calibri" panose="020F0502020204030204" pitchFamily="34" charset="0"/>
                <a:ea typeface="Calibri" panose="020F0502020204030204" pitchFamily="34" charset="0"/>
                <a:cs typeface="Calibri" panose="020F0502020204030204" pitchFamily="34" charset="0"/>
              </a:rPr>
              <a:t>Lecorbésier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A Corbusier is a crow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Almost 20 years younger than FLW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115</a:t>
            </a:fld>
            <a:endParaRPr lang="en-US"/>
          </a:p>
        </p:txBody>
      </p:sp>
    </p:spTree>
    <p:extLst>
      <p:ext uri="{BB962C8B-B14F-4D97-AF65-F5344CB8AC3E}">
        <p14:creationId xmlns:p14="http://schemas.microsoft.com/office/powerpoint/2010/main" val="151715388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Calibri" panose="020F0502020204030204" pitchFamily="34" charset="0"/>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Worked for Auguste Perret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Prominent French architect at the 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LC was exposed to reinforced concrete, a relatively new material at the 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AD47CE-6028-46F2-A87F-6D3962B463F0}" type="slidenum">
              <a:rPr lang="en-US" smtClean="0"/>
              <a:t>116</a:t>
            </a:fld>
            <a:endParaRPr lang="en-US"/>
          </a:p>
        </p:txBody>
      </p:sp>
    </p:spTree>
    <p:extLst>
      <p:ext uri="{BB962C8B-B14F-4D97-AF65-F5344CB8AC3E}">
        <p14:creationId xmlns:p14="http://schemas.microsoft.com/office/powerpoint/2010/main" val="268156719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With RC, could build in proportions that were unattainable up until then.</a:t>
            </a:r>
          </a:p>
        </p:txBody>
      </p:sp>
      <p:sp>
        <p:nvSpPr>
          <p:cNvPr id="4" name="Slide Number Placeholder 3"/>
          <p:cNvSpPr>
            <a:spLocks noGrp="1"/>
          </p:cNvSpPr>
          <p:nvPr>
            <p:ph type="sldNum" sz="quarter" idx="5"/>
          </p:nvPr>
        </p:nvSpPr>
        <p:spPr/>
        <p:txBody>
          <a:bodyPr/>
          <a:lstStyle/>
          <a:p>
            <a:fld id="{13AD47CE-6028-46F2-A87F-6D3962B463F0}" type="slidenum">
              <a:rPr lang="en-US" smtClean="0"/>
              <a:t>117</a:t>
            </a:fld>
            <a:endParaRPr lang="en-US"/>
          </a:p>
        </p:txBody>
      </p:sp>
    </p:spTree>
    <p:extLst>
      <p:ext uri="{BB962C8B-B14F-4D97-AF65-F5344CB8AC3E}">
        <p14:creationId xmlns:p14="http://schemas.microsoft.com/office/powerpoint/2010/main" val="65227072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Calibri" panose="020F0502020204030204" pitchFamily="34" charset="0"/>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Universality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Like FLW, sought to use architecture to establish universal principles of space, form, and living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In 1911, age 24, set out on a long journey through Italy, Greece, and Turkey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A tradition that many Europeans did, known as ‘The Grand Tour’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118</a:t>
            </a:fld>
            <a:endParaRPr lang="en-US"/>
          </a:p>
        </p:txBody>
      </p:sp>
    </p:spTree>
    <p:extLst>
      <p:ext uri="{BB962C8B-B14F-4D97-AF65-F5344CB8AC3E}">
        <p14:creationId xmlns:p14="http://schemas.microsoft.com/office/powerpoint/2010/main" val="3535843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Disgusted by Italian Baroque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Thought it was decadent, wasteful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buFontTx/>
              <a:buChar char="-"/>
            </a:pPr>
            <a:r>
              <a:rPr lang="en-US" dirty="0"/>
              <a:t>Note that this wasn’t particular to LC – the term ‘Baroque’ itself was given a century after the movement’s height to describe it as something ugly</a:t>
            </a:r>
          </a:p>
        </p:txBody>
      </p:sp>
      <p:sp>
        <p:nvSpPr>
          <p:cNvPr id="4" name="Slide Number Placeholder 3"/>
          <p:cNvSpPr>
            <a:spLocks noGrp="1"/>
          </p:cNvSpPr>
          <p:nvPr>
            <p:ph type="sldNum" sz="quarter" idx="5"/>
          </p:nvPr>
        </p:nvSpPr>
        <p:spPr/>
        <p:txBody>
          <a:bodyPr/>
          <a:lstStyle/>
          <a:p>
            <a:fld id="{13AD47CE-6028-46F2-A87F-6D3962B463F0}" type="slidenum">
              <a:rPr lang="en-US" smtClean="0"/>
              <a:t>119</a:t>
            </a:fld>
            <a:endParaRPr lang="en-US"/>
          </a:p>
        </p:txBody>
      </p:sp>
    </p:spTree>
    <p:extLst>
      <p:ext uri="{BB962C8B-B14F-4D97-AF65-F5344CB8AC3E}">
        <p14:creationId xmlns:p14="http://schemas.microsoft.com/office/powerpoint/2010/main" val="2821139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12</a:t>
            </a:fld>
            <a:endParaRPr lang="en-US"/>
          </a:p>
        </p:txBody>
      </p:sp>
    </p:spTree>
    <p:extLst>
      <p:ext uri="{BB962C8B-B14F-4D97-AF65-F5344CB8AC3E}">
        <p14:creationId xmlns:p14="http://schemas.microsoft.com/office/powerpoint/2010/main" val="28546081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Instead, was impressed by the Parthenon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For a month, made many sketches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Cosmic order approach to the practice of architecture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Architecture was nothing more than ‘tuning in’ to the universals of the universe, understood through rational geometry, and appropriated with light, materials, and building construction.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120</a:t>
            </a:fld>
            <a:endParaRPr lang="en-US"/>
          </a:p>
        </p:txBody>
      </p:sp>
    </p:spTree>
    <p:extLst>
      <p:ext uri="{BB962C8B-B14F-4D97-AF65-F5344CB8AC3E}">
        <p14:creationId xmlns:p14="http://schemas.microsoft.com/office/powerpoint/2010/main" val="262185279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121</a:t>
            </a:fld>
            <a:endParaRPr lang="en-US"/>
          </a:p>
        </p:txBody>
      </p:sp>
    </p:spTree>
    <p:extLst>
      <p:ext uri="{BB962C8B-B14F-4D97-AF65-F5344CB8AC3E}">
        <p14:creationId xmlns:p14="http://schemas.microsoft.com/office/powerpoint/2010/main" val="362429543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Calibri" panose="020F0502020204030204" pitchFamily="34" charset="0"/>
              <a:buChar char="-"/>
            </a:pPr>
            <a:r>
              <a:rPr lang="en-US" sz="1100" b="1" dirty="0">
                <a:effectLst/>
                <a:latin typeface="Calibri" panose="020F0502020204030204" pitchFamily="34" charset="0"/>
                <a:ea typeface="Calibri" panose="020F0502020204030204" pitchFamily="34" charset="0"/>
                <a:cs typeface="Calibri" panose="020F0502020204030204" pitchFamily="34" charset="0"/>
              </a:rPr>
              <a:t>Among his early attempts to synthesis his understanding of form was that of painting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Purism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Clearly learning from cubism (facets, deconstruction, fusion of objects)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122</a:t>
            </a:fld>
            <a:endParaRPr lang="en-US"/>
          </a:p>
        </p:txBody>
      </p:sp>
    </p:spTree>
    <p:extLst>
      <p:ext uri="{BB962C8B-B14F-4D97-AF65-F5344CB8AC3E}">
        <p14:creationId xmlns:p14="http://schemas.microsoft.com/office/powerpoint/2010/main" val="302046229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123</a:t>
            </a:fld>
            <a:endParaRPr lang="en-US"/>
          </a:p>
        </p:txBody>
      </p:sp>
    </p:spTree>
    <p:extLst>
      <p:ext uri="{BB962C8B-B14F-4D97-AF65-F5344CB8AC3E}">
        <p14:creationId xmlns:p14="http://schemas.microsoft.com/office/powerpoint/2010/main" val="309401149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124</a:t>
            </a:fld>
            <a:endParaRPr lang="en-US"/>
          </a:p>
        </p:txBody>
      </p:sp>
    </p:spTree>
    <p:extLst>
      <p:ext uri="{BB962C8B-B14F-4D97-AF65-F5344CB8AC3E}">
        <p14:creationId xmlns:p14="http://schemas.microsoft.com/office/powerpoint/2010/main" val="362757615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Purism against the proportions of De </a:t>
            </a:r>
            <a:r>
              <a:rPr lang="en-US" sz="1200" dirty="0" err="1">
                <a:effectLst/>
                <a:latin typeface="Calibri" panose="020F0502020204030204" pitchFamily="34" charset="0"/>
                <a:ea typeface="Calibri" panose="020F0502020204030204" pitchFamily="34" charset="0"/>
                <a:cs typeface="Calibri" panose="020F0502020204030204" pitchFamily="34" charset="0"/>
              </a:rPr>
              <a:t>Stijl</a:t>
            </a:r>
            <a:r>
              <a:rPr lang="en-US" sz="1200" dirty="0">
                <a:effectLst/>
                <a:latin typeface="Calibri" panose="020F0502020204030204" pitchFamily="34" charset="0"/>
                <a:ea typeface="Calibri" panose="020F0502020204030204" pitchFamily="34" charset="0"/>
                <a:cs typeface="Calibri" panose="020F0502020204030204" pitchFamily="34" charset="0"/>
              </a:rPr>
              <a:t>, b/c they sought to understand proportions through the banal, through the constructed world, rather than a rejection of 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125</a:t>
            </a:fld>
            <a:endParaRPr lang="en-US"/>
          </a:p>
        </p:txBody>
      </p:sp>
    </p:spTree>
    <p:extLst>
      <p:ext uri="{BB962C8B-B14F-4D97-AF65-F5344CB8AC3E}">
        <p14:creationId xmlns:p14="http://schemas.microsoft.com/office/powerpoint/2010/main" val="254860650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But purportedly more insistent on proportion, that is, finding mathematical relationships of form (e.g. golden ratio)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126</a:t>
            </a:fld>
            <a:endParaRPr lang="en-US"/>
          </a:p>
        </p:txBody>
      </p:sp>
    </p:spTree>
    <p:extLst>
      <p:ext uri="{BB962C8B-B14F-4D97-AF65-F5344CB8AC3E}">
        <p14:creationId xmlns:p14="http://schemas.microsoft.com/office/powerpoint/2010/main" val="196369314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127</a:t>
            </a:fld>
            <a:endParaRPr lang="en-US"/>
          </a:p>
        </p:txBody>
      </p:sp>
    </p:spTree>
    <p:extLst>
      <p:ext uri="{BB962C8B-B14F-4D97-AF65-F5344CB8AC3E}">
        <p14:creationId xmlns:p14="http://schemas.microsoft.com/office/powerpoint/2010/main" val="178868097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Akin to Plato’s Theory of Forms, Platonic Solids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128</a:t>
            </a:fld>
            <a:endParaRPr lang="en-US"/>
          </a:p>
        </p:txBody>
      </p:sp>
    </p:spTree>
    <p:extLst>
      <p:ext uri="{BB962C8B-B14F-4D97-AF65-F5344CB8AC3E}">
        <p14:creationId xmlns:p14="http://schemas.microsoft.com/office/powerpoint/2010/main" val="184985435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His major manifesto-type work was </a:t>
            </a:r>
            <a:r>
              <a:rPr lang="en-US" i="1" dirty="0" err="1"/>
              <a:t>Vers</a:t>
            </a:r>
            <a:r>
              <a:rPr lang="en-US" i="1" dirty="0"/>
              <a:t> Une Architecture</a:t>
            </a:r>
            <a:r>
              <a:rPr lang="en-US" i="0" dirty="0"/>
              <a:t> (Towards and Architecture) (1923)</a:t>
            </a:r>
          </a:p>
          <a:p>
            <a:pPr marL="628650" lvl="1" indent="-171450">
              <a:buFontTx/>
              <a:buChar char="-"/>
            </a:pPr>
            <a:r>
              <a:rPr lang="en-US" i="0" dirty="0"/>
              <a:t>Was supposed to lay out a radical departure for architecture, in which the discipline would become wholly modern in technique and attitude</a:t>
            </a:r>
          </a:p>
          <a:p>
            <a:pPr marL="171450" lvl="0" indent="-171450">
              <a:buFontTx/>
              <a:buChar char="-"/>
            </a:pPr>
            <a:r>
              <a:rPr lang="en-US" i="0" dirty="0"/>
              <a:t>Rather than tradition serving as a model, it was contemporary manufacturing</a:t>
            </a:r>
          </a:p>
          <a:p>
            <a:pPr marL="171450" lvl="0" indent="-171450">
              <a:buFontTx/>
              <a:buChar char="-"/>
            </a:pPr>
            <a:r>
              <a:rPr lang="en-US" i="0" dirty="0"/>
              <a:t>LC specified 2 innovations that should serve as exemplars: CAR</a:t>
            </a:r>
          </a:p>
        </p:txBody>
      </p:sp>
      <p:sp>
        <p:nvSpPr>
          <p:cNvPr id="4" name="Slide Number Placeholder 3"/>
          <p:cNvSpPr>
            <a:spLocks noGrp="1"/>
          </p:cNvSpPr>
          <p:nvPr>
            <p:ph type="sldNum" sz="quarter" idx="5"/>
          </p:nvPr>
        </p:nvSpPr>
        <p:spPr/>
        <p:txBody>
          <a:bodyPr/>
          <a:lstStyle/>
          <a:p>
            <a:fld id="{13AD47CE-6028-46F2-A87F-6D3962B463F0}" type="slidenum">
              <a:rPr lang="en-US" smtClean="0"/>
              <a:t>129</a:t>
            </a:fld>
            <a:endParaRPr lang="en-US"/>
          </a:p>
        </p:txBody>
      </p:sp>
    </p:spTree>
    <p:extLst>
      <p:ext uri="{BB962C8B-B14F-4D97-AF65-F5344CB8AC3E}">
        <p14:creationId xmlns:p14="http://schemas.microsoft.com/office/powerpoint/2010/main" val="3482871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13</a:t>
            </a:fld>
            <a:endParaRPr lang="en-US"/>
          </a:p>
        </p:txBody>
      </p:sp>
    </p:spTree>
    <p:extLst>
      <p:ext uri="{BB962C8B-B14F-4D97-AF65-F5344CB8AC3E}">
        <p14:creationId xmlns:p14="http://schemas.microsoft.com/office/powerpoint/2010/main" val="83316650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And the ocean liner, the ship</a:t>
            </a:r>
          </a:p>
        </p:txBody>
      </p:sp>
      <p:sp>
        <p:nvSpPr>
          <p:cNvPr id="4" name="Slide Number Placeholder 3"/>
          <p:cNvSpPr>
            <a:spLocks noGrp="1"/>
          </p:cNvSpPr>
          <p:nvPr>
            <p:ph type="sldNum" sz="quarter" idx="5"/>
          </p:nvPr>
        </p:nvSpPr>
        <p:spPr/>
        <p:txBody>
          <a:bodyPr/>
          <a:lstStyle/>
          <a:p>
            <a:fld id="{13AD47CE-6028-46F2-A87F-6D3962B463F0}" type="slidenum">
              <a:rPr lang="en-US" smtClean="0"/>
              <a:t>130</a:t>
            </a:fld>
            <a:endParaRPr lang="en-US"/>
          </a:p>
        </p:txBody>
      </p:sp>
    </p:spTree>
    <p:extLst>
      <p:ext uri="{BB962C8B-B14F-4D97-AF65-F5344CB8AC3E}">
        <p14:creationId xmlns:p14="http://schemas.microsoft.com/office/powerpoint/2010/main" val="415444145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And to develop a kind of architectural formula for architecture as a machine, he came up with a rule set, known as his ‘Five Points of a New Architecture’</a:t>
            </a:r>
          </a:p>
        </p:txBody>
      </p:sp>
      <p:sp>
        <p:nvSpPr>
          <p:cNvPr id="4" name="Slide Number Placeholder 3"/>
          <p:cNvSpPr>
            <a:spLocks noGrp="1"/>
          </p:cNvSpPr>
          <p:nvPr>
            <p:ph type="sldNum" sz="quarter" idx="5"/>
          </p:nvPr>
        </p:nvSpPr>
        <p:spPr/>
        <p:txBody>
          <a:bodyPr/>
          <a:lstStyle/>
          <a:p>
            <a:fld id="{13AD47CE-6028-46F2-A87F-6D3962B463F0}" type="slidenum">
              <a:rPr lang="en-US" smtClean="0"/>
              <a:t>131</a:t>
            </a:fld>
            <a:endParaRPr lang="en-US"/>
          </a:p>
        </p:txBody>
      </p:sp>
    </p:spTree>
    <p:extLst>
      <p:ext uri="{BB962C8B-B14F-4D97-AF65-F5344CB8AC3E}">
        <p14:creationId xmlns:p14="http://schemas.microsoft.com/office/powerpoint/2010/main" val="169211126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132</a:t>
            </a:fld>
            <a:endParaRPr lang="en-US"/>
          </a:p>
        </p:txBody>
      </p:sp>
    </p:spTree>
    <p:extLst>
      <p:ext uri="{BB962C8B-B14F-4D97-AF65-F5344CB8AC3E}">
        <p14:creationId xmlns:p14="http://schemas.microsoft.com/office/powerpoint/2010/main" val="123875953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133</a:t>
            </a:fld>
            <a:endParaRPr lang="en-US"/>
          </a:p>
        </p:txBody>
      </p:sp>
    </p:spTree>
    <p:extLst>
      <p:ext uri="{BB962C8B-B14F-4D97-AF65-F5344CB8AC3E}">
        <p14:creationId xmlns:p14="http://schemas.microsoft.com/office/powerpoint/2010/main" val="61971145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134</a:t>
            </a:fld>
            <a:endParaRPr lang="en-US"/>
          </a:p>
        </p:txBody>
      </p:sp>
    </p:spTree>
    <p:extLst>
      <p:ext uri="{BB962C8B-B14F-4D97-AF65-F5344CB8AC3E}">
        <p14:creationId xmlns:p14="http://schemas.microsoft.com/office/powerpoint/2010/main" val="270883805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Maison Dom-</a:t>
            </a:r>
            <a:r>
              <a:rPr lang="en-US" dirty="0" err="1"/>
              <a:t>ino</a:t>
            </a:r>
            <a:r>
              <a:rPr lang="en-US" dirty="0"/>
              <a:t> [1914-15]</a:t>
            </a:r>
          </a:p>
          <a:p>
            <a:pPr marL="171450" indent="-171450">
              <a:buFontTx/>
              <a:buChar char="-"/>
            </a:pPr>
            <a:r>
              <a:rPr lang="en-US" dirty="0"/>
              <a:t>Domus (Latin) + Dominoes (b/c they could be connected)</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Formal generator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Influenced by technology + social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Rapid construction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Generic construction (build before 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Removed the fill from the frame (more universal)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3 horizontal slabs, supported by square sectional posts of concrete, lower level lifted from the ground on concrete blocks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‘pure’ structural idea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Cantilever (to allow for curtain wall)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Fenestration could go over corners (which were traditionally reserved for heavy structures)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Allowed for the Free Plan, Free Façade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135</a:t>
            </a:fld>
            <a:endParaRPr lang="en-US"/>
          </a:p>
        </p:txBody>
      </p:sp>
    </p:spTree>
    <p:extLst>
      <p:ext uri="{BB962C8B-B14F-4D97-AF65-F5344CB8AC3E}">
        <p14:creationId xmlns:p14="http://schemas.microsoft.com/office/powerpoint/2010/main" val="24241417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Calibri" panose="020F0502020204030204" pitchFamily="34" charset="0"/>
              <a:buChar char="-"/>
            </a:pPr>
            <a:r>
              <a:rPr lang="en-US" sz="1100" b="1" dirty="0" err="1">
                <a:effectLst/>
                <a:latin typeface="Calibri" panose="020F0502020204030204" pitchFamily="34" charset="0"/>
                <a:ea typeface="Calibri" panose="020F0502020204030204" pitchFamily="34" charset="0"/>
                <a:cs typeface="Calibri" panose="020F0502020204030204" pitchFamily="34" charset="0"/>
              </a:rPr>
              <a:t>Modulor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Calibri" panose="020F0502020204030204" pitchFamily="34" charset="0"/>
              </a:rPr>
              <a:t>6’ idealized proportions of </a:t>
            </a:r>
            <a:r>
              <a:rPr lang="en-US" sz="1100" u="sng" dirty="0">
                <a:effectLst/>
                <a:latin typeface="Calibri" panose="020F0502020204030204" pitchFamily="34" charset="0"/>
                <a:ea typeface="Calibri" panose="020F0502020204030204" pitchFamily="34" charset="0"/>
                <a:cs typeface="Calibri" panose="020F0502020204030204" pitchFamily="34" charset="0"/>
              </a:rPr>
              <a:t>man</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dirty="0">
                <a:effectLst/>
                <a:latin typeface="Calibri" panose="020F0502020204030204" pitchFamily="34" charset="0"/>
                <a:ea typeface="Calibri" panose="020F0502020204030204" pitchFamily="34" charset="0"/>
                <a:cs typeface="Calibri" panose="020F0502020204030204" pitchFamily="34" charset="0"/>
              </a:rPr>
              <a:t>To provide building with a synthesis between Metric and Imperial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Units based off of the human body</a:t>
            </a:r>
          </a:p>
          <a:p>
            <a:pPr marL="1200150" marR="0" lvl="2"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Coudée</a:t>
            </a:r>
            <a:r>
              <a:rPr lang="en-US" sz="1100" dirty="0">
                <a:effectLst/>
                <a:latin typeface="Calibri" panose="020F0502020204030204" pitchFamily="34" charset="0"/>
                <a:ea typeface="Calibri" panose="020F0502020204030204" pitchFamily="34" charset="0"/>
                <a:cs typeface="Times New Roman" panose="02020603050405020304" pitchFamily="18" charset="0"/>
              </a:rPr>
              <a:t> = ‘Cubit’ in English)</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136</a:t>
            </a:fld>
            <a:endParaRPr lang="en-US"/>
          </a:p>
        </p:txBody>
      </p:sp>
    </p:spTree>
    <p:extLst>
      <p:ext uri="{BB962C8B-B14F-4D97-AF65-F5344CB8AC3E}">
        <p14:creationId xmlns:p14="http://schemas.microsoft.com/office/powerpoint/2010/main" val="204013225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Recalling his purist approach to painting – idealized and mathematicised ratios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Recalls Vitruvian Man (Da Vinci)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Belief in a ‘grand equation’, whereby ‘man’ was endowed with divine proportions, and so buildings should respond to these ratios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137</a:t>
            </a:fld>
            <a:endParaRPr lang="en-US"/>
          </a:p>
        </p:txBody>
      </p:sp>
    </p:spTree>
    <p:extLst>
      <p:ext uri="{BB962C8B-B14F-4D97-AF65-F5344CB8AC3E}">
        <p14:creationId xmlns:p14="http://schemas.microsoft.com/office/powerpoint/2010/main" val="2674661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14</a:t>
            </a:fld>
            <a:endParaRPr lang="en-US"/>
          </a:p>
        </p:txBody>
      </p:sp>
    </p:spTree>
    <p:extLst>
      <p:ext uri="{BB962C8B-B14F-4D97-AF65-F5344CB8AC3E}">
        <p14:creationId xmlns:p14="http://schemas.microsoft.com/office/powerpoint/2010/main" val="796116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15</a:t>
            </a:fld>
            <a:endParaRPr lang="en-US"/>
          </a:p>
        </p:txBody>
      </p:sp>
    </p:spTree>
    <p:extLst>
      <p:ext uri="{BB962C8B-B14F-4D97-AF65-F5344CB8AC3E}">
        <p14:creationId xmlns:p14="http://schemas.microsoft.com/office/powerpoint/2010/main" val="4182810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16</a:t>
            </a:fld>
            <a:endParaRPr lang="en-US"/>
          </a:p>
        </p:txBody>
      </p:sp>
    </p:spTree>
    <p:extLst>
      <p:ext uri="{BB962C8B-B14F-4D97-AF65-F5344CB8AC3E}">
        <p14:creationId xmlns:p14="http://schemas.microsoft.com/office/powerpoint/2010/main" val="1191923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17</a:t>
            </a:fld>
            <a:endParaRPr lang="en-US"/>
          </a:p>
        </p:txBody>
      </p:sp>
    </p:spTree>
    <p:extLst>
      <p:ext uri="{BB962C8B-B14F-4D97-AF65-F5344CB8AC3E}">
        <p14:creationId xmlns:p14="http://schemas.microsoft.com/office/powerpoint/2010/main" val="2814926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18</a:t>
            </a:fld>
            <a:endParaRPr lang="en-US"/>
          </a:p>
        </p:txBody>
      </p:sp>
    </p:spTree>
    <p:extLst>
      <p:ext uri="{BB962C8B-B14F-4D97-AF65-F5344CB8AC3E}">
        <p14:creationId xmlns:p14="http://schemas.microsoft.com/office/powerpoint/2010/main" val="41829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19</a:t>
            </a:fld>
            <a:endParaRPr lang="en-US"/>
          </a:p>
        </p:txBody>
      </p:sp>
    </p:spTree>
    <p:extLst>
      <p:ext uri="{BB962C8B-B14F-4D97-AF65-F5344CB8AC3E}">
        <p14:creationId xmlns:p14="http://schemas.microsoft.com/office/powerpoint/2010/main" val="1881357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endParaRPr lang="en-US" b="0" dirty="0"/>
          </a:p>
        </p:txBody>
      </p:sp>
      <p:sp>
        <p:nvSpPr>
          <p:cNvPr id="4" name="Slide Number Placeholder 3"/>
          <p:cNvSpPr>
            <a:spLocks noGrp="1"/>
          </p:cNvSpPr>
          <p:nvPr>
            <p:ph type="sldNum" sz="quarter" idx="5"/>
          </p:nvPr>
        </p:nvSpPr>
        <p:spPr/>
        <p:txBody>
          <a:bodyPr/>
          <a:lstStyle/>
          <a:p>
            <a:fld id="{13AD47CE-6028-46F2-A87F-6D3962B463F0}" type="slidenum">
              <a:rPr lang="en-US" smtClean="0"/>
              <a:t>2</a:t>
            </a:fld>
            <a:endParaRPr lang="en-US"/>
          </a:p>
        </p:txBody>
      </p:sp>
    </p:spTree>
    <p:extLst>
      <p:ext uri="{BB962C8B-B14F-4D97-AF65-F5344CB8AC3E}">
        <p14:creationId xmlns:p14="http://schemas.microsoft.com/office/powerpoint/2010/main" val="2058816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20</a:t>
            </a:fld>
            <a:endParaRPr lang="en-US"/>
          </a:p>
        </p:txBody>
      </p:sp>
    </p:spTree>
    <p:extLst>
      <p:ext uri="{BB962C8B-B14F-4D97-AF65-F5344CB8AC3E}">
        <p14:creationId xmlns:p14="http://schemas.microsoft.com/office/powerpoint/2010/main" val="1292605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21</a:t>
            </a:fld>
            <a:endParaRPr lang="en-US"/>
          </a:p>
        </p:txBody>
      </p:sp>
    </p:spTree>
    <p:extLst>
      <p:ext uri="{BB962C8B-B14F-4D97-AF65-F5344CB8AC3E}">
        <p14:creationId xmlns:p14="http://schemas.microsoft.com/office/powerpoint/2010/main" val="3018644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22</a:t>
            </a:fld>
            <a:endParaRPr lang="en-US"/>
          </a:p>
        </p:txBody>
      </p:sp>
    </p:spTree>
    <p:extLst>
      <p:ext uri="{BB962C8B-B14F-4D97-AF65-F5344CB8AC3E}">
        <p14:creationId xmlns:p14="http://schemas.microsoft.com/office/powerpoint/2010/main" val="443743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23</a:t>
            </a:fld>
            <a:endParaRPr lang="en-US"/>
          </a:p>
        </p:txBody>
      </p:sp>
    </p:spTree>
    <p:extLst>
      <p:ext uri="{BB962C8B-B14F-4D97-AF65-F5344CB8AC3E}">
        <p14:creationId xmlns:p14="http://schemas.microsoft.com/office/powerpoint/2010/main" val="3942518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Clarification of an important term: ‘MODERNISM’</a:t>
            </a:r>
          </a:p>
        </p:txBody>
      </p:sp>
      <p:sp>
        <p:nvSpPr>
          <p:cNvPr id="4" name="Slide Number Placeholder 3"/>
          <p:cNvSpPr>
            <a:spLocks noGrp="1"/>
          </p:cNvSpPr>
          <p:nvPr>
            <p:ph type="sldNum" sz="quarter" idx="5"/>
          </p:nvPr>
        </p:nvSpPr>
        <p:spPr/>
        <p:txBody>
          <a:bodyPr/>
          <a:lstStyle/>
          <a:p>
            <a:fld id="{13AD47CE-6028-46F2-A87F-6D3962B463F0}" type="slidenum">
              <a:rPr lang="en-US" smtClean="0"/>
              <a:t>24</a:t>
            </a:fld>
            <a:endParaRPr lang="en-US"/>
          </a:p>
        </p:txBody>
      </p:sp>
    </p:spTree>
    <p:extLst>
      <p:ext uri="{BB962C8B-B14F-4D97-AF65-F5344CB8AC3E}">
        <p14:creationId xmlns:p14="http://schemas.microsoft.com/office/powerpoint/2010/main" val="3641798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term ‘Modernism’ is thrown around between disciplines, but important to know that Modernism in the arts and architecture denotes the period towards the very end of the 19</a:t>
            </a:r>
            <a:r>
              <a:rPr lang="en-US" baseline="30000" dirty="0"/>
              <a:t>th</a:t>
            </a:r>
            <a:r>
              <a:rPr lang="en-US" dirty="0"/>
              <a:t> century</a:t>
            </a:r>
          </a:p>
          <a:p>
            <a:pPr marL="171450" indent="-171450">
              <a:buFontTx/>
              <a:buChar char="-"/>
            </a:pPr>
            <a:r>
              <a:rPr lang="en-US" dirty="0"/>
              <a:t>Whereas in philosophy, we’re talking about the middle of the 17</a:t>
            </a:r>
            <a:r>
              <a:rPr lang="en-US" baseline="30000" dirty="0"/>
              <a:t>th</a:t>
            </a:r>
            <a:r>
              <a:rPr lang="en-US" dirty="0"/>
              <a:t> century… more than 2 centuries prior</a:t>
            </a:r>
          </a:p>
          <a:p>
            <a:pPr marL="171450" lvl="0" indent="-171450">
              <a:buFontTx/>
              <a:buChar char="-"/>
            </a:pPr>
            <a:r>
              <a:rPr lang="en-US" dirty="0"/>
              <a:t>Religion, and the start of science over theology</a:t>
            </a:r>
          </a:p>
          <a:p>
            <a:pPr marL="171450" lvl="0" indent="-171450">
              <a:buFontTx/>
              <a:buChar char="-"/>
            </a:pPr>
            <a:r>
              <a:rPr lang="en-US" dirty="0"/>
              <a:t>Beginning to explain the world through testable methods… the scientific method</a:t>
            </a:r>
          </a:p>
        </p:txBody>
      </p:sp>
      <p:sp>
        <p:nvSpPr>
          <p:cNvPr id="4" name="Slide Number Placeholder 3"/>
          <p:cNvSpPr>
            <a:spLocks noGrp="1"/>
          </p:cNvSpPr>
          <p:nvPr>
            <p:ph type="sldNum" sz="quarter" idx="5"/>
          </p:nvPr>
        </p:nvSpPr>
        <p:spPr/>
        <p:txBody>
          <a:bodyPr/>
          <a:lstStyle/>
          <a:p>
            <a:fld id="{13AD47CE-6028-46F2-A87F-6D3962B463F0}" type="slidenum">
              <a:rPr lang="en-US" smtClean="0"/>
              <a:t>25</a:t>
            </a:fld>
            <a:endParaRPr lang="en-US"/>
          </a:p>
        </p:txBody>
      </p:sp>
    </p:spTree>
    <p:extLst>
      <p:ext uri="{BB962C8B-B14F-4D97-AF65-F5344CB8AC3E}">
        <p14:creationId xmlns:p14="http://schemas.microsoft.com/office/powerpoint/2010/main" val="4084516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Towards a view of art as something beyond artifice/representation, challenging the very process of perception.</a:t>
            </a:r>
          </a:p>
        </p:txBody>
      </p:sp>
      <p:sp>
        <p:nvSpPr>
          <p:cNvPr id="4" name="Slide Number Placeholder 3"/>
          <p:cNvSpPr>
            <a:spLocks noGrp="1"/>
          </p:cNvSpPr>
          <p:nvPr>
            <p:ph type="sldNum" sz="quarter" idx="5"/>
          </p:nvPr>
        </p:nvSpPr>
        <p:spPr/>
        <p:txBody>
          <a:bodyPr/>
          <a:lstStyle/>
          <a:p>
            <a:fld id="{13AD47CE-6028-46F2-A87F-6D3962B463F0}" type="slidenum">
              <a:rPr lang="en-US" smtClean="0"/>
              <a:t>26</a:t>
            </a:fld>
            <a:endParaRPr lang="en-US"/>
          </a:p>
        </p:txBody>
      </p:sp>
    </p:spTree>
    <p:extLst>
      <p:ext uri="{BB962C8B-B14F-4D97-AF65-F5344CB8AC3E}">
        <p14:creationId xmlns:p14="http://schemas.microsoft.com/office/powerpoint/2010/main" val="987220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Maturation of ‘Modernism’ with works such as Picasso’s </a:t>
            </a:r>
            <a:r>
              <a:rPr lang="en-US" i="1" dirty="0"/>
              <a:t>Guernica </a:t>
            </a:r>
            <a:r>
              <a:rPr lang="en-US" i="0" dirty="0"/>
              <a:t>of 1937, in which classical ideas such as symbolism extended beyond the constraint of representation</a:t>
            </a: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27</a:t>
            </a:fld>
            <a:endParaRPr lang="en-US"/>
          </a:p>
        </p:txBody>
      </p:sp>
    </p:spTree>
    <p:extLst>
      <p:ext uri="{BB962C8B-B14F-4D97-AF65-F5344CB8AC3E}">
        <p14:creationId xmlns:p14="http://schemas.microsoft.com/office/powerpoint/2010/main" val="4130108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28</a:t>
            </a:fld>
            <a:endParaRPr lang="en-US"/>
          </a:p>
        </p:txBody>
      </p:sp>
    </p:spTree>
    <p:extLst>
      <p:ext uri="{BB962C8B-B14F-4D97-AF65-F5344CB8AC3E}">
        <p14:creationId xmlns:p14="http://schemas.microsoft.com/office/powerpoint/2010/main" val="38996828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Concurrent to the rise of Modernism was </a:t>
            </a:r>
            <a:r>
              <a:rPr lang="en-US" b="1" dirty="0"/>
              <a:t>2</a:t>
            </a:r>
            <a:r>
              <a:rPr lang="en-US" b="1" baseline="30000" dirty="0"/>
              <a:t>nd</a:t>
            </a:r>
            <a:r>
              <a:rPr lang="en-US" b="1" dirty="0"/>
              <a:t> Industrial Revolution</a:t>
            </a:r>
          </a:p>
          <a:p>
            <a:pPr marL="171450" indent="-171450">
              <a:buFontTx/>
              <a:buChar char="-"/>
            </a:pPr>
            <a:r>
              <a:rPr lang="en-US" dirty="0"/>
              <a:t>River Rouge Plant construction 1917-1928.</a:t>
            </a:r>
          </a:p>
          <a:p>
            <a:pPr marL="171450" indent="-171450">
              <a:buFontTx/>
              <a:buChar char="-"/>
            </a:pPr>
            <a:r>
              <a:rPr lang="en-US" dirty="0"/>
              <a:t>Model T was invented in 1908.</a:t>
            </a:r>
          </a:p>
        </p:txBody>
      </p:sp>
      <p:sp>
        <p:nvSpPr>
          <p:cNvPr id="4" name="Slide Number Placeholder 3"/>
          <p:cNvSpPr>
            <a:spLocks noGrp="1"/>
          </p:cNvSpPr>
          <p:nvPr>
            <p:ph type="sldNum" sz="quarter" idx="5"/>
          </p:nvPr>
        </p:nvSpPr>
        <p:spPr/>
        <p:txBody>
          <a:bodyPr/>
          <a:lstStyle/>
          <a:p>
            <a:fld id="{13AD47CE-6028-46F2-A87F-6D3962B463F0}" type="slidenum">
              <a:rPr lang="en-US" smtClean="0"/>
              <a:t>29</a:t>
            </a:fld>
            <a:endParaRPr lang="en-US"/>
          </a:p>
        </p:txBody>
      </p:sp>
    </p:spTree>
    <p:extLst>
      <p:ext uri="{BB962C8B-B14F-4D97-AF65-F5344CB8AC3E}">
        <p14:creationId xmlns:p14="http://schemas.microsoft.com/office/powerpoint/2010/main" val="394588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3</a:t>
            </a:fld>
            <a:endParaRPr lang="en-US"/>
          </a:p>
        </p:txBody>
      </p:sp>
    </p:spTree>
    <p:extLst>
      <p:ext uri="{BB962C8B-B14F-4D97-AF65-F5344CB8AC3E}">
        <p14:creationId xmlns:p14="http://schemas.microsoft.com/office/powerpoint/2010/main" val="3810001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same period saw in the start of the science of Psychology</a:t>
            </a:r>
          </a:p>
          <a:p>
            <a:pPr marL="171450" indent="-171450">
              <a:buFontTx/>
              <a:buChar char="-"/>
            </a:pPr>
            <a:r>
              <a:rPr lang="en-US" dirty="0"/>
              <a:t>The ‘SCIENCE’ of understanding</a:t>
            </a:r>
          </a:p>
          <a:p>
            <a:pPr marL="171450" indent="-171450">
              <a:buFontTx/>
              <a:buChar char="-"/>
            </a:pPr>
            <a:r>
              <a:rPr lang="en-US" dirty="0"/>
              <a:t>This period is when science (in psychology) took over philosophy in how we approach knowledge, understanding, and even meaning.</a:t>
            </a:r>
          </a:p>
        </p:txBody>
      </p:sp>
      <p:sp>
        <p:nvSpPr>
          <p:cNvPr id="4" name="Slide Number Placeholder 3"/>
          <p:cNvSpPr>
            <a:spLocks noGrp="1"/>
          </p:cNvSpPr>
          <p:nvPr>
            <p:ph type="sldNum" sz="quarter" idx="5"/>
          </p:nvPr>
        </p:nvSpPr>
        <p:spPr/>
        <p:txBody>
          <a:bodyPr/>
          <a:lstStyle/>
          <a:p>
            <a:fld id="{13AD47CE-6028-46F2-A87F-6D3962B463F0}" type="slidenum">
              <a:rPr lang="en-US" smtClean="0"/>
              <a:t>30</a:t>
            </a:fld>
            <a:endParaRPr lang="en-US"/>
          </a:p>
        </p:txBody>
      </p:sp>
    </p:spTree>
    <p:extLst>
      <p:ext uri="{BB962C8B-B14F-4D97-AF65-F5344CB8AC3E}">
        <p14:creationId xmlns:p14="http://schemas.microsoft.com/office/powerpoint/2010/main" val="96576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“On the electrodynamics of moving bodies” [1905] – Special theory of relativity</a:t>
            </a:r>
          </a:p>
          <a:p>
            <a:pPr marL="0" indent="0">
              <a:buFontTx/>
              <a:buNone/>
            </a:pPr>
            <a:r>
              <a:rPr lang="en-US" dirty="0"/>
              <a:t>“Does an object’s inertia depend on its energy content?” [1905] – the e = mc² paper &lt;mass and energy are aspects of the same thing&gt;</a:t>
            </a:r>
          </a:p>
          <a:p>
            <a:pPr marL="0" indent="0">
              <a:buFontTx/>
              <a:buNone/>
            </a:pPr>
            <a:r>
              <a:rPr lang="en-US" dirty="0"/>
              <a:t>“On the general theory of relativity” [1915] – From special to all types of relativity</a:t>
            </a:r>
          </a:p>
          <a:p>
            <a:pPr marL="0" indent="0">
              <a:buFontTx/>
              <a:buNone/>
            </a:pPr>
            <a:r>
              <a:rPr lang="en-US" i="1" dirty="0"/>
              <a:t>Relativity: The Special and General Theory</a:t>
            </a:r>
            <a:r>
              <a:rPr lang="en-US" i="0" dirty="0"/>
              <a:t> [1916] – most famous publication</a:t>
            </a:r>
          </a:p>
          <a:p>
            <a:pPr marL="0" indent="0">
              <a:buFontTx/>
              <a:buNone/>
            </a:pPr>
            <a:endParaRPr lang="en-US" i="0" dirty="0"/>
          </a:p>
          <a:p>
            <a:pPr marL="171450" indent="-171450">
              <a:buFontTx/>
              <a:buChar char="-"/>
            </a:pPr>
            <a:r>
              <a:rPr lang="en-US" i="0" dirty="0"/>
              <a:t>Things were no longer mechanical (this action has a direct consequence on that effect), but instead, they were relative and mutable.</a:t>
            </a:r>
          </a:p>
          <a:p>
            <a:pPr marL="171450" indent="-171450">
              <a:buFontTx/>
              <a:buChar char="-"/>
            </a:pPr>
            <a:r>
              <a:rPr lang="en-US" i="0" dirty="0"/>
              <a:t>Before Einstein, there was Bernhard Riemann who, like Galileo to Kepler, changed the face of Euclidean Geometry from of universal relations to one of relative relations (</a:t>
            </a:r>
            <a:r>
              <a:rPr lang="en-US" b="1" i="0" dirty="0"/>
              <a:t>Differential Geometry</a:t>
            </a:r>
            <a:r>
              <a:rPr lang="en-US" i="0" dirty="0"/>
              <a:t>).</a:t>
            </a:r>
            <a:endParaRPr lang="en-US" i="1" dirty="0"/>
          </a:p>
        </p:txBody>
      </p:sp>
      <p:sp>
        <p:nvSpPr>
          <p:cNvPr id="4" name="Slide Number Placeholder 3"/>
          <p:cNvSpPr>
            <a:spLocks noGrp="1"/>
          </p:cNvSpPr>
          <p:nvPr>
            <p:ph type="sldNum" sz="quarter" idx="5"/>
          </p:nvPr>
        </p:nvSpPr>
        <p:spPr/>
        <p:txBody>
          <a:bodyPr/>
          <a:lstStyle/>
          <a:p>
            <a:fld id="{13AD47CE-6028-46F2-A87F-6D3962B463F0}" type="slidenum">
              <a:rPr lang="en-US" smtClean="0"/>
              <a:t>31</a:t>
            </a:fld>
            <a:endParaRPr lang="en-US"/>
          </a:p>
        </p:txBody>
      </p:sp>
    </p:spTree>
    <p:extLst>
      <p:ext uri="{BB962C8B-B14F-4D97-AF65-F5344CB8AC3E}">
        <p14:creationId xmlns:p14="http://schemas.microsoft.com/office/powerpoint/2010/main" val="2131605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But moving back to the realm of construction, we have of course the industrialization of materials, and in regards to construction, that of Steel and Reinforced Concrete.</a:t>
            </a:r>
          </a:p>
          <a:p>
            <a:pPr marL="171450" indent="-171450">
              <a:buFontTx/>
              <a:buChar char="-"/>
            </a:pPr>
            <a:r>
              <a:rPr lang="en-US" i="0" dirty="0"/>
              <a:t>Steel was invented towards the 13</a:t>
            </a:r>
            <a:r>
              <a:rPr lang="en-US" i="0" baseline="30000" dirty="0"/>
              <a:t>th</a:t>
            </a:r>
            <a:r>
              <a:rPr lang="en-US" i="0" dirty="0"/>
              <a:t> century, but industrially mass-produced in the mid-1800s, and continuously refined through the 20</a:t>
            </a:r>
            <a:r>
              <a:rPr lang="en-US" i="0" baseline="30000" dirty="0"/>
              <a:t>th</a:t>
            </a:r>
            <a:r>
              <a:rPr lang="en-US" i="0" dirty="0"/>
              <a:t> century.</a:t>
            </a:r>
          </a:p>
        </p:txBody>
      </p:sp>
      <p:sp>
        <p:nvSpPr>
          <p:cNvPr id="4" name="Slide Number Placeholder 3"/>
          <p:cNvSpPr>
            <a:spLocks noGrp="1"/>
          </p:cNvSpPr>
          <p:nvPr>
            <p:ph type="sldNum" sz="quarter" idx="5"/>
          </p:nvPr>
        </p:nvSpPr>
        <p:spPr/>
        <p:txBody>
          <a:bodyPr/>
          <a:lstStyle/>
          <a:p>
            <a:fld id="{13AD47CE-6028-46F2-A87F-6D3962B463F0}" type="slidenum">
              <a:rPr lang="en-US" smtClean="0"/>
              <a:t>32</a:t>
            </a:fld>
            <a:endParaRPr lang="en-US"/>
          </a:p>
        </p:txBody>
      </p:sp>
    </p:spTree>
    <p:extLst>
      <p:ext uri="{BB962C8B-B14F-4D97-AF65-F5344CB8AC3E}">
        <p14:creationId xmlns:p14="http://schemas.microsoft.com/office/powerpoint/2010/main" val="3731116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Production methods and the refinement of materials (namely steel, glass, and concrete) had a direct affect on building</a:t>
            </a:r>
          </a:p>
          <a:p>
            <a:pPr marL="628650" lvl="1" indent="-171450">
              <a:buFontTx/>
              <a:buChar char="-"/>
            </a:pPr>
            <a:r>
              <a:rPr lang="en-US" dirty="0"/>
              <a:t>When you can make new kinds of structures, you begin to reconceive the meaning of building.</a:t>
            </a:r>
          </a:p>
        </p:txBody>
      </p:sp>
      <p:sp>
        <p:nvSpPr>
          <p:cNvPr id="4" name="Slide Number Placeholder 3"/>
          <p:cNvSpPr>
            <a:spLocks noGrp="1"/>
          </p:cNvSpPr>
          <p:nvPr>
            <p:ph type="sldNum" sz="quarter" idx="5"/>
          </p:nvPr>
        </p:nvSpPr>
        <p:spPr/>
        <p:txBody>
          <a:bodyPr/>
          <a:lstStyle/>
          <a:p>
            <a:fld id="{13AD47CE-6028-46F2-A87F-6D3962B463F0}" type="slidenum">
              <a:rPr lang="en-US" smtClean="0"/>
              <a:t>33</a:t>
            </a:fld>
            <a:endParaRPr lang="en-US"/>
          </a:p>
        </p:txBody>
      </p:sp>
    </p:spTree>
    <p:extLst>
      <p:ext uri="{BB962C8B-B14F-4D97-AF65-F5344CB8AC3E}">
        <p14:creationId xmlns:p14="http://schemas.microsoft.com/office/powerpoint/2010/main" val="721636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first section of the course is called “Modernism and its Fracture,” comprised of 3 lectures</a:t>
            </a:r>
          </a:p>
        </p:txBody>
      </p:sp>
      <p:sp>
        <p:nvSpPr>
          <p:cNvPr id="4" name="Slide Number Placeholder 3"/>
          <p:cNvSpPr>
            <a:spLocks noGrp="1"/>
          </p:cNvSpPr>
          <p:nvPr>
            <p:ph type="sldNum" sz="quarter" idx="5"/>
          </p:nvPr>
        </p:nvSpPr>
        <p:spPr/>
        <p:txBody>
          <a:bodyPr/>
          <a:lstStyle/>
          <a:p>
            <a:fld id="{13AD47CE-6028-46F2-A87F-6D3962B463F0}" type="slidenum">
              <a:rPr lang="en-US" smtClean="0"/>
              <a:t>34</a:t>
            </a:fld>
            <a:endParaRPr lang="en-US"/>
          </a:p>
        </p:txBody>
      </p:sp>
    </p:spTree>
    <p:extLst>
      <p:ext uri="{BB962C8B-B14F-4D97-AF65-F5344CB8AC3E}">
        <p14:creationId xmlns:p14="http://schemas.microsoft.com/office/powerpoint/2010/main" val="3993089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 that sets the stage for our first lecture, what I’m calling “Recapitulation: The Big 3”</a:t>
            </a:r>
          </a:p>
          <a:p>
            <a:pPr marL="171450" indent="-171450">
              <a:buFontTx/>
              <a:buChar char="-"/>
            </a:pPr>
            <a:r>
              <a:rPr lang="en-US" dirty="0"/>
              <a:t>The Big 3 in question are Frank Lloyd Wright, Le Corbusier, and Ludwig </a:t>
            </a:r>
            <a:r>
              <a:rPr lang="en-US" dirty="0" err="1"/>
              <a:t>Mies</a:t>
            </a:r>
            <a:r>
              <a:rPr lang="en-US" dirty="0"/>
              <a:t> van der </a:t>
            </a:r>
            <a:r>
              <a:rPr lang="en-US" dirty="0" err="1"/>
              <a:t>Rohe</a:t>
            </a:r>
            <a:endParaRPr lang="en-US" dirty="0"/>
          </a:p>
          <a:p>
            <a:pPr marL="171450" indent="-171450">
              <a:buFontTx/>
              <a:buChar char="-"/>
            </a:pPr>
            <a:r>
              <a:rPr lang="en-US" dirty="0"/>
              <a:t>Even though we start with these 3, the course really isn’t about the 3</a:t>
            </a:r>
          </a:p>
          <a:p>
            <a:pPr marL="628650" lvl="1" indent="-171450">
              <a:buFontTx/>
              <a:buChar char="-"/>
            </a:pPr>
            <a:r>
              <a:rPr lang="en-US" dirty="0"/>
              <a:t>It’s really about what happens after these 3</a:t>
            </a:r>
          </a:p>
          <a:p>
            <a:pPr marL="628650" lvl="1" indent="-171450">
              <a:buFontTx/>
              <a:buChar char="-"/>
            </a:pPr>
            <a:r>
              <a:rPr lang="en-US" dirty="0"/>
              <a:t>But to better appreciate what happens afterwards, we have to appreciate why these 3 were so important for half a century</a:t>
            </a:r>
          </a:p>
          <a:p>
            <a:pPr marL="1085850" lvl="2" indent="-171450">
              <a:buFontTx/>
              <a:buChar char="-"/>
            </a:pPr>
            <a:r>
              <a:rPr lang="en-US" dirty="0"/>
              <a:t>In short, they personified a fulcrum, a pivot point</a:t>
            </a:r>
          </a:p>
        </p:txBody>
      </p:sp>
      <p:sp>
        <p:nvSpPr>
          <p:cNvPr id="4" name="Slide Number Placeholder 3"/>
          <p:cNvSpPr>
            <a:spLocks noGrp="1"/>
          </p:cNvSpPr>
          <p:nvPr>
            <p:ph type="sldNum" sz="quarter" idx="5"/>
          </p:nvPr>
        </p:nvSpPr>
        <p:spPr/>
        <p:txBody>
          <a:bodyPr/>
          <a:lstStyle/>
          <a:p>
            <a:fld id="{13AD47CE-6028-46F2-A87F-6D3962B463F0}" type="slidenum">
              <a:rPr lang="en-US" smtClean="0"/>
              <a:t>35</a:t>
            </a:fld>
            <a:endParaRPr lang="en-US"/>
          </a:p>
        </p:txBody>
      </p:sp>
    </p:spTree>
    <p:extLst>
      <p:ext uri="{BB962C8B-B14F-4D97-AF65-F5344CB8AC3E}">
        <p14:creationId xmlns:p14="http://schemas.microsoft.com/office/powerpoint/2010/main" val="2875495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36</a:t>
            </a:fld>
            <a:endParaRPr lang="en-US"/>
          </a:p>
        </p:txBody>
      </p:sp>
    </p:spTree>
    <p:extLst>
      <p:ext uri="{BB962C8B-B14F-4D97-AF65-F5344CB8AC3E}">
        <p14:creationId xmlns:p14="http://schemas.microsoft.com/office/powerpoint/2010/main" val="2537576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fld id="{13AD47CE-6028-46F2-A87F-6D3962B463F0}" type="slidenum">
              <a:rPr lang="en-US" smtClean="0"/>
              <a:t>37</a:t>
            </a:fld>
            <a:endParaRPr lang="en-US"/>
          </a:p>
        </p:txBody>
      </p:sp>
    </p:spTree>
    <p:extLst>
      <p:ext uri="{BB962C8B-B14F-4D97-AF65-F5344CB8AC3E}">
        <p14:creationId xmlns:p14="http://schemas.microsoft.com/office/powerpoint/2010/main" val="2737360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38</a:t>
            </a:fld>
            <a:endParaRPr lang="en-US"/>
          </a:p>
        </p:txBody>
      </p:sp>
    </p:spTree>
    <p:extLst>
      <p:ext uri="{BB962C8B-B14F-4D97-AF65-F5344CB8AC3E}">
        <p14:creationId xmlns:p14="http://schemas.microsoft.com/office/powerpoint/2010/main" val="21247210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r>
              <a:rPr lang="en-US" dirty="0"/>
              <a:t>Modernism isn’t all that special unless you’re aware of what preceded it.</a:t>
            </a:r>
          </a:p>
          <a:p>
            <a:pPr marL="228600" indent="-228600">
              <a:buFontTx/>
              <a:buAutoNum type="arabicPeriod"/>
            </a:pPr>
            <a:r>
              <a:rPr lang="en-US" dirty="0"/>
              <a:t>So for context, here are a few examples of the type of work that Wright was producing early in his career, when he worked for the famous 19</a:t>
            </a:r>
            <a:r>
              <a:rPr lang="en-US" baseline="30000" dirty="0"/>
              <a:t>th</a:t>
            </a:r>
            <a:r>
              <a:rPr lang="en-US" dirty="0"/>
              <a:t> century American architect Joseph Lyman Silsbee.</a:t>
            </a:r>
          </a:p>
        </p:txBody>
      </p:sp>
      <p:sp>
        <p:nvSpPr>
          <p:cNvPr id="4" name="Slide Number Placeholder 3"/>
          <p:cNvSpPr>
            <a:spLocks noGrp="1"/>
          </p:cNvSpPr>
          <p:nvPr>
            <p:ph type="sldNum" sz="quarter" idx="5"/>
          </p:nvPr>
        </p:nvSpPr>
        <p:spPr/>
        <p:txBody>
          <a:bodyPr/>
          <a:lstStyle/>
          <a:p>
            <a:fld id="{13AD47CE-6028-46F2-A87F-6D3962B463F0}" type="slidenum">
              <a:rPr lang="en-US" smtClean="0"/>
              <a:t>39</a:t>
            </a:fld>
            <a:endParaRPr lang="en-US"/>
          </a:p>
        </p:txBody>
      </p:sp>
    </p:spTree>
    <p:extLst>
      <p:ext uri="{BB962C8B-B14F-4D97-AF65-F5344CB8AC3E}">
        <p14:creationId xmlns:p14="http://schemas.microsoft.com/office/powerpoint/2010/main" val="28950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4</a:t>
            </a:fld>
            <a:endParaRPr lang="en-US"/>
          </a:p>
        </p:txBody>
      </p:sp>
    </p:spTree>
    <p:extLst>
      <p:ext uri="{BB962C8B-B14F-4D97-AF65-F5344CB8AC3E}">
        <p14:creationId xmlns:p14="http://schemas.microsoft.com/office/powerpoint/2010/main" val="2796266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Silsbee, Shingle Style Architecture</a:t>
            </a:r>
          </a:p>
          <a:p>
            <a:pPr marL="171450" indent="-171450">
              <a:buFontTx/>
              <a:buChar char="-"/>
            </a:pPr>
            <a:r>
              <a:rPr lang="en-US" dirty="0"/>
              <a:t>You can see a lot of these types of houses still up in New England</a:t>
            </a:r>
          </a:p>
          <a:p>
            <a:pPr marL="628650" lvl="1" indent="-171450">
              <a:buFontTx/>
              <a:buChar char="-"/>
            </a:pPr>
            <a:r>
              <a:rPr lang="en-US" dirty="0"/>
              <a:t>Clear echoes of Victorian-Revival homes, even some accents of the Queen Anne style, but oftentimes much sedate in color, using brown, grays, and earthy reds in its color palette</a:t>
            </a:r>
          </a:p>
        </p:txBody>
      </p:sp>
      <p:sp>
        <p:nvSpPr>
          <p:cNvPr id="4" name="Slide Number Placeholder 3"/>
          <p:cNvSpPr>
            <a:spLocks noGrp="1"/>
          </p:cNvSpPr>
          <p:nvPr>
            <p:ph type="sldNum" sz="quarter" idx="5"/>
          </p:nvPr>
        </p:nvSpPr>
        <p:spPr/>
        <p:txBody>
          <a:bodyPr/>
          <a:lstStyle/>
          <a:p>
            <a:fld id="{13AD47CE-6028-46F2-A87F-6D3962B463F0}" type="slidenum">
              <a:rPr lang="en-US" smtClean="0"/>
              <a:t>40</a:t>
            </a:fld>
            <a:endParaRPr lang="en-US"/>
          </a:p>
        </p:txBody>
      </p:sp>
    </p:spTree>
    <p:extLst>
      <p:ext uri="{BB962C8B-B14F-4D97-AF65-F5344CB8AC3E}">
        <p14:creationId xmlns:p14="http://schemas.microsoft.com/office/powerpoint/2010/main" val="18196647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Generally speaking, many ‘Revivals’, that took tradition as a starting point, but adapting conventional forms to modern materials and production techniques (e.g. iron and plate glass)</a:t>
            </a:r>
          </a:p>
        </p:txBody>
      </p:sp>
      <p:sp>
        <p:nvSpPr>
          <p:cNvPr id="4" name="Slide Number Placeholder 3"/>
          <p:cNvSpPr>
            <a:spLocks noGrp="1"/>
          </p:cNvSpPr>
          <p:nvPr>
            <p:ph type="sldNum" sz="quarter" idx="5"/>
          </p:nvPr>
        </p:nvSpPr>
        <p:spPr/>
        <p:txBody>
          <a:bodyPr/>
          <a:lstStyle/>
          <a:p>
            <a:fld id="{13AD47CE-6028-46F2-A87F-6D3962B463F0}" type="slidenum">
              <a:rPr lang="en-US" smtClean="0"/>
              <a:t>41</a:t>
            </a:fld>
            <a:endParaRPr lang="en-US"/>
          </a:p>
        </p:txBody>
      </p:sp>
    </p:spTree>
    <p:extLst>
      <p:ext uri="{BB962C8B-B14F-4D97-AF65-F5344CB8AC3E}">
        <p14:creationId xmlns:p14="http://schemas.microsoft.com/office/powerpoint/2010/main" val="27182465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After working for Silsbee, Wright moved on to the office of </a:t>
            </a:r>
            <a:r>
              <a:rPr lang="en-US" b="1" dirty="0"/>
              <a:t>Adler and Sullivan in 1888</a:t>
            </a:r>
            <a:r>
              <a:rPr lang="en-US" dirty="0"/>
              <a:t>, and ended up working their for about </a:t>
            </a:r>
            <a:r>
              <a:rPr lang="en-US" b="1" dirty="0"/>
              <a:t>5 years</a:t>
            </a:r>
          </a:p>
          <a:p>
            <a:pPr marL="171450" indent="-171450">
              <a:buFontTx/>
              <a:buChar char="-"/>
            </a:pPr>
            <a:r>
              <a:rPr lang="en-US" dirty="0"/>
              <a:t>When Wright arrived, the office was heavily focused on the design of tall buildings</a:t>
            </a:r>
          </a:p>
          <a:p>
            <a:pPr marL="628650" lvl="1" indent="-171450">
              <a:buFontTx/>
              <a:buChar char="-"/>
            </a:pPr>
            <a:r>
              <a:rPr lang="en-US" dirty="0"/>
              <a:t>Louis Sullivan in particular, was to become one of America’s most celebrated architects</a:t>
            </a:r>
          </a:p>
          <a:p>
            <a:pPr marL="628650" lvl="1" indent="-171450">
              <a:buFontTx/>
              <a:buChar char="-"/>
            </a:pPr>
            <a:r>
              <a:rPr lang="en-US" dirty="0"/>
              <a:t>While Adler and Sullivan were well known for designing what is often considered today as the first examples of a skyscraper, it’s important to </a:t>
            </a:r>
            <a:r>
              <a:rPr lang="en-US" b="1" dirty="0"/>
              <a:t>see how their buildings balanced two seemingly contrasting aspects of architecture</a:t>
            </a:r>
          </a:p>
          <a:p>
            <a:pPr marL="1143000" lvl="2" indent="-228600">
              <a:buFontTx/>
              <a:buAutoNum type="arabicPeriod"/>
            </a:pPr>
            <a:r>
              <a:rPr lang="en-US" b="1" dirty="0"/>
              <a:t>Clean geometric forms</a:t>
            </a:r>
          </a:p>
          <a:p>
            <a:pPr marL="1143000" lvl="2" indent="-228600">
              <a:buFontTx/>
              <a:buAutoNum type="arabicPeriod"/>
            </a:pPr>
            <a:r>
              <a:rPr lang="en-US" b="1" dirty="0"/>
              <a:t>Heavy ornamentation</a:t>
            </a:r>
          </a:p>
          <a:p>
            <a:pPr marL="228600" lvl="0" indent="-228600">
              <a:buFontTx/>
              <a:buAutoNum type="arabicPeriod"/>
            </a:pPr>
            <a:r>
              <a:rPr lang="en-US" dirty="0"/>
              <a:t>As demonstrated in the Guaranty Building in New York</a:t>
            </a:r>
          </a:p>
        </p:txBody>
      </p:sp>
      <p:sp>
        <p:nvSpPr>
          <p:cNvPr id="4" name="Slide Number Placeholder 3"/>
          <p:cNvSpPr>
            <a:spLocks noGrp="1"/>
          </p:cNvSpPr>
          <p:nvPr>
            <p:ph type="sldNum" sz="quarter" idx="5"/>
          </p:nvPr>
        </p:nvSpPr>
        <p:spPr/>
        <p:txBody>
          <a:bodyPr/>
          <a:lstStyle/>
          <a:p>
            <a:fld id="{13AD47CE-6028-46F2-A87F-6D3962B463F0}" type="slidenum">
              <a:rPr lang="en-US" smtClean="0"/>
              <a:t>42</a:t>
            </a:fld>
            <a:endParaRPr lang="en-US"/>
          </a:p>
        </p:txBody>
      </p:sp>
    </p:spTree>
    <p:extLst>
      <p:ext uri="{BB962C8B-B14F-4D97-AF65-F5344CB8AC3E}">
        <p14:creationId xmlns:p14="http://schemas.microsoft.com/office/powerpoint/2010/main" val="6544776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r>
              <a:rPr lang="en-US" dirty="0"/>
              <a:t>A closeup:</a:t>
            </a:r>
          </a:p>
          <a:p>
            <a:pPr marL="685800" lvl="1" indent="-228600">
              <a:buFontTx/>
              <a:buAutoNum type="arabicPeriod"/>
            </a:pPr>
            <a:r>
              <a:rPr lang="en-US" dirty="0"/>
              <a:t>General form as a very clean rectilinear architrave</a:t>
            </a:r>
          </a:p>
          <a:p>
            <a:pPr marL="685800" lvl="1" indent="-228600">
              <a:buFontTx/>
              <a:buAutoNum type="arabicPeriod"/>
            </a:pPr>
            <a:r>
              <a:rPr lang="en-US" dirty="0"/>
              <a:t>Coupled with heavily ornamented tile</a:t>
            </a:r>
          </a:p>
        </p:txBody>
      </p:sp>
      <p:sp>
        <p:nvSpPr>
          <p:cNvPr id="4" name="Slide Number Placeholder 3"/>
          <p:cNvSpPr>
            <a:spLocks noGrp="1"/>
          </p:cNvSpPr>
          <p:nvPr>
            <p:ph type="sldNum" sz="quarter" idx="5"/>
          </p:nvPr>
        </p:nvSpPr>
        <p:spPr/>
        <p:txBody>
          <a:bodyPr/>
          <a:lstStyle/>
          <a:p>
            <a:fld id="{13AD47CE-6028-46F2-A87F-6D3962B463F0}" type="slidenum">
              <a:rPr lang="en-US" smtClean="0"/>
              <a:t>43</a:t>
            </a:fld>
            <a:endParaRPr lang="en-US"/>
          </a:p>
        </p:txBody>
      </p:sp>
    </p:spTree>
    <p:extLst>
      <p:ext uri="{BB962C8B-B14F-4D97-AF65-F5344CB8AC3E}">
        <p14:creationId xmlns:p14="http://schemas.microsoft.com/office/powerpoint/2010/main" val="42513888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r>
              <a:rPr lang="en-US" dirty="0"/>
              <a:t>Other projects that Adler and Sullivan were well known for</a:t>
            </a:r>
          </a:p>
          <a:p>
            <a:pPr marL="685800" lvl="1" indent="-228600">
              <a:buFontTx/>
              <a:buAutoNum type="arabicPeriod"/>
            </a:pPr>
            <a:r>
              <a:rPr lang="en-US" b="1" dirty="0" err="1"/>
              <a:t>Wainright</a:t>
            </a:r>
            <a:r>
              <a:rPr lang="en-US" b="1" dirty="0"/>
              <a:t> Building</a:t>
            </a:r>
          </a:p>
          <a:p>
            <a:pPr marL="1143000" lvl="2" indent="-228600">
              <a:buFontTx/>
              <a:buAutoNum type="arabicPeriod"/>
            </a:pPr>
            <a:r>
              <a:rPr lang="en-US" dirty="0"/>
              <a:t>Clean forms, ornamentation on top frieze</a:t>
            </a:r>
          </a:p>
          <a:p>
            <a:pPr marL="685800" lvl="1" indent="-228600">
              <a:buFontTx/>
              <a:buAutoNum type="arabicPeriod"/>
            </a:pPr>
            <a:r>
              <a:rPr lang="en-US" b="1" dirty="0"/>
              <a:t>Carson, Pirie, Scott Building</a:t>
            </a:r>
          </a:p>
          <a:p>
            <a:pPr marL="1143000" lvl="2" indent="-228600">
              <a:buFontTx/>
              <a:buAutoNum type="arabicPeriod"/>
            </a:pPr>
            <a:r>
              <a:rPr lang="en-US" dirty="0"/>
              <a:t>Modern above the lower floor</a:t>
            </a:r>
          </a:p>
          <a:p>
            <a:pPr marL="1143000" lvl="2" indent="-228600">
              <a:buFontTx/>
              <a:buAutoNum type="arabicPeriod"/>
            </a:pPr>
            <a:r>
              <a:rPr lang="en-US" dirty="0"/>
              <a:t>Heavy ornamentation at street level</a:t>
            </a:r>
          </a:p>
          <a:p>
            <a:pPr marL="685800" lvl="1" indent="-228600">
              <a:buFontTx/>
              <a:buAutoNum type="arabicPeriod"/>
            </a:pPr>
            <a:r>
              <a:rPr lang="en-US" dirty="0"/>
              <a:t>Similar formal contrast in their </a:t>
            </a:r>
            <a:r>
              <a:rPr lang="en-US" b="1" dirty="0"/>
              <a:t>Merchants’ National Bank </a:t>
            </a:r>
            <a:r>
              <a:rPr lang="en-US" dirty="0"/>
              <a:t>in Iowa</a:t>
            </a:r>
          </a:p>
        </p:txBody>
      </p:sp>
      <p:sp>
        <p:nvSpPr>
          <p:cNvPr id="4" name="Slide Number Placeholder 3"/>
          <p:cNvSpPr>
            <a:spLocks noGrp="1"/>
          </p:cNvSpPr>
          <p:nvPr>
            <p:ph type="sldNum" sz="quarter" idx="5"/>
          </p:nvPr>
        </p:nvSpPr>
        <p:spPr/>
        <p:txBody>
          <a:bodyPr/>
          <a:lstStyle/>
          <a:p>
            <a:fld id="{13AD47CE-6028-46F2-A87F-6D3962B463F0}" type="slidenum">
              <a:rPr lang="en-US" smtClean="0"/>
              <a:t>44</a:t>
            </a:fld>
            <a:endParaRPr lang="en-US"/>
          </a:p>
        </p:txBody>
      </p:sp>
    </p:spTree>
    <p:extLst>
      <p:ext uri="{BB962C8B-B14F-4D97-AF65-F5344CB8AC3E}">
        <p14:creationId xmlns:p14="http://schemas.microsoft.com/office/powerpoint/2010/main" val="2241447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Moving on the work of Wright himself, after leaving Adler and Sullivan (actually during), he set up </a:t>
            </a:r>
            <a:r>
              <a:rPr lang="en-US" b="1" dirty="0"/>
              <a:t>his own studio in Oak Park, IL</a:t>
            </a:r>
          </a:p>
          <a:p>
            <a:pPr marL="171450" indent="-171450">
              <a:buFontTx/>
              <a:buChar char="-"/>
            </a:pPr>
            <a:r>
              <a:rPr lang="en-US" dirty="0"/>
              <a:t>Many examples of Wright’s residential works throughout the city</a:t>
            </a:r>
          </a:p>
        </p:txBody>
      </p:sp>
      <p:sp>
        <p:nvSpPr>
          <p:cNvPr id="4" name="Slide Number Placeholder 3"/>
          <p:cNvSpPr>
            <a:spLocks noGrp="1"/>
          </p:cNvSpPr>
          <p:nvPr>
            <p:ph type="sldNum" sz="quarter" idx="5"/>
          </p:nvPr>
        </p:nvSpPr>
        <p:spPr/>
        <p:txBody>
          <a:bodyPr/>
          <a:lstStyle/>
          <a:p>
            <a:fld id="{13AD47CE-6028-46F2-A87F-6D3962B463F0}" type="slidenum">
              <a:rPr lang="en-US" smtClean="0"/>
              <a:t>45</a:t>
            </a:fld>
            <a:endParaRPr lang="en-US"/>
          </a:p>
        </p:txBody>
      </p:sp>
    </p:spTree>
    <p:extLst>
      <p:ext uri="{BB962C8B-B14F-4D97-AF65-F5344CB8AC3E}">
        <p14:creationId xmlns:p14="http://schemas.microsoft.com/office/powerpoint/2010/main" val="38760230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Some of his earlier work</a:t>
            </a:r>
          </a:p>
          <a:p>
            <a:pPr marL="628650" lvl="1" indent="-171450">
              <a:buFontTx/>
              <a:buChar char="-"/>
            </a:pPr>
            <a:r>
              <a:rPr lang="en-US" dirty="0"/>
              <a:t>Not quite the FLW that we know, and we can see resonance of the Shingle Style – not necessarily in materials but proportions</a:t>
            </a:r>
          </a:p>
          <a:p>
            <a:pPr marL="628650" lvl="1" indent="-171450">
              <a:buFontTx/>
              <a:buChar char="-"/>
            </a:pPr>
            <a:r>
              <a:rPr lang="en-US" dirty="0"/>
              <a:t>Nevertheless, some oddities that aren’t Shingle... Heavy but floating horizontals</a:t>
            </a:r>
          </a:p>
        </p:txBody>
      </p:sp>
      <p:sp>
        <p:nvSpPr>
          <p:cNvPr id="4" name="Slide Number Placeholder 3"/>
          <p:cNvSpPr>
            <a:spLocks noGrp="1"/>
          </p:cNvSpPr>
          <p:nvPr>
            <p:ph type="sldNum" sz="quarter" idx="5"/>
          </p:nvPr>
        </p:nvSpPr>
        <p:spPr/>
        <p:txBody>
          <a:bodyPr/>
          <a:lstStyle/>
          <a:p>
            <a:fld id="{13AD47CE-6028-46F2-A87F-6D3962B463F0}" type="slidenum">
              <a:rPr lang="en-US" smtClean="0"/>
              <a:t>46</a:t>
            </a:fld>
            <a:endParaRPr lang="en-US"/>
          </a:p>
        </p:txBody>
      </p:sp>
    </p:spTree>
    <p:extLst>
      <p:ext uri="{BB962C8B-B14F-4D97-AF65-F5344CB8AC3E}">
        <p14:creationId xmlns:p14="http://schemas.microsoft.com/office/powerpoint/2010/main" val="2840355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Designed a few years later, increased abstraction</a:t>
            </a:r>
          </a:p>
        </p:txBody>
      </p:sp>
      <p:sp>
        <p:nvSpPr>
          <p:cNvPr id="4" name="Slide Number Placeholder 3"/>
          <p:cNvSpPr>
            <a:spLocks noGrp="1"/>
          </p:cNvSpPr>
          <p:nvPr>
            <p:ph type="sldNum" sz="quarter" idx="5"/>
          </p:nvPr>
        </p:nvSpPr>
        <p:spPr/>
        <p:txBody>
          <a:bodyPr/>
          <a:lstStyle/>
          <a:p>
            <a:fld id="{13AD47CE-6028-46F2-A87F-6D3962B463F0}" type="slidenum">
              <a:rPr lang="en-US" smtClean="0"/>
              <a:t>47</a:t>
            </a:fld>
            <a:endParaRPr lang="en-US"/>
          </a:p>
        </p:txBody>
      </p:sp>
    </p:spTree>
    <p:extLst>
      <p:ext uri="{BB962C8B-B14F-4D97-AF65-F5344CB8AC3E}">
        <p14:creationId xmlns:p14="http://schemas.microsoft.com/office/powerpoint/2010/main" val="18761934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48</a:t>
            </a:fld>
            <a:endParaRPr lang="en-US"/>
          </a:p>
        </p:txBody>
      </p:sp>
    </p:spTree>
    <p:extLst>
      <p:ext uri="{BB962C8B-B14F-4D97-AF65-F5344CB8AC3E}">
        <p14:creationId xmlns:p14="http://schemas.microsoft.com/office/powerpoint/2010/main" val="38414178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49</a:t>
            </a:fld>
            <a:endParaRPr lang="en-US"/>
          </a:p>
        </p:txBody>
      </p:sp>
    </p:spTree>
    <p:extLst>
      <p:ext uri="{BB962C8B-B14F-4D97-AF65-F5344CB8AC3E}">
        <p14:creationId xmlns:p14="http://schemas.microsoft.com/office/powerpoint/2010/main" val="2707549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Tx/>
              <a:buAutoNum type="arabicPeriod"/>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5</a:t>
            </a:fld>
            <a:endParaRPr lang="en-US"/>
          </a:p>
        </p:txBody>
      </p:sp>
    </p:spTree>
    <p:extLst>
      <p:ext uri="{BB962C8B-B14F-4D97-AF65-F5344CB8AC3E}">
        <p14:creationId xmlns:p14="http://schemas.microsoft.com/office/powerpoint/2010/main" val="8049379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50</a:t>
            </a:fld>
            <a:endParaRPr lang="en-US"/>
          </a:p>
        </p:txBody>
      </p:sp>
    </p:spTree>
    <p:extLst>
      <p:ext uri="{BB962C8B-B14F-4D97-AF65-F5344CB8AC3E}">
        <p14:creationId xmlns:p14="http://schemas.microsoft.com/office/powerpoint/2010/main" val="1481483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51</a:t>
            </a:fld>
            <a:endParaRPr lang="en-US"/>
          </a:p>
        </p:txBody>
      </p:sp>
    </p:spTree>
    <p:extLst>
      <p:ext uri="{BB962C8B-B14F-4D97-AF65-F5344CB8AC3E}">
        <p14:creationId xmlns:p14="http://schemas.microsoft.com/office/powerpoint/2010/main" val="28848845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52</a:t>
            </a:fld>
            <a:endParaRPr lang="en-US"/>
          </a:p>
        </p:txBody>
      </p:sp>
    </p:spTree>
    <p:extLst>
      <p:ext uri="{BB962C8B-B14F-4D97-AF65-F5344CB8AC3E}">
        <p14:creationId xmlns:p14="http://schemas.microsoft.com/office/powerpoint/2010/main" val="18312207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53</a:t>
            </a:fld>
            <a:endParaRPr lang="en-US"/>
          </a:p>
        </p:txBody>
      </p:sp>
    </p:spTree>
    <p:extLst>
      <p:ext uri="{BB962C8B-B14F-4D97-AF65-F5344CB8AC3E}">
        <p14:creationId xmlns:p14="http://schemas.microsoft.com/office/powerpoint/2010/main" val="21165309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54</a:t>
            </a:fld>
            <a:endParaRPr lang="en-US"/>
          </a:p>
        </p:txBody>
      </p:sp>
    </p:spTree>
    <p:extLst>
      <p:ext uri="{BB962C8B-B14F-4D97-AF65-F5344CB8AC3E}">
        <p14:creationId xmlns:p14="http://schemas.microsoft.com/office/powerpoint/2010/main" val="27808005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55</a:t>
            </a:fld>
            <a:endParaRPr lang="en-US"/>
          </a:p>
        </p:txBody>
      </p:sp>
    </p:spTree>
    <p:extLst>
      <p:ext uri="{BB962C8B-B14F-4D97-AF65-F5344CB8AC3E}">
        <p14:creationId xmlns:p14="http://schemas.microsoft.com/office/powerpoint/2010/main" val="32126658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56</a:t>
            </a:fld>
            <a:endParaRPr lang="en-US"/>
          </a:p>
        </p:txBody>
      </p:sp>
    </p:spTree>
    <p:extLst>
      <p:ext uri="{BB962C8B-B14F-4D97-AF65-F5344CB8AC3E}">
        <p14:creationId xmlns:p14="http://schemas.microsoft.com/office/powerpoint/2010/main" val="14073488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57</a:t>
            </a:fld>
            <a:endParaRPr lang="en-US"/>
          </a:p>
        </p:txBody>
      </p:sp>
    </p:spTree>
    <p:extLst>
      <p:ext uri="{BB962C8B-B14F-4D97-AF65-F5344CB8AC3E}">
        <p14:creationId xmlns:p14="http://schemas.microsoft.com/office/powerpoint/2010/main" val="5117251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58</a:t>
            </a:fld>
            <a:endParaRPr lang="en-US"/>
          </a:p>
        </p:txBody>
      </p:sp>
    </p:spTree>
    <p:extLst>
      <p:ext uri="{BB962C8B-B14F-4D97-AF65-F5344CB8AC3E}">
        <p14:creationId xmlns:p14="http://schemas.microsoft.com/office/powerpoint/2010/main" val="6890904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59</a:t>
            </a:fld>
            <a:endParaRPr lang="en-US"/>
          </a:p>
        </p:txBody>
      </p:sp>
    </p:spTree>
    <p:extLst>
      <p:ext uri="{BB962C8B-B14F-4D97-AF65-F5344CB8AC3E}">
        <p14:creationId xmlns:p14="http://schemas.microsoft.com/office/powerpoint/2010/main" val="947036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6</a:t>
            </a:fld>
            <a:endParaRPr lang="en-US"/>
          </a:p>
        </p:txBody>
      </p:sp>
    </p:spTree>
    <p:extLst>
      <p:ext uri="{BB962C8B-B14F-4D97-AF65-F5344CB8AC3E}">
        <p14:creationId xmlns:p14="http://schemas.microsoft.com/office/powerpoint/2010/main" val="295222792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60</a:t>
            </a:fld>
            <a:endParaRPr lang="en-US"/>
          </a:p>
        </p:txBody>
      </p:sp>
    </p:spTree>
    <p:extLst>
      <p:ext uri="{BB962C8B-B14F-4D97-AF65-F5344CB8AC3E}">
        <p14:creationId xmlns:p14="http://schemas.microsoft.com/office/powerpoint/2010/main" val="23228831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61</a:t>
            </a:fld>
            <a:endParaRPr lang="en-US"/>
          </a:p>
        </p:txBody>
      </p:sp>
    </p:spTree>
    <p:extLst>
      <p:ext uri="{BB962C8B-B14F-4D97-AF65-F5344CB8AC3E}">
        <p14:creationId xmlns:p14="http://schemas.microsoft.com/office/powerpoint/2010/main" val="42256191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62</a:t>
            </a:fld>
            <a:endParaRPr lang="en-US"/>
          </a:p>
        </p:txBody>
      </p:sp>
    </p:spTree>
    <p:extLst>
      <p:ext uri="{BB962C8B-B14F-4D97-AF65-F5344CB8AC3E}">
        <p14:creationId xmlns:p14="http://schemas.microsoft.com/office/powerpoint/2010/main" val="20232492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63</a:t>
            </a:fld>
            <a:endParaRPr lang="en-US"/>
          </a:p>
        </p:txBody>
      </p:sp>
    </p:spTree>
    <p:extLst>
      <p:ext uri="{BB962C8B-B14F-4D97-AF65-F5344CB8AC3E}">
        <p14:creationId xmlns:p14="http://schemas.microsoft.com/office/powerpoint/2010/main" val="25304912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64</a:t>
            </a:fld>
            <a:endParaRPr lang="en-US"/>
          </a:p>
        </p:txBody>
      </p:sp>
    </p:spTree>
    <p:extLst>
      <p:ext uri="{BB962C8B-B14F-4D97-AF65-F5344CB8AC3E}">
        <p14:creationId xmlns:p14="http://schemas.microsoft.com/office/powerpoint/2010/main" val="3719484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65</a:t>
            </a:fld>
            <a:endParaRPr lang="en-US"/>
          </a:p>
        </p:txBody>
      </p:sp>
    </p:spTree>
    <p:extLst>
      <p:ext uri="{BB962C8B-B14F-4D97-AF65-F5344CB8AC3E}">
        <p14:creationId xmlns:p14="http://schemas.microsoft.com/office/powerpoint/2010/main" val="34594401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2 Bands</a:t>
            </a:r>
          </a:p>
          <a:p>
            <a:pPr marL="628650" lvl="1" indent="-171450">
              <a:buFontTx/>
              <a:buChar char="-"/>
            </a:pPr>
            <a:r>
              <a:rPr lang="en-US" dirty="0"/>
              <a:t>Back of house</a:t>
            </a:r>
          </a:p>
          <a:p>
            <a:pPr marL="628650" lvl="1" indent="-171450">
              <a:buFontTx/>
              <a:buChar char="-"/>
            </a:pPr>
            <a:r>
              <a:rPr lang="en-US" dirty="0"/>
              <a:t>Front of house</a:t>
            </a:r>
          </a:p>
        </p:txBody>
      </p:sp>
      <p:sp>
        <p:nvSpPr>
          <p:cNvPr id="4" name="Slide Number Placeholder 3"/>
          <p:cNvSpPr>
            <a:spLocks noGrp="1"/>
          </p:cNvSpPr>
          <p:nvPr>
            <p:ph type="sldNum" sz="quarter" idx="5"/>
          </p:nvPr>
        </p:nvSpPr>
        <p:spPr/>
        <p:txBody>
          <a:bodyPr/>
          <a:lstStyle/>
          <a:p>
            <a:fld id="{13AD47CE-6028-46F2-A87F-6D3962B463F0}" type="slidenum">
              <a:rPr lang="en-US" smtClean="0"/>
              <a:t>66</a:t>
            </a:fld>
            <a:endParaRPr lang="en-US"/>
          </a:p>
        </p:txBody>
      </p:sp>
    </p:spTree>
    <p:extLst>
      <p:ext uri="{BB962C8B-B14F-4D97-AF65-F5344CB8AC3E}">
        <p14:creationId xmlns:p14="http://schemas.microsoft.com/office/powerpoint/2010/main" val="28387082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67</a:t>
            </a:fld>
            <a:endParaRPr lang="en-US"/>
          </a:p>
        </p:txBody>
      </p:sp>
    </p:spTree>
    <p:extLst>
      <p:ext uri="{BB962C8B-B14F-4D97-AF65-F5344CB8AC3E}">
        <p14:creationId xmlns:p14="http://schemas.microsoft.com/office/powerpoint/2010/main" val="10371745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68</a:t>
            </a:fld>
            <a:endParaRPr lang="en-US"/>
          </a:p>
        </p:txBody>
      </p:sp>
    </p:spTree>
    <p:extLst>
      <p:ext uri="{BB962C8B-B14F-4D97-AF65-F5344CB8AC3E}">
        <p14:creationId xmlns:p14="http://schemas.microsoft.com/office/powerpoint/2010/main" val="1439163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69</a:t>
            </a:fld>
            <a:endParaRPr lang="en-US"/>
          </a:p>
        </p:txBody>
      </p:sp>
    </p:spTree>
    <p:extLst>
      <p:ext uri="{BB962C8B-B14F-4D97-AF65-F5344CB8AC3E}">
        <p14:creationId xmlns:p14="http://schemas.microsoft.com/office/powerpoint/2010/main" val="355408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7</a:t>
            </a:fld>
            <a:endParaRPr lang="en-US"/>
          </a:p>
        </p:txBody>
      </p:sp>
    </p:spTree>
    <p:extLst>
      <p:ext uri="{BB962C8B-B14F-4D97-AF65-F5344CB8AC3E}">
        <p14:creationId xmlns:p14="http://schemas.microsoft.com/office/powerpoint/2010/main" val="5443879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Principle of raised ‘Semi-Basement’</a:t>
            </a:r>
          </a:p>
        </p:txBody>
      </p:sp>
      <p:sp>
        <p:nvSpPr>
          <p:cNvPr id="4" name="Slide Number Placeholder 3"/>
          <p:cNvSpPr>
            <a:spLocks noGrp="1"/>
          </p:cNvSpPr>
          <p:nvPr>
            <p:ph type="sldNum" sz="quarter" idx="5"/>
          </p:nvPr>
        </p:nvSpPr>
        <p:spPr/>
        <p:txBody>
          <a:bodyPr/>
          <a:lstStyle/>
          <a:p>
            <a:fld id="{13AD47CE-6028-46F2-A87F-6D3962B463F0}" type="slidenum">
              <a:rPr lang="en-US" smtClean="0"/>
              <a:t>70</a:t>
            </a:fld>
            <a:endParaRPr lang="en-US"/>
          </a:p>
        </p:txBody>
      </p:sp>
    </p:spTree>
    <p:extLst>
      <p:ext uri="{BB962C8B-B14F-4D97-AF65-F5344CB8AC3E}">
        <p14:creationId xmlns:p14="http://schemas.microsoft.com/office/powerpoint/2010/main" val="23600487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Mortar emphasizing horizontality</a:t>
            </a:r>
          </a:p>
          <a:p>
            <a:pPr marL="628650" lvl="1" indent="-171450">
              <a:buFontTx/>
              <a:buChar char="-"/>
            </a:pPr>
            <a:r>
              <a:rPr lang="en-US" dirty="0"/>
              <a:t>‘Bed Joint’ – the horizontal band on a mortar joint</a:t>
            </a:r>
          </a:p>
          <a:p>
            <a:pPr marL="628650" lvl="1" indent="-171450">
              <a:buFontTx/>
              <a:buChar char="-"/>
            </a:pPr>
            <a:r>
              <a:rPr lang="en-US" dirty="0"/>
              <a:t>‘Head Joint’ – the vertical bands</a:t>
            </a:r>
          </a:p>
          <a:p>
            <a:pPr marL="1085850" lvl="2" indent="-171450">
              <a:buFontTx/>
              <a:buChar char="-"/>
            </a:pPr>
            <a:r>
              <a:rPr lang="en-US" dirty="0"/>
              <a:t>Colored to match brick work</a:t>
            </a:r>
          </a:p>
          <a:p>
            <a:pPr marL="1085850" lvl="2" indent="-171450">
              <a:buFontTx/>
              <a:buChar char="-"/>
            </a:pPr>
            <a:endParaRPr lang="en-US" dirty="0"/>
          </a:p>
          <a:p>
            <a:pPr marL="171450" lvl="0" indent="-171450">
              <a:buFontTx/>
              <a:buChar char="-"/>
            </a:pPr>
            <a:r>
              <a:rPr lang="en-US" dirty="0"/>
              <a:t>‘Course’</a:t>
            </a:r>
          </a:p>
          <a:p>
            <a:pPr marL="628650" lvl="1" indent="-171450">
              <a:buFontTx/>
              <a:buChar char="-"/>
            </a:pPr>
            <a:r>
              <a:rPr lang="en-US" dirty="0"/>
              <a:t>The horizontal element running across the wall</a:t>
            </a:r>
          </a:p>
        </p:txBody>
      </p:sp>
      <p:sp>
        <p:nvSpPr>
          <p:cNvPr id="4" name="Slide Number Placeholder 3"/>
          <p:cNvSpPr>
            <a:spLocks noGrp="1"/>
          </p:cNvSpPr>
          <p:nvPr>
            <p:ph type="sldNum" sz="quarter" idx="5"/>
          </p:nvPr>
        </p:nvSpPr>
        <p:spPr/>
        <p:txBody>
          <a:bodyPr/>
          <a:lstStyle/>
          <a:p>
            <a:fld id="{13AD47CE-6028-46F2-A87F-6D3962B463F0}" type="slidenum">
              <a:rPr lang="en-US" smtClean="0"/>
              <a:t>71</a:t>
            </a:fld>
            <a:endParaRPr lang="en-US"/>
          </a:p>
        </p:txBody>
      </p:sp>
    </p:spTree>
    <p:extLst>
      <p:ext uri="{BB962C8B-B14F-4D97-AF65-F5344CB8AC3E}">
        <p14:creationId xmlns:p14="http://schemas.microsoft.com/office/powerpoint/2010/main" val="1787281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Notice lack of interior walls</a:t>
            </a:r>
          </a:p>
          <a:p>
            <a:pPr marL="628650" lvl="1" indent="-171450">
              <a:buFontTx/>
              <a:buChar char="-"/>
            </a:pPr>
            <a:r>
              <a:rPr lang="en-US" dirty="0"/>
              <a:t>Just partial separation</a:t>
            </a:r>
          </a:p>
          <a:p>
            <a:pPr marL="628650" lvl="1" indent="-171450">
              <a:buFontTx/>
              <a:buChar char="-"/>
            </a:pPr>
            <a:r>
              <a:rPr lang="en-US" dirty="0"/>
              <a:t>Emphasizing continuity of spaces</a:t>
            </a:r>
          </a:p>
          <a:p>
            <a:pPr marL="171450" lvl="0" indent="-171450">
              <a:buFontTx/>
              <a:buChar char="-"/>
            </a:pPr>
            <a:r>
              <a:rPr lang="en-US" dirty="0"/>
              <a:t>Globe lights</a:t>
            </a:r>
          </a:p>
          <a:p>
            <a:pPr marL="628650" lvl="1" indent="-171450">
              <a:buFontTx/>
              <a:buChar char="-"/>
            </a:pPr>
            <a:r>
              <a:rPr lang="en-US" dirty="0"/>
              <a:t>Japanese influence</a:t>
            </a:r>
          </a:p>
        </p:txBody>
      </p:sp>
      <p:sp>
        <p:nvSpPr>
          <p:cNvPr id="4" name="Slide Number Placeholder 3"/>
          <p:cNvSpPr>
            <a:spLocks noGrp="1"/>
          </p:cNvSpPr>
          <p:nvPr>
            <p:ph type="sldNum" sz="quarter" idx="5"/>
          </p:nvPr>
        </p:nvSpPr>
        <p:spPr/>
        <p:txBody>
          <a:bodyPr/>
          <a:lstStyle/>
          <a:p>
            <a:fld id="{13AD47CE-6028-46F2-A87F-6D3962B463F0}" type="slidenum">
              <a:rPr lang="en-US" smtClean="0"/>
              <a:t>72</a:t>
            </a:fld>
            <a:endParaRPr lang="en-US"/>
          </a:p>
        </p:txBody>
      </p:sp>
    </p:spTree>
    <p:extLst>
      <p:ext uri="{BB962C8B-B14F-4D97-AF65-F5344CB8AC3E}">
        <p14:creationId xmlns:p14="http://schemas.microsoft.com/office/powerpoint/2010/main" val="21293776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Uppermost level</a:t>
            </a:r>
          </a:p>
          <a:p>
            <a:pPr marL="628650" lvl="1" indent="-171450">
              <a:buFontTx/>
              <a:buChar char="-"/>
            </a:pPr>
            <a:r>
              <a:rPr lang="en-US" dirty="0"/>
              <a:t>Lack of interior divisions</a:t>
            </a:r>
          </a:p>
          <a:p>
            <a:pPr marL="171450" lvl="0" indent="-171450">
              <a:buFontTx/>
              <a:buChar char="-"/>
            </a:pPr>
            <a:r>
              <a:rPr lang="en-US" dirty="0"/>
              <a:t>Example of Wright’s ‘Total Architecture’</a:t>
            </a:r>
          </a:p>
        </p:txBody>
      </p:sp>
      <p:sp>
        <p:nvSpPr>
          <p:cNvPr id="4" name="Slide Number Placeholder 3"/>
          <p:cNvSpPr>
            <a:spLocks noGrp="1"/>
          </p:cNvSpPr>
          <p:nvPr>
            <p:ph type="sldNum" sz="quarter" idx="5"/>
          </p:nvPr>
        </p:nvSpPr>
        <p:spPr/>
        <p:txBody>
          <a:bodyPr/>
          <a:lstStyle/>
          <a:p>
            <a:fld id="{13AD47CE-6028-46F2-A87F-6D3962B463F0}" type="slidenum">
              <a:rPr lang="en-US" smtClean="0"/>
              <a:t>73</a:t>
            </a:fld>
            <a:endParaRPr lang="en-US"/>
          </a:p>
        </p:txBody>
      </p:sp>
    </p:spTree>
    <p:extLst>
      <p:ext uri="{BB962C8B-B14F-4D97-AF65-F5344CB8AC3E}">
        <p14:creationId xmlns:p14="http://schemas.microsoft.com/office/powerpoint/2010/main" val="13092762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PA, but 4 hours away</a:t>
            </a:r>
          </a:p>
          <a:p>
            <a:pPr marL="171450" indent="-171450">
              <a:buFontTx/>
              <a:buChar char="-"/>
            </a:pPr>
            <a:r>
              <a:rPr lang="en-US" dirty="0"/>
              <a:t>Arguably Wright’s most celebrated work </a:t>
            </a:r>
          </a:p>
          <a:p>
            <a:pPr marL="628650" lvl="1" indent="-171450">
              <a:buFontTx/>
              <a:buChar char="-"/>
            </a:pPr>
            <a:r>
              <a:rPr lang="en-US" dirty="0"/>
              <a:t>Represents one of his most mature works, towards the end of his career</a:t>
            </a:r>
          </a:p>
          <a:p>
            <a:pPr marL="171450" lvl="0" indent="-171450">
              <a:buFontTx/>
              <a:buChar char="-"/>
            </a:pPr>
            <a:r>
              <a:rPr lang="en-US" dirty="0"/>
              <a:t>Above a ravine named ‘Bear Run’</a:t>
            </a:r>
          </a:p>
        </p:txBody>
      </p:sp>
      <p:sp>
        <p:nvSpPr>
          <p:cNvPr id="4" name="Slide Number Placeholder 3"/>
          <p:cNvSpPr>
            <a:spLocks noGrp="1"/>
          </p:cNvSpPr>
          <p:nvPr>
            <p:ph type="sldNum" sz="quarter" idx="5"/>
          </p:nvPr>
        </p:nvSpPr>
        <p:spPr/>
        <p:txBody>
          <a:bodyPr/>
          <a:lstStyle/>
          <a:p>
            <a:fld id="{13AD47CE-6028-46F2-A87F-6D3962B463F0}" type="slidenum">
              <a:rPr lang="en-US" smtClean="0"/>
              <a:t>74</a:t>
            </a:fld>
            <a:endParaRPr lang="en-US"/>
          </a:p>
        </p:txBody>
      </p:sp>
    </p:spTree>
    <p:extLst>
      <p:ext uri="{BB962C8B-B14F-4D97-AF65-F5344CB8AC3E}">
        <p14:creationId xmlns:p14="http://schemas.microsoft.com/office/powerpoint/2010/main" val="23976377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‘Trays cantilevered out’</a:t>
            </a:r>
          </a:p>
        </p:txBody>
      </p:sp>
      <p:sp>
        <p:nvSpPr>
          <p:cNvPr id="4" name="Slide Number Placeholder 3"/>
          <p:cNvSpPr>
            <a:spLocks noGrp="1"/>
          </p:cNvSpPr>
          <p:nvPr>
            <p:ph type="sldNum" sz="quarter" idx="5"/>
          </p:nvPr>
        </p:nvSpPr>
        <p:spPr/>
        <p:txBody>
          <a:bodyPr/>
          <a:lstStyle/>
          <a:p>
            <a:fld id="{13AD47CE-6028-46F2-A87F-6D3962B463F0}" type="slidenum">
              <a:rPr lang="en-US" smtClean="0"/>
              <a:t>75</a:t>
            </a:fld>
            <a:endParaRPr lang="en-US"/>
          </a:p>
        </p:txBody>
      </p:sp>
    </p:spTree>
    <p:extLst>
      <p:ext uri="{BB962C8B-B14F-4D97-AF65-F5344CB8AC3E}">
        <p14:creationId xmlns:p14="http://schemas.microsoft.com/office/powerpoint/2010/main" val="153714031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76</a:t>
            </a:fld>
            <a:endParaRPr lang="en-US"/>
          </a:p>
        </p:txBody>
      </p:sp>
    </p:spTree>
    <p:extLst>
      <p:ext uri="{BB962C8B-B14F-4D97-AF65-F5344CB8AC3E}">
        <p14:creationId xmlns:p14="http://schemas.microsoft.com/office/powerpoint/2010/main" val="41145234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Strong avoidance of walls</a:t>
            </a:r>
          </a:p>
        </p:txBody>
      </p:sp>
      <p:sp>
        <p:nvSpPr>
          <p:cNvPr id="4" name="Slide Number Placeholder 3"/>
          <p:cNvSpPr>
            <a:spLocks noGrp="1"/>
          </p:cNvSpPr>
          <p:nvPr>
            <p:ph type="sldNum" sz="quarter" idx="5"/>
          </p:nvPr>
        </p:nvSpPr>
        <p:spPr/>
        <p:txBody>
          <a:bodyPr/>
          <a:lstStyle/>
          <a:p>
            <a:fld id="{13AD47CE-6028-46F2-A87F-6D3962B463F0}" type="slidenum">
              <a:rPr lang="en-US" smtClean="0"/>
              <a:t>77</a:t>
            </a:fld>
            <a:endParaRPr lang="en-US"/>
          </a:p>
        </p:txBody>
      </p:sp>
    </p:spTree>
    <p:extLst>
      <p:ext uri="{BB962C8B-B14F-4D97-AF65-F5344CB8AC3E}">
        <p14:creationId xmlns:p14="http://schemas.microsoft.com/office/powerpoint/2010/main" val="31689286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Can be conceived as a series of floating horizontals</a:t>
            </a:r>
          </a:p>
          <a:p>
            <a:pPr marL="171450" indent="-171450">
              <a:buFontTx/>
              <a:buChar char="-"/>
            </a:pPr>
            <a:r>
              <a:rPr lang="en-US" dirty="0"/>
              <a:t>Integration of architecture and nature</a:t>
            </a:r>
          </a:p>
          <a:p>
            <a:pPr marL="628650" lvl="1" indent="-171450">
              <a:buFontTx/>
              <a:buChar char="-"/>
            </a:pPr>
            <a:r>
              <a:rPr lang="en-US" dirty="0"/>
              <a:t>Not about mimicking nature, but providing a counterpoint</a:t>
            </a:r>
          </a:p>
          <a:p>
            <a:pPr marL="628650" lvl="1" indent="-171450">
              <a:buFontTx/>
              <a:buChar char="-"/>
            </a:pPr>
            <a:r>
              <a:rPr lang="en-US" dirty="0"/>
              <a:t>Retain the image of this project in contrast to the International Style, specifically when we get to </a:t>
            </a:r>
            <a:r>
              <a:rPr lang="en-US" dirty="0" err="1"/>
              <a:t>Mies</a:t>
            </a:r>
            <a:endParaRPr lang="en-US" dirty="0"/>
          </a:p>
          <a:p>
            <a:pPr marL="628650" lvl="1" indent="-171450">
              <a:buFontTx/>
              <a:buChar char="-"/>
            </a:pPr>
            <a:r>
              <a:rPr lang="en-US" dirty="0"/>
              <a:t>Similar strong rectangles and abstract geometries, but with </a:t>
            </a:r>
            <a:r>
              <a:rPr lang="en-US" dirty="0" err="1"/>
              <a:t>Mies</a:t>
            </a:r>
            <a:r>
              <a:rPr lang="en-US" dirty="0"/>
              <a:t>, his boxes could be placed in almost any context, whereas with Wright, his geometries are a bit more site specific</a:t>
            </a:r>
          </a:p>
        </p:txBody>
      </p:sp>
      <p:sp>
        <p:nvSpPr>
          <p:cNvPr id="4" name="Slide Number Placeholder 3"/>
          <p:cNvSpPr>
            <a:spLocks noGrp="1"/>
          </p:cNvSpPr>
          <p:nvPr>
            <p:ph type="sldNum" sz="quarter" idx="5"/>
          </p:nvPr>
        </p:nvSpPr>
        <p:spPr/>
        <p:txBody>
          <a:bodyPr/>
          <a:lstStyle/>
          <a:p>
            <a:fld id="{13AD47CE-6028-46F2-A87F-6D3962B463F0}" type="slidenum">
              <a:rPr lang="en-US" smtClean="0"/>
              <a:t>78</a:t>
            </a:fld>
            <a:endParaRPr lang="en-US"/>
          </a:p>
        </p:txBody>
      </p:sp>
    </p:spTree>
    <p:extLst>
      <p:ext uri="{BB962C8B-B14F-4D97-AF65-F5344CB8AC3E}">
        <p14:creationId xmlns:p14="http://schemas.microsoft.com/office/powerpoint/2010/main" val="6322843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Producing cave-likes shelters as you move towards the interiors of the trays</a:t>
            </a:r>
          </a:p>
        </p:txBody>
      </p:sp>
      <p:sp>
        <p:nvSpPr>
          <p:cNvPr id="4" name="Slide Number Placeholder 3"/>
          <p:cNvSpPr>
            <a:spLocks noGrp="1"/>
          </p:cNvSpPr>
          <p:nvPr>
            <p:ph type="sldNum" sz="quarter" idx="5"/>
          </p:nvPr>
        </p:nvSpPr>
        <p:spPr/>
        <p:txBody>
          <a:bodyPr/>
          <a:lstStyle/>
          <a:p>
            <a:fld id="{13AD47CE-6028-46F2-A87F-6D3962B463F0}" type="slidenum">
              <a:rPr lang="en-US" smtClean="0"/>
              <a:t>79</a:t>
            </a:fld>
            <a:endParaRPr lang="en-US"/>
          </a:p>
        </p:txBody>
      </p:sp>
    </p:spTree>
    <p:extLst>
      <p:ext uri="{BB962C8B-B14F-4D97-AF65-F5344CB8AC3E}">
        <p14:creationId xmlns:p14="http://schemas.microsoft.com/office/powerpoint/2010/main" val="1359113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8</a:t>
            </a:fld>
            <a:endParaRPr lang="en-US"/>
          </a:p>
        </p:txBody>
      </p:sp>
    </p:spTree>
    <p:extLst>
      <p:ext uri="{BB962C8B-B14F-4D97-AF65-F5344CB8AC3E}">
        <p14:creationId xmlns:p14="http://schemas.microsoft.com/office/powerpoint/2010/main" val="202735676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80</a:t>
            </a:fld>
            <a:endParaRPr lang="en-US"/>
          </a:p>
        </p:txBody>
      </p:sp>
    </p:spTree>
    <p:extLst>
      <p:ext uri="{BB962C8B-B14F-4D97-AF65-F5344CB8AC3E}">
        <p14:creationId xmlns:p14="http://schemas.microsoft.com/office/powerpoint/2010/main" val="12104223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81</a:t>
            </a:fld>
            <a:endParaRPr lang="en-US"/>
          </a:p>
        </p:txBody>
      </p:sp>
    </p:spTree>
    <p:extLst>
      <p:ext uri="{BB962C8B-B14F-4D97-AF65-F5344CB8AC3E}">
        <p14:creationId xmlns:p14="http://schemas.microsoft.com/office/powerpoint/2010/main" val="2342351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82</a:t>
            </a:fld>
            <a:endParaRPr lang="en-US"/>
          </a:p>
        </p:txBody>
      </p:sp>
    </p:spTree>
    <p:extLst>
      <p:ext uri="{BB962C8B-B14F-4D97-AF65-F5344CB8AC3E}">
        <p14:creationId xmlns:p14="http://schemas.microsoft.com/office/powerpoint/2010/main" val="38146306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83</a:t>
            </a:fld>
            <a:endParaRPr lang="en-US"/>
          </a:p>
        </p:txBody>
      </p:sp>
    </p:spTree>
    <p:extLst>
      <p:ext uri="{BB962C8B-B14F-4D97-AF65-F5344CB8AC3E}">
        <p14:creationId xmlns:p14="http://schemas.microsoft.com/office/powerpoint/2010/main" val="25782237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84</a:t>
            </a:fld>
            <a:endParaRPr lang="en-US"/>
          </a:p>
        </p:txBody>
      </p:sp>
    </p:spTree>
    <p:extLst>
      <p:ext uri="{BB962C8B-B14F-4D97-AF65-F5344CB8AC3E}">
        <p14:creationId xmlns:p14="http://schemas.microsoft.com/office/powerpoint/2010/main" val="37377748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Architect 70 years old</a:t>
            </a:r>
          </a:p>
          <a:p>
            <a:pPr marL="628650" lvl="1" indent="-171450">
              <a:buFontTx/>
              <a:buChar char="-"/>
            </a:pPr>
            <a:r>
              <a:rPr lang="en-US" dirty="0"/>
              <a:t>Culmination of his ideas</a:t>
            </a:r>
          </a:p>
          <a:p>
            <a:pPr marL="628650" lvl="1" indent="-171450">
              <a:buFontTx/>
              <a:buChar char="-"/>
            </a:pPr>
            <a:r>
              <a:rPr lang="en-US" dirty="0"/>
              <a:t>A rather large commission, so can be though of as one of his most important pieces during his lifetime</a:t>
            </a:r>
          </a:p>
          <a:p>
            <a:pPr marL="171450" lvl="0" indent="-171450">
              <a:buFontTx/>
              <a:buChar char="-"/>
            </a:pPr>
            <a:r>
              <a:rPr lang="en-US" dirty="0"/>
              <a:t>Headquarters for Jonson Wax, known better today as Johnson and Johnson</a:t>
            </a:r>
          </a:p>
          <a:p>
            <a:pPr marL="628650" lvl="1" indent="-171450">
              <a:buFontTx/>
              <a:buChar char="-"/>
            </a:pPr>
            <a:r>
              <a:rPr lang="en-US" dirty="0"/>
              <a:t>Important company at the time</a:t>
            </a:r>
          </a:p>
          <a:p>
            <a:pPr marL="628650" lvl="1" indent="-171450">
              <a:buFontTx/>
              <a:buChar char="-"/>
            </a:pPr>
            <a:r>
              <a:rPr lang="en-US" dirty="0"/>
              <a:t>Can be thought of today as a company like Tesla – high end, cutting edge… private</a:t>
            </a:r>
          </a:p>
          <a:p>
            <a:pPr marL="628650" lvl="1" indent="-171450">
              <a:buFontTx/>
              <a:buChar char="-"/>
            </a:pPr>
            <a:r>
              <a:rPr lang="en-US" dirty="0"/>
              <a:t>No windows on sides, lighting coming from top</a:t>
            </a:r>
          </a:p>
        </p:txBody>
      </p:sp>
      <p:sp>
        <p:nvSpPr>
          <p:cNvPr id="4" name="Slide Number Placeholder 3"/>
          <p:cNvSpPr>
            <a:spLocks noGrp="1"/>
          </p:cNvSpPr>
          <p:nvPr>
            <p:ph type="sldNum" sz="quarter" idx="5"/>
          </p:nvPr>
        </p:nvSpPr>
        <p:spPr/>
        <p:txBody>
          <a:bodyPr/>
          <a:lstStyle/>
          <a:p>
            <a:fld id="{13AD47CE-6028-46F2-A87F-6D3962B463F0}" type="slidenum">
              <a:rPr lang="en-US" smtClean="0"/>
              <a:t>85</a:t>
            </a:fld>
            <a:endParaRPr lang="en-US"/>
          </a:p>
        </p:txBody>
      </p:sp>
    </p:spTree>
    <p:extLst>
      <p:ext uri="{BB962C8B-B14F-4D97-AF65-F5344CB8AC3E}">
        <p14:creationId xmlns:p14="http://schemas.microsoft.com/office/powerpoint/2010/main" val="30577804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Sketches of initial design idea, in typical Wright style</a:t>
            </a:r>
          </a:p>
        </p:txBody>
      </p:sp>
      <p:sp>
        <p:nvSpPr>
          <p:cNvPr id="4" name="Slide Number Placeholder 3"/>
          <p:cNvSpPr>
            <a:spLocks noGrp="1"/>
          </p:cNvSpPr>
          <p:nvPr>
            <p:ph type="sldNum" sz="quarter" idx="5"/>
          </p:nvPr>
        </p:nvSpPr>
        <p:spPr/>
        <p:txBody>
          <a:bodyPr/>
          <a:lstStyle/>
          <a:p>
            <a:fld id="{13AD47CE-6028-46F2-A87F-6D3962B463F0}" type="slidenum">
              <a:rPr lang="en-US" smtClean="0"/>
              <a:t>86</a:t>
            </a:fld>
            <a:endParaRPr lang="en-US"/>
          </a:p>
        </p:txBody>
      </p:sp>
    </p:spTree>
    <p:extLst>
      <p:ext uri="{BB962C8B-B14F-4D97-AF65-F5344CB8AC3E}">
        <p14:creationId xmlns:p14="http://schemas.microsoft.com/office/powerpoint/2010/main" val="20488741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Longitudinal section throughout the project</a:t>
            </a:r>
          </a:p>
          <a:p>
            <a:pPr marL="171450" lvl="0" indent="-171450">
              <a:buFontTx/>
              <a:buChar char="-"/>
            </a:pPr>
            <a:r>
              <a:rPr lang="en-US" dirty="0"/>
              <a:t>2 Major parts</a:t>
            </a:r>
          </a:p>
          <a:p>
            <a:pPr marL="628650" lvl="1" indent="-171450">
              <a:buFontTx/>
              <a:buChar char="-"/>
            </a:pPr>
            <a:r>
              <a:rPr lang="en-US" dirty="0"/>
              <a:t>Administration (offices)</a:t>
            </a:r>
          </a:p>
          <a:p>
            <a:pPr marL="628650" lvl="1" indent="-171450">
              <a:buFontTx/>
              <a:buChar char="-"/>
            </a:pPr>
            <a:r>
              <a:rPr lang="en-US" dirty="0"/>
              <a:t>Laboratory tower (R&amp;D)</a:t>
            </a:r>
          </a:p>
          <a:p>
            <a:pPr marL="628650" lvl="1" indent="-171450">
              <a:buFontTx/>
              <a:buChar char="-"/>
            </a:pPr>
            <a:r>
              <a:rPr lang="en-US" dirty="0"/>
              <a:t>Parking throughout lower level</a:t>
            </a:r>
          </a:p>
        </p:txBody>
      </p:sp>
      <p:sp>
        <p:nvSpPr>
          <p:cNvPr id="4" name="Slide Number Placeholder 3"/>
          <p:cNvSpPr>
            <a:spLocks noGrp="1"/>
          </p:cNvSpPr>
          <p:nvPr>
            <p:ph type="sldNum" sz="quarter" idx="5"/>
          </p:nvPr>
        </p:nvSpPr>
        <p:spPr/>
        <p:txBody>
          <a:bodyPr/>
          <a:lstStyle/>
          <a:p>
            <a:fld id="{13AD47CE-6028-46F2-A87F-6D3962B463F0}" type="slidenum">
              <a:rPr lang="en-US" smtClean="0"/>
              <a:t>87</a:t>
            </a:fld>
            <a:endParaRPr lang="en-US"/>
          </a:p>
        </p:txBody>
      </p:sp>
    </p:spTree>
    <p:extLst>
      <p:ext uri="{BB962C8B-B14F-4D97-AF65-F5344CB8AC3E}">
        <p14:creationId xmlns:p14="http://schemas.microsoft.com/office/powerpoint/2010/main" val="214127818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Plan of entire project</a:t>
            </a:r>
          </a:p>
          <a:p>
            <a:pPr marL="628650" lvl="1" indent="-171450">
              <a:buFontTx/>
              <a:buChar char="-"/>
            </a:pPr>
            <a:r>
              <a:rPr lang="en-US" dirty="0"/>
              <a:t>Left: Administration building</a:t>
            </a:r>
          </a:p>
          <a:p>
            <a:pPr marL="628650" lvl="1" indent="-171450">
              <a:buFontTx/>
              <a:buChar char="-"/>
            </a:pPr>
            <a:r>
              <a:rPr lang="en-US" dirty="0"/>
              <a:t>Right: Tower, atop parking and lower level building</a:t>
            </a:r>
          </a:p>
        </p:txBody>
      </p:sp>
      <p:sp>
        <p:nvSpPr>
          <p:cNvPr id="4" name="Slide Number Placeholder 3"/>
          <p:cNvSpPr>
            <a:spLocks noGrp="1"/>
          </p:cNvSpPr>
          <p:nvPr>
            <p:ph type="sldNum" sz="quarter" idx="5"/>
          </p:nvPr>
        </p:nvSpPr>
        <p:spPr/>
        <p:txBody>
          <a:bodyPr/>
          <a:lstStyle/>
          <a:p>
            <a:fld id="{13AD47CE-6028-46F2-A87F-6D3962B463F0}" type="slidenum">
              <a:rPr lang="en-US" smtClean="0"/>
              <a:t>88</a:t>
            </a:fld>
            <a:endParaRPr lang="en-US"/>
          </a:p>
        </p:txBody>
      </p:sp>
    </p:spTree>
    <p:extLst>
      <p:ext uri="{BB962C8B-B14F-4D97-AF65-F5344CB8AC3E}">
        <p14:creationId xmlns:p14="http://schemas.microsoft.com/office/powerpoint/2010/main" val="20638453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89</a:t>
            </a:fld>
            <a:endParaRPr lang="en-US"/>
          </a:p>
        </p:txBody>
      </p:sp>
    </p:spTree>
    <p:extLst>
      <p:ext uri="{BB962C8B-B14F-4D97-AF65-F5344CB8AC3E}">
        <p14:creationId xmlns:p14="http://schemas.microsoft.com/office/powerpoint/2010/main" val="1422459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9</a:t>
            </a:fld>
            <a:endParaRPr lang="en-US"/>
          </a:p>
        </p:txBody>
      </p:sp>
    </p:spTree>
    <p:extLst>
      <p:ext uri="{BB962C8B-B14F-4D97-AF65-F5344CB8AC3E}">
        <p14:creationId xmlns:p14="http://schemas.microsoft.com/office/powerpoint/2010/main" val="22972062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Visually most dominant element of project: ‘Mushroom Columns’</a:t>
            </a:r>
          </a:p>
          <a:p>
            <a:pPr marL="628650" lvl="1" indent="-171450">
              <a:buFontTx/>
              <a:buChar char="-"/>
            </a:pPr>
            <a:r>
              <a:rPr lang="en-US" dirty="0"/>
              <a:t>Appear throughout the project, but are at their highest throughout the Administration building</a:t>
            </a:r>
          </a:p>
          <a:p>
            <a:pPr marL="171450" lvl="0" indent="-171450">
              <a:buFontTx/>
              <a:buChar char="-"/>
            </a:pPr>
            <a:r>
              <a:rPr lang="en-US" dirty="0"/>
              <a:t>Initially didn’t pass planning, but with self-testing, FLW eventually received approval</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Columns required 6 ton load capacity</a:t>
            </a:r>
          </a:p>
        </p:txBody>
      </p:sp>
      <p:sp>
        <p:nvSpPr>
          <p:cNvPr id="4" name="Slide Number Placeholder 3"/>
          <p:cNvSpPr>
            <a:spLocks noGrp="1"/>
          </p:cNvSpPr>
          <p:nvPr>
            <p:ph type="sldNum" sz="quarter" idx="5"/>
          </p:nvPr>
        </p:nvSpPr>
        <p:spPr/>
        <p:txBody>
          <a:bodyPr/>
          <a:lstStyle/>
          <a:p>
            <a:fld id="{13AD47CE-6028-46F2-A87F-6D3962B463F0}" type="slidenum">
              <a:rPr lang="en-US" smtClean="0"/>
              <a:t>90</a:t>
            </a:fld>
            <a:endParaRPr lang="en-US"/>
          </a:p>
        </p:txBody>
      </p:sp>
    </p:spTree>
    <p:extLst>
      <p:ext uri="{BB962C8B-B14F-4D97-AF65-F5344CB8AC3E}">
        <p14:creationId xmlns:p14="http://schemas.microsoft.com/office/powerpoint/2010/main" val="22201290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91</a:t>
            </a:fld>
            <a:endParaRPr lang="en-US"/>
          </a:p>
        </p:txBody>
      </p:sp>
    </p:spTree>
    <p:extLst>
      <p:ext uri="{BB962C8B-B14F-4D97-AF65-F5344CB8AC3E}">
        <p14:creationId xmlns:p14="http://schemas.microsoft.com/office/powerpoint/2010/main" val="318689780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Main space</a:t>
            </a: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Main area to clerks and secretaries – lower</a:t>
            </a: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Management on upper level</a:t>
            </a: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President and senior executives on two appendages</a:t>
            </a: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Columns 22’ high</a:t>
            </a:r>
          </a:p>
          <a:p>
            <a:pPr marL="1143000" marR="0" lvl="2" indent="-2286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22cm base (9”)</a:t>
            </a:r>
          </a:p>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92</a:t>
            </a:fld>
            <a:endParaRPr lang="en-US"/>
          </a:p>
        </p:txBody>
      </p:sp>
    </p:spTree>
    <p:extLst>
      <p:ext uri="{BB962C8B-B14F-4D97-AF65-F5344CB8AC3E}">
        <p14:creationId xmlns:p14="http://schemas.microsoft.com/office/powerpoint/2010/main" val="6306264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Bridge connect administration and research tower</a:t>
            </a:r>
          </a:p>
        </p:txBody>
      </p:sp>
      <p:sp>
        <p:nvSpPr>
          <p:cNvPr id="4" name="Slide Number Placeholder 3"/>
          <p:cNvSpPr>
            <a:spLocks noGrp="1"/>
          </p:cNvSpPr>
          <p:nvPr>
            <p:ph type="sldNum" sz="quarter" idx="5"/>
          </p:nvPr>
        </p:nvSpPr>
        <p:spPr/>
        <p:txBody>
          <a:bodyPr/>
          <a:lstStyle/>
          <a:p>
            <a:fld id="{13AD47CE-6028-46F2-A87F-6D3962B463F0}" type="slidenum">
              <a:rPr lang="en-US" smtClean="0"/>
              <a:t>93</a:t>
            </a:fld>
            <a:endParaRPr lang="en-US"/>
          </a:p>
        </p:txBody>
      </p:sp>
    </p:spTree>
    <p:extLst>
      <p:ext uri="{BB962C8B-B14F-4D97-AF65-F5344CB8AC3E}">
        <p14:creationId xmlns:p14="http://schemas.microsoft.com/office/powerpoint/2010/main" val="225243553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Research Tower</a:t>
            </a: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Added afterwards (1940s)</a:t>
            </a:r>
          </a:p>
          <a:p>
            <a:pPr marL="685800" marR="0" lvl="1" indent="-228600">
              <a:lnSpc>
                <a:spcPct val="107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No longer in use due to fire safety codes, but preserved</a:t>
            </a:r>
          </a:p>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94</a:t>
            </a:fld>
            <a:endParaRPr lang="en-US"/>
          </a:p>
        </p:txBody>
      </p:sp>
    </p:spTree>
    <p:extLst>
      <p:ext uri="{BB962C8B-B14F-4D97-AF65-F5344CB8AC3E}">
        <p14:creationId xmlns:p14="http://schemas.microsoft.com/office/powerpoint/2010/main" val="290301201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Floors with alternating shapes, so that labs are experientially ‘double-height’</a:t>
            </a:r>
          </a:p>
          <a:p>
            <a:pPr marL="171450" indent="-171450">
              <a:buFontTx/>
              <a:buChar char="-"/>
            </a:pPr>
            <a:r>
              <a:rPr lang="en-US" dirty="0"/>
              <a:t>At the time, a cutting-edge design, acting like a machine more like a traditional building</a:t>
            </a:r>
          </a:p>
          <a:p>
            <a:pPr marL="628650" lvl="1" indent="-171450">
              <a:buFontTx/>
              <a:buChar char="-"/>
            </a:pPr>
            <a:r>
              <a:rPr lang="en-US" dirty="0"/>
              <a:t>Exhaust (important for R&amp;D) running through the core</a:t>
            </a:r>
          </a:p>
        </p:txBody>
      </p:sp>
      <p:sp>
        <p:nvSpPr>
          <p:cNvPr id="4" name="Slide Number Placeholder 3"/>
          <p:cNvSpPr>
            <a:spLocks noGrp="1"/>
          </p:cNvSpPr>
          <p:nvPr>
            <p:ph type="sldNum" sz="quarter" idx="5"/>
          </p:nvPr>
        </p:nvSpPr>
        <p:spPr/>
        <p:txBody>
          <a:bodyPr/>
          <a:lstStyle/>
          <a:p>
            <a:fld id="{13AD47CE-6028-46F2-A87F-6D3962B463F0}" type="slidenum">
              <a:rPr lang="en-US" smtClean="0"/>
              <a:t>95</a:t>
            </a:fld>
            <a:endParaRPr lang="en-US"/>
          </a:p>
        </p:txBody>
      </p:sp>
    </p:spTree>
    <p:extLst>
      <p:ext uri="{BB962C8B-B14F-4D97-AF65-F5344CB8AC3E}">
        <p14:creationId xmlns:p14="http://schemas.microsoft.com/office/powerpoint/2010/main" val="167831200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96</a:t>
            </a:fld>
            <a:endParaRPr lang="en-US"/>
          </a:p>
        </p:txBody>
      </p:sp>
    </p:spTree>
    <p:extLst>
      <p:ext uri="{BB962C8B-B14F-4D97-AF65-F5344CB8AC3E}">
        <p14:creationId xmlns:p14="http://schemas.microsoft.com/office/powerpoint/2010/main" val="307566725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 Short mushroom columns running throughout car park and car entrance</a:t>
            </a:r>
          </a:p>
        </p:txBody>
      </p:sp>
      <p:sp>
        <p:nvSpPr>
          <p:cNvPr id="4" name="Slide Number Placeholder 3"/>
          <p:cNvSpPr>
            <a:spLocks noGrp="1"/>
          </p:cNvSpPr>
          <p:nvPr>
            <p:ph type="sldNum" sz="quarter" idx="5"/>
          </p:nvPr>
        </p:nvSpPr>
        <p:spPr/>
        <p:txBody>
          <a:bodyPr/>
          <a:lstStyle/>
          <a:p>
            <a:fld id="{13AD47CE-6028-46F2-A87F-6D3962B463F0}" type="slidenum">
              <a:rPr lang="en-US" smtClean="0"/>
              <a:t>97</a:t>
            </a:fld>
            <a:endParaRPr lang="en-US"/>
          </a:p>
        </p:txBody>
      </p:sp>
    </p:spTree>
    <p:extLst>
      <p:ext uri="{BB962C8B-B14F-4D97-AF65-F5344CB8AC3E}">
        <p14:creationId xmlns:p14="http://schemas.microsoft.com/office/powerpoint/2010/main" val="257565826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Even in commercial projects, integration of Architecture and Furniture, Space + Object</a:t>
            </a:r>
          </a:p>
          <a:p>
            <a:pPr marL="457200" lvl="1" indent="0">
              <a:buFontTx/>
              <a:buNone/>
            </a:pPr>
            <a:endParaRPr lang="en-US" dirty="0"/>
          </a:p>
        </p:txBody>
      </p:sp>
      <p:sp>
        <p:nvSpPr>
          <p:cNvPr id="4" name="Slide Number Placeholder 3"/>
          <p:cNvSpPr>
            <a:spLocks noGrp="1"/>
          </p:cNvSpPr>
          <p:nvPr>
            <p:ph type="sldNum" sz="quarter" idx="5"/>
          </p:nvPr>
        </p:nvSpPr>
        <p:spPr/>
        <p:txBody>
          <a:bodyPr/>
          <a:lstStyle/>
          <a:p>
            <a:fld id="{13AD47CE-6028-46F2-A87F-6D3962B463F0}" type="slidenum">
              <a:rPr lang="en-US" smtClean="0"/>
              <a:t>98</a:t>
            </a:fld>
            <a:endParaRPr lang="en-US"/>
          </a:p>
        </p:txBody>
      </p:sp>
    </p:spTree>
    <p:extLst>
      <p:ext uri="{BB962C8B-B14F-4D97-AF65-F5344CB8AC3E}">
        <p14:creationId xmlns:p14="http://schemas.microsoft.com/office/powerpoint/2010/main" val="55572489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Final </a:t>
            </a:r>
            <a:r>
              <a:rPr lang="en-US" i="1" dirty="0"/>
              <a:t>building</a:t>
            </a:r>
            <a:r>
              <a:rPr lang="en-US" dirty="0"/>
              <a:t> by FLW to be discussed</a:t>
            </a:r>
          </a:p>
          <a:p>
            <a:pPr marL="628650" lvl="1" indent="-171450">
              <a:buFontTx/>
              <a:buChar char="-"/>
            </a:pPr>
            <a:r>
              <a:rPr lang="en-US" dirty="0"/>
              <a:t>Located on the Upper East Side of Manhattan</a:t>
            </a:r>
          </a:p>
        </p:txBody>
      </p:sp>
      <p:sp>
        <p:nvSpPr>
          <p:cNvPr id="4" name="Slide Number Placeholder 3"/>
          <p:cNvSpPr>
            <a:spLocks noGrp="1"/>
          </p:cNvSpPr>
          <p:nvPr>
            <p:ph type="sldNum" sz="quarter" idx="5"/>
          </p:nvPr>
        </p:nvSpPr>
        <p:spPr/>
        <p:txBody>
          <a:bodyPr/>
          <a:lstStyle/>
          <a:p>
            <a:fld id="{13AD47CE-6028-46F2-A87F-6D3962B463F0}" type="slidenum">
              <a:rPr lang="en-US" smtClean="0"/>
              <a:t>99</a:t>
            </a:fld>
            <a:endParaRPr lang="en-US"/>
          </a:p>
        </p:txBody>
      </p:sp>
    </p:spTree>
    <p:extLst>
      <p:ext uri="{BB962C8B-B14F-4D97-AF65-F5344CB8AC3E}">
        <p14:creationId xmlns:p14="http://schemas.microsoft.com/office/powerpoint/2010/main" val="404722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DAC0-BEBB-4A1A-9A94-DDAFDB3C8F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131117-AAFC-41FA-A706-0126BFF770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A0A339-C323-4C7B-AEC7-690F70EBC2F1}"/>
              </a:ext>
            </a:extLst>
          </p:cNvPr>
          <p:cNvSpPr>
            <a:spLocks noGrp="1"/>
          </p:cNvSpPr>
          <p:nvPr>
            <p:ph type="dt" sz="half" idx="10"/>
          </p:nvPr>
        </p:nvSpPr>
        <p:spPr/>
        <p:txBody>
          <a:bodyPr/>
          <a:lstStyle/>
          <a:p>
            <a:fld id="{28EF3CEB-FA14-477C-B987-A381B90B9222}" type="datetimeFigureOut">
              <a:rPr lang="en-US" smtClean="0"/>
              <a:t>Saturday/8/29/2020</a:t>
            </a:fld>
            <a:endParaRPr lang="en-US"/>
          </a:p>
        </p:txBody>
      </p:sp>
      <p:sp>
        <p:nvSpPr>
          <p:cNvPr id="5" name="Footer Placeholder 4">
            <a:extLst>
              <a:ext uri="{FF2B5EF4-FFF2-40B4-BE49-F238E27FC236}">
                <a16:creationId xmlns:a16="http://schemas.microsoft.com/office/drawing/2014/main" id="{DBFCA8D9-EC64-44B0-98E6-6BA5F2751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E460E-4B02-4CAB-8100-8943AB138FEF}"/>
              </a:ext>
            </a:extLst>
          </p:cNvPr>
          <p:cNvSpPr>
            <a:spLocks noGrp="1"/>
          </p:cNvSpPr>
          <p:nvPr>
            <p:ph type="sldNum" sz="quarter" idx="12"/>
          </p:nvPr>
        </p:nvSpPr>
        <p:spPr/>
        <p:txBody>
          <a:bodyPr/>
          <a:lstStyle/>
          <a:p>
            <a:fld id="{B1FBAFC4-4A05-4DF6-B1FD-8F36CC434EF5}" type="slidenum">
              <a:rPr lang="en-US" smtClean="0"/>
              <a:t>‹#›</a:t>
            </a:fld>
            <a:endParaRPr lang="en-US"/>
          </a:p>
        </p:txBody>
      </p:sp>
    </p:spTree>
    <p:extLst>
      <p:ext uri="{BB962C8B-B14F-4D97-AF65-F5344CB8AC3E}">
        <p14:creationId xmlns:p14="http://schemas.microsoft.com/office/powerpoint/2010/main" val="45534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F57E2-2723-45A0-B751-C9BA0845EA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F9AC8D-F3A1-47DC-8581-C98E2DAA04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7A098-54E1-4331-9A8E-EC2739360CE5}"/>
              </a:ext>
            </a:extLst>
          </p:cNvPr>
          <p:cNvSpPr>
            <a:spLocks noGrp="1"/>
          </p:cNvSpPr>
          <p:nvPr>
            <p:ph type="dt" sz="half" idx="10"/>
          </p:nvPr>
        </p:nvSpPr>
        <p:spPr/>
        <p:txBody>
          <a:bodyPr/>
          <a:lstStyle/>
          <a:p>
            <a:fld id="{28EF3CEB-FA14-477C-B987-A381B90B9222}" type="datetimeFigureOut">
              <a:rPr lang="en-US" smtClean="0"/>
              <a:t>Saturday/8/29/2020</a:t>
            </a:fld>
            <a:endParaRPr lang="en-US"/>
          </a:p>
        </p:txBody>
      </p:sp>
      <p:sp>
        <p:nvSpPr>
          <p:cNvPr id="5" name="Footer Placeholder 4">
            <a:extLst>
              <a:ext uri="{FF2B5EF4-FFF2-40B4-BE49-F238E27FC236}">
                <a16:creationId xmlns:a16="http://schemas.microsoft.com/office/drawing/2014/main" id="{6C2F800C-472F-436A-80E2-E1F5C7C18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51868-686C-4760-BB4F-70F157E8E349}"/>
              </a:ext>
            </a:extLst>
          </p:cNvPr>
          <p:cNvSpPr>
            <a:spLocks noGrp="1"/>
          </p:cNvSpPr>
          <p:nvPr>
            <p:ph type="sldNum" sz="quarter" idx="12"/>
          </p:nvPr>
        </p:nvSpPr>
        <p:spPr/>
        <p:txBody>
          <a:bodyPr/>
          <a:lstStyle/>
          <a:p>
            <a:fld id="{B1FBAFC4-4A05-4DF6-B1FD-8F36CC434EF5}" type="slidenum">
              <a:rPr lang="en-US" smtClean="0"/>
              <a:t>‹#›</a:t>
            </a:fld>
            <a:endParaRPr lang="en-US"/>
          </a:p>
        </p:txBody>
      </p:sp>
    </p:spTree>
    <p:extLst>
      <p:ext uri="{BB962C8B-B14F-4D97-AF65-F5344CB8AC3E}">
        <p14:creationId xmlns:p14="http://schemas.microsoft.com/office/powerpoint/2010/main" val="285689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4C0C01-74D9-42DB-BC1D-A4854E1E48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9541E8-ABC1-4C51-B660-6EF0ED323C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953B24-3EDD-47F1-88D6-0C9FBD22D207}"/>
              </a:ext>
            </a:extLst>
          </p:cNvPr>
          <p:cNvSpPr>
            <a:spLocks noGrp="1"/>
          </p:cNvSpPr>
          <p:nvPr>
            <p:ph type="dt" sz="half" idx="10"/>
          </p:nvPr>
        </p:nvSpPr>
        <p:spPr/>
        <p:txBody>
          <a:bodyPr/>
          <a:lstStyle/>
          <a:p>
            <a:fld id="{28EF3CEB-FA14-477C-B987-A381B90B9222}" type="datetimeFigureOut">
              <a:rPr lang="en-US" smtClean="0"/>
              <a:t>Saturday/8/29/2020</a:t>
            </a:fld>
            <a:endParaRPr lang="en-US"/>
          </a:p>
        </p:txBody>
      </p:sp>
      <p:sp>
        <p:nvSpPr>
          <p:cNvPr id="5" name="Footer Placeholder 4">
            <a:extLst>
              <a:ext uri="{FF2B5EF4-FFF2-40B4-BE49-F238E27FC236}">
                <a16:creationId xmlns:a16="http://schemas.microsoft.com/office/drawing/2014/main" id="{605CFBE4-595A-4400-BE22-74258E461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1AC950-0DB2-491B-AAAD-585C9B8EBA44}"/>
              </a:ext>
            </a:extLst>
          </p:cNvPr>
          <p:cNvSpPr>
            <a:spLocks noGrp="1"/>
          </p:cNvSpPr>
          <p:nvPr>
            <p:ph type="sldNum" sz="quarter" idx="12"/>
          </p:nvPr>
        </p:nvSpPr>
        <p:spPr/>
        <p:txBody>
          <a:bodyPr/>
          <a:lstStyle/>
          <a:p>
            <a:fld id="{B1FBAFC4-4A05-4DF6-B1FD-8F36CC434EF5}" type="slidenum">
              <a:rPr lang="en-US" smtClean="0"/>
              <a:t>‹#›</a:t>
            </a:fld>
            <a:endParaRPr lang="en-US"/>
          </a:p>
        </p:txBody>
      </p:sp>
    </p:spTree>
    <p:extLst>
      <p:ext uri="{BB962C8B-B14F-4D97-AF65-F5344CB8AC3E}">
        <p14:creationId xmlns:p14="http://schemas.microsoft.com/office/powerpoint/2010/main" val="99660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FBDF9-F684-4038-B529-76D4D2C37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1D60DA-E98D-4841-A6DE-4B6AE4861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B0A0D5-BE7D-4597-A755-18697A09BE59}"/>
              </a:ext>
            </a:extLst>
          </p:cNvPr>
          <p:cNvSpPr>
            <a:spLocks noGrp="1"/>
          </p:cNvSpPr>
          <p:nvPr>
            <p:ph type="dt" sz="half" idx="10"/>
          </p:nvPr>
        </p:nvSpPr>
        <p:spPr/>
        <p:txBody>
          <a:bodyPr/>
          <a:lstStyle/>
          <a:p>
            <a:fld id="{28EF3CEB-FA14-477C-B987-A381B90B9222}" type="datetimeFigureOut">
              <a:rPr lang="en-US" smtClean="0"/>
              <a:t>Saturday/8/29/2020</a:t>
            </a:fld>
            <a:endParaRPr lang="en-US"/>
          </a:p>
        </p:txBody>
      </p:sp>
      <p:sp>
        <p:nvSpPr>
          <p:cNvPr id="5" name="Footer Placeholder 4">
            <a:extLst>
              <a:ext uri="{FF2B5EF4-FFF2-40B4-BE49-F238E27FC236}">
                <a16:creationId xmlns:a16="http://schemas.microsoft.com/office/drawing/2014/main" id="{EFAC932C-C317-4C4F-A82F-692D39AD7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B1E97-F1DE-4665-845D-82D6987E772F}"/>
              </a:ext>
            </a:extLst>
          </p:cNvPr>
          <p:cNvSpPr>
            <a:spLocks noGrp="1"/>
          </p:cNvSpPr>
          <p:nvPr>
            <p:ph type="sldNum" sz="quarter" idx="12"/>
          </p:nvPr>
        </p:nvSpPr>
        <p:spPr/>
        <p:txBody>
          <a:bodyPr/>
          <a:lstStyle/>
          <a:p>
            <a:fld id="{B1FBAFC4-4A05-4DF6-B1FD-8F36CC434EF5}" type="slidenum">
              <a:rPr lang="en-US" smtClean="0"/>
              <a:t>‹#›</a:t>
            </a:fld>
            <a:endParaRPr lang="en-US"/>
          </a:p>
        </p:txBody>
      </p:sp>
    </p:spTree>
    <p:extLst>
      <p:ext uri="{BB962C8B-B14F-4D97-AF65-F5344CB8AC3E}">
        <p14:creationId xmlns:p14="http://schemas.microsoft.com/office/powerpoint/2010/main" val="240493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0A0A4-DCC5-4045-A4FE-7BDA9EB05F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A0A687-40B3-4A09-A8C3-5EBAFD8DD9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4AFC34-0480-465D-B044-E75519AF9DB1}"/>
              </a:ext>
            </a:extLst>
          </p:cNvPr>
          <p:cNvSpPr>
            <a:spLocks noGrp="1"/>
          </p:cNvSpPr>
          <p:nvPr>
            <p:ph type="dt" sz="half" idx="10"/>
          </p:nvPr>
        </p:nvSpPr>
        <p:spPr/>
        <p:txBody>
          <a:bodyPr/>
          <a:lstStyle/>
          <a:p>
            <a:fld id="{28EF3CEB-FA14-477C-B987-A381B90B9222}" type="datetimeFigureOut">
              <a:rPr lang="en-US" smtClean="0"/>
              <a:t>Saturday/8/29/2020</a:t>
            </a:fld>
            <a:endParaRPr lang="en-US"/>
          </a:p>
        </p:txBody>
      </p:sp>
      <p:sp>
        <p:nvSpPr>
          <p:cNvPr id="5" name="Footer Placeholder 4">
            <a:extLst>
              <a:ext uri="{FF2B5EF4-FFF2-40B4-BE49-F238E27FC236}">
                <a16:creationId xmlns:a16="http://schemas.microsoft.com/office/drawing/2014/main" id="{059780B7-54D2-487B-A2F9-4AD51BAD2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14AC1A-FE16-4C40-A7F3-9BBBFE217931}"/>
              </a:ext>
            </a:extLst>
          </p:cNvPr>
          <p:cNvSpPr>
            <a:spLocks noGrp="1"/>
          </p:cNvSpPr>
          <p:nvPr>
            <p:ph type="sldNum" sz="quarter" idx="12"/>
          </p:nvPr>
        </p:nvSpPr>
        <p:spPr/>
        <p:txBody>
          <a:bodyPr/>
          <a:lstStyle/>
          <a:p>
            <a:fld id="{B1FBAFC4-4A05-4DF6-B1FD-8F36CC434EF5}" type="slidenum">
              <a:rPr lang="en-US" smtClean="0"/>
              <a:t>‹#›</a:t>
            </a:fld>
            <a:endParaRPr lang="en-US"/>
          </a:p>
        </p:txBody>
      </p:sp>
    </p:spTree>
    <p:extLst>
      <p:ext uri="{BB962C8B-B14F-4D97-AF65-F5344CB8AC3E}">
        <p14:creationId xmlns:p14="http://schemas.microsoft.com/office/powerpoint/2010/main" val="356749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C5488-56AE-4A71-95EE-4D3E7E32A1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6BE11A-1664-450D-9CE9-6DB24FDDDE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C8AAA-5E5E-41A9-8613-7311D4868A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C918B0-5A81-4D54-AF2A-9510E4634697}"/>
              </a:ext>
            </a:extLst>
          </p:cNvPr>
          <p:cNvSpPr>
            <a:spLocks noGrp="1"/>
          </p:cNvSpPr>
          <p:nvPr>
            <p:ph type="dt" sz="half" idx="10"/>
          </p:nvPr>
        </p:nvSpPr>
        <p:spPr/>
        <p:txBody>
          <a:bodyPr/>
          <a:lstStyle/>
          <a:p>
            <a:fld id="{28EF3CEB-FA14-477C-B987-A381B90B9222}" type="datetimeFigureOut">
              <a:rPr lang="en-US" smtClean="0"/>
              <a:t>Saturday/8/29/2020</a:t>
            </a:fld>
            <a:endParaRPr lang="en-US"/>
          </a:p>
        </p:txBody>
      </p:sp>
      <p:sp>
        <p:nvSpPr>
          <p:cNvPr id="6" name="Footer Placeholder 5">
            <a:extLst>
              <a:ext uri="{FF2B5EF4-FFF2-40B4-BE49-F238E27FC236}">
                <a16:creationId xmlns:a16="http://schemas.microsoft.com/office/drawing/2014/main" id="{37B80F7E-C089-4377-A363-A9051EB40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34E099-3A51-469C-8A09-F9A65C2AAA4E}"/>
              </a:ext>
            </a:extLst>
          </p:cNvPr>
          <p:cNvSpPr>
            <a:spLocks noGrp="1"/>
          </p:cNvSpPr>
          <p:nvPr>
            <p:ph type="sldNum" sz="quarter" idx="12"/>
          </p:nvPr>
        </p:nvSpPr>
        <p:spPr/>
        <p:txBody>
          <a:bodyPr/>
          <a:lstStyle/>
          <a:p>
            <a:fld id="{B1FBAFC4-4A05-4DF6-B1FD-8F36CC434EF5}" type="slidenum">
              <a:rPr lang="en-US" smtClean="0"/>
              <a:t>‹#›</a:t>
            </a:fld>
            <a:endParaRPr lang="en-US"/>
          </a:p>
        </p:txBody>
      </p:sp>
    </p:spTree>
    <p:extLst>
      <p:ext uri="{BB962C8B-B14F-4D97-AF65-F5344CB8AC3E}">
        <p14:creationId xmlns:p14="http://schemas.microsoft.com/office/powerpoint/2010/main" val="136855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3613-AA06-4D12-9D9E-6FE2C30271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F8DAFA-32DB-46F2-B584-3B68780C40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0EA5D0-46E3-4BF5-99E5-CC52A50551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6C2E00-4C29-4C83-9B1C-1CDF0A1756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7E0BFD-0650-4D28-9687-0069D590AA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256637-5663-432A-B618-53CB42AE5AAE}"/>
              </a:ext>
            </a:extLst>
          </p:cNvPr>
          <p:cNvSpPr>
            <a:spLocks noGrp="1"/>
          </p:cNvSpPr>
          <p:nvPr>
            <p:ph type="dt" sz="half" idx="10"/>
          </p:nvPr>
        </p:nvSpPr>
        <p:spPr/>
        <p:txBody>
          <a:bodyPr/>
          <a:lstStyle/>
          <a:p>
            <a:fld id="{28EF3CEB-FA14-477C-B987-A381B90B9222}" type="datetimeFigureOut">
              <a:rPr lang="en-US" smtClean="0"/>
              <a:t>Saturday/8/29/2020</a:t>
            </a:fld>
            <a:endParaRPr lang="en-US"/>
          </a:p>
        </p:txBody>
      </p:sp>
      <p:sp>
        <p:nvSpPr>
          <p:cNvPr id="8" name="Footer Placeholder 7">
            <a:extLst>
              <a:ext uri="{FF2B5EF4-FFF2-40B4-BE49-F238E27FC236}">
                <a16:creationId xmlns:a16="http://schemas.microsoft.com/office/drawing/2014/main" id="{8EB8DD51-1E9C-459D-A1FD-2A51ADE83A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B98957-73A0-49BA-B478-F1E97B599029}"/>
              </a:ext>
            </a:extLst>
          </p:cNvPr>
          <p:cNvSpPr>
            <a:spLocks noGrp="1"/>
          </p:cNvSpPr>
          <p:nvPr>
            <p:ph type="sldNum" sz="quarter" idx="12"/>
          </p:nvPr>
        </p:nvSpPr>
        <p:spPr/>
        <p:txBody>
          <a:bodyPr/>
          <a:lstStyle/>
          <a:p>
            <a:fld id="{B1FBAFC4-4A05-4DF6-B1FD-8F36CC434EF5}" type="slidenum">
              <a:rPr lang="en-US" smtClean="0"/>
              <a:t>‹#›</a:t>
            </a:fld>
            <a:endParaRPr lang="en-US"/>
          </a:p>
        </p:txBody>
      </p:sp>
    </p:spTree>
    <p:extLst>
      <p:ext uri="{BB962C8B-B14F-4D97-AF65-F5344CB8AC3E}">
        <p14:creationId xmlns:p14="http://schemas.microsoft.com/office/powerpoint/2010/main" val="1678698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671CA-F543-42AC-A398-1F3ADBF0CB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BE33C5-B9E7-4444-AD34-0A514145AFA0}"/>
              </a:ext>
            </a:extLst>
          </p:cNvPr>
          <p:cNvSpPr>
            <a:spLocks noGrp="1"/>
          </p:cNvSpPr>
          <p:nvPr>
            <p:ph type="dt" sz="half" idx="10"/>
          </p:nvPr>
        </p:nvSpPr>
        <p:spPr/>
        <p:txBody>
          <a:bodyPr/>
          <a:lstStyle/>
          <a:p>
            <a:fld id="{28EF3CEB-FA14-477C-B987-A381B90B9222}" type="datetimeFigureOut">
              <a:rPr lang="en-US" smtClean="0"/>
              <a:t>Saturday/8/29/2020</a:t>
            </a:fld>
            <a:endParaRPr lang="en-US"/>
          </a:p>
        </p:txBody>
      </p:sp>
      <p:sp>
        <p:nvSpPr>
          <p:cNvPr id="4" name="Footer Placeholder 3">
            <a:extLst>
              <a:ext uri="{FF2B5EF4-FFF2-40B4-BE49-F238E27FC236}">
                <a16:creationId xmlns:a16="http://schemas.microsoft.com/office/drawing/2014/main" id="{6A34916C-2D69-47D3-8CD6-4CF3E257A7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D2322D-1120-4878-8878-65E175EBD1C2}"/>
              </a:ext>
            </a:extLst>
          </p:cNvPr>
          <p:cNvSpPr>
            <a:spLocks noGrp="1"/>
          </p:cNvSpPr>
          <p:nvPr>
            <p:ph type="sldNum" sz="quarter" idx="12"/>
          </p:nvPr>
        </p:nvSpPr>
        <p:spPr/>
        <p:txBody>
          <a:bodyPr/>
          <a:lstStyle/>
          <a:p>
            <a:fld id="{B1FBAFC4-4A05-4DF6-B1FD-8F36CC434EF5}" type="slidenum">
              <a:rPr lang="en-US" smtClean="0"/>
              <a:t>‹#›</a:t>
            </a:fld>
            <a:endParaRPr lang="en-US"/>
          </a:p>
        </p:txBody>
      </p:sp>
    </p:spTree>
    <p:extLst>
      <p:ext uri="{BB962C8B-B14F-4D97-AF65-F5344CB8AC3E}">
        <p14:creationId xmlns:p14="http://schemas.microsoft.com/office/powerpoint/2010/main" val="1677919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69A43-962A-4BC8-91F9-CCFAEB13B89D}"/>
              </a:ext>
            </a:extLst>
          </p:cNvPr>
          <p:cNvSpPr>
            <a:spLocks noGrp="1"/>
          </p:cNvSpPr>
          <p:nvPr>
            <p:ph type="dt" sz="half" idx="10"/>
          </p:nvPr>
        </p:nvSpPr>
        <p:spPr/>
        <p:txBody>
          <a:bodyPr/>
          <a:lstStyle/>
          <a:p>
            <a:fld id="{28EF3CEB-FA14-477C-B987-A381B90B9222}" type="datetimeFigureOut">
              <a:rPr lang="en-US" smtClean="0"/>
              <a:t>Saturday/8/29/2020</a:t>
            </a:fld>
            <a:endParaRPr lang="en-US"/>
          </a:p>
        </p:txBody>
      </p:sp>
      <p:sp>
        <p:nvSpPr>
          <p:cNvPr id="3" name="Footer Placeholder 2">
            <a:extLst>
              <a:ext uri="{FF2B5EF4-FFF2-40B4-BE49-F238E27FC236}">
                <a16:creationId xmlns:a16="http://schemas.microsoft.com/office/drawing/2014/main" id="{0A3C1A8C-4418-493C-B60B-F33C7EA725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86D1B1-417C-43E0-8B73-AC06FC6EC579}"/>
              </a:ext>
            </a:extLst>
          </p:cNvPr>
          <p:cNvSpPr>
            <a:spLocks noGrp="1"/>
          </p:cNvSpPr>
          <p:nvPr>
            <p:ph type="sldNum" sz="quarter" idx="12"/>
          </p:nvPr>
        </p:nvSpPr>
        <p:spPr/>
        <p:txBody>
          <a:bodyPr/>
          <a:lstStyle/>
          <a:p>
            <a:fld id="{B1FBAFC4-4A05-4DF6-B1FD-8F36CC434EF5}" type="slidenum">
              <a:rPr lang="en-US" smtClean="0"/>
              <a:t>‹#›</a:t>
            </a:fld>
            <a:endParaRPr lang="en-US"/>
          </a:p>
        </p:txBody>
      </p:sp>
    </p:spTree>
    <p:extLst>
      <p:ext uri="{BB962C8B-B14F-4D97-AF65-F5344CB8AC3E}">
        <p14:creationId xmlns:p14="http://schemas.microsoft.com/office/powerpoint/2010/main" val="1351286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63358-2783-4A67-AAE3-2CE77AEEE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DDB4CB-535D-4611-8436-1CC247BCD3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90BF2-32FF-41AF-B8AC-FE92D3EA5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B49AD4-C29F-4A7F-959D-FA36A242A63A}"/>
              </a:ext>
            </a:extLst>
          </p:cNvPr>
          <p:cNvSpPr>
            <a:spLocks noGrp="1"/>
          </p:cNvSpPr>
          <p:nvPr>
            <p:ph type="dt" sz="half" idx="10"/>
          </p:nvPr>
        </p:nvSpPr>
        <p:spPr/>
        <p:txBody>
          <a:bodyPr/>
          <a:lstStyle/>
          <a:p>
            <a:fld id="{28EF3CEB-FA14-477C-B987-A381B90B9222}" type="datetimeFigureOut">
              <a:rPr lang="en-US" smtClean="0"/>
              <a:t>Saturday/8/29/2020</a:t>
            </a:fld>
            <a:endParaRPr lang="en-US"/>
          </a:p>
        </p:txBody>
      </p:sp>
      <p:sp>
        <p:nvSpPr>
          <p:cNvPr id="6" name="Footer Placeholder 5">
            <a:extLst>
              <a:ext uri="{FF2B5EF4-FFF2-40B4-BE49-F238E27FC236}">
                <a16:creationId xmlns:a16="http://schemas.microsoft.com/office/drawing/2014/main" id="{9E8DC224-0386-4994-82B4-7643952DE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F693A6-058B-4FFB-91AF-229CFCA5C0EE}"/>
              </a:ext>
            </a:extLst>
          </p:cNvPr>
          <p:cNvSpPr>
            <a:spLocks noGrp="1"/>
          </p:cNvSpPr>
          <p:nvPr>
            <p:ph type="sldNum" sz="quarter" idx="12"/>
          </p:nvPr>
        </p:nvSpPr>
        <p:spPr/>
        <p:txBody>
          <a:bodyPr/>
          <a:lstStyle/>
          <a:p>
            <a:fld id="{B1FBAFC4-4A05-4DF6-B1FD-8F36CC434EF5}" type="slidenum">
              <a:rPr lang="en-US" smtClean="0"/>
              <a:t>‹#›</a:t>
            </a:fld>
            <a:endParaRPr lang="en-US"/>
          </a:p>
        </p:txBody>
      </p:sp>
    </p:spTree>
    <p:extLst>
      <p:ext uri="{BB962C8B-B14F-4D97-AF65-F5344CB8AC3E}">
        <p14:creationId xmlns:p14="http://schemas.microsoft.com/office/powerpoint/2010/main" val="226446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8505-4DE0-43AE-AAF4-673EE8601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F88472-7420-44A8-A051-7C9FD456B9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8D58CF-3BD6-40D2-B63D-434A30D66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CFAD5D-B062-4AEA-9624-1B70E397A374}"/>
              </a:ext>
            </a:extLst>
          </p:cNvPr>
          <p:cNvSpPr>
            <a:spLocks noGrp="1"/>
          </p:cNvSpPr>
          <p:nvPr>
            <p:ph type="dt" sz="half" idx="10"/>
          </p:nvPr>
        </p:nvSpPr>
        <p:spPr/>
        <p:txBody>
          <a:bodyPr/>
          <a:lstStyle/>
          <a:p>
            <a:fld id="{28EF3CEB-FA14-477C-B987-A381B90B9222}" type="datetimeFigureOut">
              <a:rPr lang="en-US" smtClean="0"/>
              <a:t>Saturday/8/29/2020</a:t>
            </a:fld>
            <a:endParaRPr lang="en-US"/>
          </a:p>
        </p:txBody>
      </p:sp>
      <p:sp>
        <p:nvSpPr>
          <p:cNvPr id="6" name="Footer Placeholder 5">
            <a:extLst>
              <a:ext uri="{FF2B5EF4-FFF2-40B4-BE49-F238E27FC236}">
                <a16:creationId xmlns:a16="http://schemas.microsoft.com/office/drawing/2014/main" id="{CEA4A505-76E0-49F6-8C35-4658346990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F5DB6D-A91B-452A-880D-3733356AECE9}"/>
              </a:ext>
            </a:extLst>
          </p:cNvPr>
          <p:cNvSpPr>
            <a:spLocks noGrp="1"/>
          </p:cNvSpPr>
          <p:nvPr>
            <p:ph type="sldNum" sz="quarter" idx="12"/>
          </p:nvPr>
        </p:nvSpPr>
        <p:spPr/>
        <p:txBody>
          <a:bodyPr/>
          <a:lstStyle/>
          <a:p>
            <a:fld id="{B1FBAFC4-4A05-4DF6-B1FD-8F36CC434EF5}" type="slidenum">
              <a:rPr lang="en-US" smtClean="0"/>
              <a:t>‹#›</a:t>
            </a:fld>
            <a:endParaRPr lang="en-US"/>
          </a:p>
        </p:txBody>
      </p:sp>
    </p:spTree>
    <p:extLst>
      <p:ext uri="{BB962C8B-B14F-4D97-AF65-F5344CB8AC3E}">
        <p14:creationId xmlns:p14="http://schemas.microsoft.com/office/powerpoint/2010/main" val="185553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D904C3-DB8F-45F2-BDAC-03D0797798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153CB5-85A6-40A9-99E7-F66E29F975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7539C-2952-4FBC-ABC7-E94AB1813C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F3CEB-FA14-477C-B987-A381B90B9222}" type="datetimeFigureOut">
              <a:rPr lang="en-US" smtClean="0"/>
              <a:t>Saturday/8/29/2020</a:t>
            </a:fld>
            <a:endParaRPr lang="en-US"/>
          </a:p>
        </p:txBody>
      </p:sp>
      <p:sp>
        <p:nvSpPr>
          <p:cNvPr id="5" name="Footer Placeholder 4">
            <a:extLst>
              <a:ext uri="{FF2B5EF4-FFF2-40B4-BE49-F238E27FC236}">
                <a16:creationId xmlns:a16="http://schemas.microsoft.com/office/drawing/2014/main" id="{ACEC6D47-18CD-491D-A373-A78DBC11FA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5AAF6E-1557-40A9-A105-E03E0B6563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BAFC4-4A05-4DF6-B1FD-8F36CC434EF5}" type="slidenum">
              <a:rPr lang="en-US" smtClean="0"/>
              <a:t>‹#›</a:t>
            </a:fld>
            <a:endParaRPr lang="en-US"/>
          </a:p>
        </p:txBody>
      </p:sp>
    </p:spTree>
    <p:extLst>
      <p:ext uri="{BB962C8B-B14F-4D97-AF65-F5344CB8AC3E}">
        <p14:creationId xmlns:p14="http://schemas.microsoft.com/office/powerpoint/2010/main" val="1785162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05.xml"/><Relationship Id="rId1" Type="http://schemas.openxmlformats.org/officeDocument/2006/relationships/slideLayout" Target="../slideLayouts/slideLayout1.xml"/><Relationship Id="rId4" Type="http://schemas.openxmlformats.org/officeDocument/2006/relationships/image" Target="../media/image110.jpeg"/></Relationships>
</file>

<file path=ppt/slides/_rels/slide106.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06.xml"/><Relationship Id="rId1" Type="http://schemas.openxmlformats.org/officeDocument/2006/relationships/slideLayout" Target="../slideLayouts/slideLayout1.xml"/><Relationship Id="rId4" Type="http://schemas.openxmlformats.org/officeDocument/2006/relationships/image" Target="../media/image112.jpeg"/></Relationships>
</file>

<file path=ppt/slides/_rels/slide107.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107.xml"/><Relationship Id="rId1" Type="http://schemas.openxmlformats.org/officeDocument/2006/relationships/slideLayout" Target="../slideLayouts/slideLayout1.xml"/><Relationship Id="rId4" Type="http://schemas.openxmlformats.org/officeDocument/2006/relationships/image" Target="../media/image114.jpeg"/></Relationships>
</file>

<file path=ppt/slides/_rels/slide108.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10.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113.xml"/><Relationship Id="rId1" Type="http://schemas.openxmlformats.org/officeDocument/2006/relationships/slideLayout" Target="../slideLayouts/slideLayout1.xml"/><Relationship Id="rId4" Type="http://schemas.openxmlformats.org/officeDocument/2006/relationships/image" Target="../media/image120.jpeg"/></Relationships>
</file>

<file path=ppt/slides/_rels/slide114.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14.xml"/><Relationship Id="rId1" Type="http://schemas.openxmlformats.org/officeDocument/2006/relationships/slideLayout" Target="../slideLayouts/slideLayout1.xml"/><Relationship Id="rId4" Type="http://schemas.openxmlformats.org/officeDocument/2006/relationships/image" Target="../media/image122.jpeg"/></Relationships>
</file>

<file path=ppt/slides/_rels/slide115.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16.xml"/><Relationship Id="rId1" Type="http://schemas.openxmlformats.org/officeDocument/2006/relationships/slideLayout" Target="../slideLayouts/slideLayout1.xml"/><Relationship Id="rId4" Type="http://schemas.openxmlformats.org/officeDocument/2006/relationships/image" Target="../media/image125.jpeg"/></Relationships>
</file>

<file path=ppt/slides/_rels/slide117.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17.xml"/><Relationship Id="rId1" Type="http://schemas.openxmlformats.org/officeDocument/2006/relationships/slideLayout" Target="../slideLayouts/slideLayout1.xml"/><Relationship Id="rId4" Type="http://schemas.openxmlformats.org/officeDocument/2006/relationships/image" Target="../media/image126.jpeg"/></Relationships>
</file>

<file path=ppt/slides/_rels/slide118.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notesSlide" Target="../notesSlides/notesSlide118.xml"/><Relationship Id="rId1" Type="http://schemas.openxmlformats.org/officeDocument/2006/relationships/slideLayout" Target="../slideLayouts/slideLayout1.xml"/><Relationship Id="rId4" Type="http://schemas.openxmlformats.org/officeDocument/2006/relationships/image" Target="../media/image128.jpeg"/></Relationships>
</file>

<file path=ppt/slides/_rels/slide119.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notesSlide" Target="../notesSlides/notesSlide119.xml"/><Relationship Id="rId1" Type="http://schemas.openxmlformats.org/officeDocument/2006/relationships/slideLayout" Target="../slideLayouts/slideLayout1.xml"/><Relationship Id="rId4" Type="http://schemas.openxmlformats.org/officeDocument/2006/relationships/image" Target="../media/image130.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120.xml"/><Relationship Id="rId1" Type="http://schemas.openxmlformats.org/officeDocument/2006/relationships/slideLayout" Target="../slideLayouts/slideLayout1.xml"/><Relationship Id="rId4" Type="http://schemas.openxmlformats.org/officeDocument/2006/relationships/image" Target="../media/image132.jpeg"/></Relationships>
</file>

<file path=ppt/slides/_rels/slide121.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121.xml"/><Relationship Id="rId1" Type="http://schemas.openxmlformats.org/officeDocument/2006/relationships/slideLayout" Target="../slideLayouts/slideLayout1.xml"/><Relationship Id="rId4" Type="http://schemas.openxmlformats.org/officeDocument/2006/relationships/image" Target="../media/image133.jpeg"/></Relationships>
</file>

<file path=ppt/slides/_rels/slide122.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123.xml"/><Relationship Id="rId1" Type="http://schemas.openxmlformats.org/officeDocument/2006/relationships/slideLayout" Target="../slideLayouts/slideLayout1.xml"/><Relationship Id="rId4" Type="http://schemas.openxmlformats.org/officeDocument/2006/relationships/image" Target="../media/image135.jpeg"/></Relationships>
</file>

<file path=ppt/slides/_rels/slide124.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124.xml"/><Relationship Id="rId1" Type="http://schemas.openxmlformats.org/officeDocument/2006/relationships/slideLayout" Target="../slideLayouts/slideLayout1.xml"/><Relationship Id="rId4" Type="http://schemas.openxmlformats.org/officeDocument/2006/relationships/image" Target="../media/image135.jpeg"/></Relationships>
</file>

<file path=ppt/slides/_rels/slide125.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125.xml"/><Relationship Id="rId1" Type="http://schemas.openxmlformats.org/officeDocument/2006/relationships/slideLayout" Target="../slideLayouts/slideLayout1.xml"/><Relationship Id="rId4" Type="http://schemas.openxmlformats.org/officeDocument/2006/relationships/image" Target="../media/image137.jpeg"/></Relationships>
</file>

<file path=ppt/slides/_rels/slide126.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126.xml"/><Relationship Id="rId1" Type="http://schemas.openxmlformats.org/officeDocument/2006/relationships/slideLayout" Target="../slideLayouts/slideLayout1.xml"/><Relationship Id="rId4" Type="http://schemas.openxmlformats.org/officeDocument/2006/relationships/image" Target="../media/image139.jp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140.jpeg"/><Relationship Id="rId2" Type="http://schemas.openxmlformats.org/officeDocument/2006/relationships/notesSlide" Target="../notesSlides/notesSlide128.xml"/><Relationship Id="rId1" Type="http://schemas.openxmlformats.org/officeDocument/2006/relationships/slideLayout" Target="../slideLayouts/slideLayout1.xml"/><Relationship Id="rId4" Type="http://schemas.openxmlformats.org/officeDocument/2006/relationships/image" Target="../media/image141.jpeg"/></Relationships>
</file>

<file path=ppt/slides/_rels/slide129.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129.xml"/><Relationship Id="rId1" Type="http://schemas.openxmlformats.org/officeDocument/2006/relationships/slideLayout" Target="../slideLayouts/slideLayout1.xml"/><Relationship Id="rId4" Type="http://schemas.openxmlformats.org/officeDocument/2006/relationships/image" Target="../media/image143.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130.xml"/><Relationship Id="rId1" Type="http://schemas.openxmlformats.org/officeDocument/2006/relationships/slideLayout" Target="../slideLayouts/slideLayout1.xml"/><Relationship Id="rId4" Type="http://schemas.openxmlformats.org/officeDocument/2006/relationships/image" Target="../media/image144.jpeg"/></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45.wmf"/><Relationship Id="rId4" Type="http://schemas.openxmlformats.org/officeDocument/2006/relationships/oleObject" Target="../embeddings/oleObject1.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45.wmf"/><Relationship Id="rId4" Type="http://schemas.openxmlformats.org/officeDocument/2006/relationships/oleObject" Target="../embeddings/oleObject2.bin"/></Relationships>
</file>

<file path=ppt/slides/_rels/slide133.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135.xml"/><Relationship Id="rId1" Type="http://schemas.openxmlformats.org/officeDocument/2006/relationships/slideLayout" Target="../slideLayouts/slideLayout1.xml"/><Relationship Id="rId4" Type="http://schemas.openxmlformats.org/officeDocument/2006/relationships/image" Target="../media/image149.jpeg"/></Relationships>
</file>

<file path=ppt/slides/_rels/slide136.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150.jpeg"/><Relationship Id="rId2" Type="http://schemas.openxmlformats.org/officeDocument/2006/relationships/notesSlide" Target="../notesSlides/notesSlide137.xml"/><Relationship Id="rId1" Type="http://schemas.openxmlformats.org/officeDocument/2006/relationships/slideLayout" Target="../slideLayouts/slideLayout1.xml"/><Relationship Id="rId4" Type="http://schemas.openxmlformats.org/officeDocument/2006/relationships/image" Target="../media/image15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53.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6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6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6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6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6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7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7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71.jpeg"/></Relationships>
</file>

<file path=ppt/slides/_rels/slide7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7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hyperlink" Target="https://www.youtube.com/watch?v=2AIPbJRP71E" TargetMode="External"/><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82.jpeg"/></Relationships>
</file>

<file path=ppt/slides/_rels/slide8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hyperlink" Target="https://www.youtube.com/watch?v=toXhTaWRyP0" TargetMode="External"/><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92.jpg"/></Relationships>
</file>

<file path=ppt/slides/_rels/slide9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95.xml"/><Relationship Id="rId1" Type="http://schemas.openxmlformats.org/officeDocument/2006/relationships/slideLayout" Target="../slideLayouts/slideLayout1.xml"/><Relationship Id="rId4" Type="http://schemas.openxmlformats.org/officeDocument/2006/relationships/image" Target="../media/image96.jpeg"/></Relationships>
</file>

<file path=ppt/slides/_rels/slide9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96.xml"/><Relationship Id="rId1" Type="http://schemas.openxmlformats.org/officeDocument/2006/relationships/slideLayout" Target="../slideLayouts/slideLayout1.xml"/><Relationship Id="rId4" Type="http://schemas.openxmlformats.org/officeDocument/2006/relationships/image" Target="../media/image98.jpeg"/></Relationships>
</file>

<file path=ppt/slides/_rels/slide9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97.xml"/><Relationship Id="rId1" Type="http://schemas.openxmlformats.org/officeDocument/2006/relationships/slideLayout" Target="../slideLayouts/slideLayout1.xml"/><Relationship Id="rId4" Type="http://schemas.openxmlformats.org/officeDocument/2006/relationships/image" Target="../media/image100.jpeg"/></Relationships>
</file>

<file path=ppt/slides/_rels/slide9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98.xml"/><Relationship Id="rId1" Type="http://schemas.openxmlformats.org/officeDocument/2006/relationships/slideLayout" Target="../slideLayouts/slideLayout1.xml"/><Relationship Id="rId4" Type="http://schemas.openxmlformats.org/officeDocument/2006/relationships/image" Target="../media/image102.jpeg"/></Relationships>
</file>

<file path=ppt/slides/_rels/slide99.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7D64F5-41FB-4526-81BF-0DB539F79847}"/>
              </a:ext>
            </a:extLst>
          </p:cNvPr>
          <p:cNvSpPr txBox="1"/>
          <p:nvPr/>
        </p:nvSpPr>
        <p:spPr>
          <a:xfrm>
            <a:off x="1054873" y="5050684"/>
            <a:ext cx="4355327" cy="1077218"/>
          </a:xfrm>
          <a:prstGeom prst="rect">
            <a:avLst/>
          </a:prstGeom>
          <a:noFill/>
        </p:spPr>
        <p:txBody>
          <a:bodyPr wrap="square" rtlCol="0">
            <a:spAutoFit/>
          </a:bodyPr>
          <a:lstStyle/>
          <a:p>
            <a:r>
              <a:rPr lang="en-US" sz="1600" b="1" dirty="0">
                <a:solidFill>
                  <a:schemeClr val="bg1"/>
                </a:solidFill>
                <a:ea typeface="Roboto" panose="02000000000000000000" pitchFamily="2" charset="0"/>
                <a:cs typeface="Roboto" panose="02000000000000000000" pitchFamily="2" charset="0"/>
              </a:rPr>
              <a:t>Contemporary Architecture Theory</a:t>
            </a:r>
          </a:p>
          <a:p>
            <a:r>
              <a:rPr lang="en-US" sz="1600" dirty="0">
                <a:solidFill>
                  <a:schemeClr val="bg1"/>
                </a:solidFill>
                <a:ea typeface="Roboto" panose="02000000000000000000" pitchFamily="2" charset="0"/>
                <a:cs typeface="Roboto" panose="02000000000000000000" pitchFamily="2" charset="0"/>
              </a:rPr>
              <a:t>Eugene Han</a:t>
            </a:r>
          </a:p>
          <a:p>
            <a:r>
              <a:rPr lang="en-US" sz="1600" dirty="0">
                <a:solidFill>
                  <a:schemeClr val="bg1"/>
                </a:solidFill>
                <a:ea typeface="Roboto" panose="02000000000000000000" pitchFamily="2" charset="0"/>
                <a:cs typeface="Roboto" panose="02000000000000000000" pitchFamily="2" charset="0"/>
              </a:rPr>
              <a:t>Fall 2020, 11:15 – 12:30 pm</a:t>
            </a:r>
          </a:p>
          <a:p>
            <a:r>
              <a:rPr lang="en-US" sz="1600" dirty="0">
                <a:solidFill>
                  <a:schemeClr val="bg1"/>
                </a:solidFill>
                <a:ea typeface="Roboto" panose="02000000000000000000" pitchFamily="2" charset="0"/>
                <a:cs typeface="Roboto" panose="02000000000000000000" pitchFamily="2" charset="0"/>
              </a:rPr>
              <a:t>Online Instruction</a:t>
            </a:r>
          </a:p>
        </p:txBody>
      </p:sp>
      <p:sp>
        <p:nvSpPr>
          <p:cNvPr id="2" name="Rectangle 1">
            <a:extLst>
              <a:ext uri="{FF2B5EF4-FFF2-40B4-BE49-F238E27FC236}">
                <a16:creationId xmlns:a16="http://schemas.microsoft.com/office/drawing/2014/main" id="{2F30FBCA-9144-4D31-8B38-7C70DB71F2B0}"/>
              </a:ext>
            </a:extLst>
          </p:cNvPr>
          <p:cNvSpPr/>
          <p:nvPr/>
        </p:nvSpPr>
        <p:spPr>
          <a:xfrm>
            <a:off x="9436982" y="5758570"/>
            <a:ext cx="1700145" cy="369332"/>
          </a:xfrm>
          <a:prstGeom prst="rect">
            <a:avLst/>
          </a:prstGeom>
        </p:spPr>
        <p:txBody>
          <a:bodyPr wrap="none">
            <a:spAutoFit/>
          </a:bodyPr>
          <a:lstStyle/>
          <a:p>
            <a:pPr algn="r"/>
            <a:r>
              <a:rPr lang="en-US" dirty="0">
                <a:solidFill>
                  <a:schemeClr val="bg1"/>
                </a:solidFill>
                <a:ea typeface="Roboto" panose="02000000000000000000" pitchFamily="2" charset="0"/>
                <a:cs typeface="Roboto" panose="02000000000000000000" pitchFamily="2" charset="0"/>
              </a:rPr>
              <a:t>August 24, 2020</a:t>
            </a:r>
          </a:p>
        </p:txBody>
      </p:sp>
    </p:spTree>
    <p:extLst>
      <p:ext uri="{BB962C8B-B14F-4D97-AF65-F5344CB8AC3E}">
        <p14:creationId xmlns:p14="http://schemas.microsoft.com/office/powerpoint/2010/main" val="3532442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7692F4-45FD-47BE-9E35-CBFD808C99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6275" y="1261296"/>
            <a:ext cx="3304376" cy="4335408"/>
          </a:xfrm>
          <a:prstGeom prst="rect">
            <a:avLst/>
          </a:prstGeom>
        </p:spPr>
      </p:pic>
      <p:pic>
        <p:nvPicPr>
          <p:cNvPr id="3" name="Picture 2">
            <a:extLst>
              <a:ext uri="{FF2B5EF4-FFF2-40B4-BE49-F238E27FC236}">
                <a16:creationId xmlns:a16="http://schemas.microsoft.com/office/drawing/2014/main" id="{B1865423-CC6D-4562-9F56-D54588359D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5986" y="1261296"/>
            <a:ext cx="3040027" cy="4335408"/>
          </a:xfrm>
          <a:prstGeom prst="rect">
            <a:avLst/>
          </a:prstGeom>
        </p:spPr>
      </p:pic>
      <p:pic>
        <p:nvPicPr>
          <p:cNvPr id="4" name="Picture 3">
            <a:extLst>
              <a:ext uri="{FF2B5EF4-FFF2-40B4-BE49-F238E27FC236}">
                <a16:creationId xmlns:a16="http://schemas.microsoft.com/office/drawing/2014/main" id="{E10E3A2B-A779-4008-B22F-9971A368C4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1856" y="1261296"/>
            <a:ext cx="3243361" cy="4335408"/>
          </a:xfrm>
          <a:prstGeom prst="rect">
            <a:avLst/>
          </a:prstGeom>
        </p:spPr>
      </p:pic>
      <p:sp>
        <p:nvSpPr>
          <p:cNvPr id="5" name="TextBox 4">
            <a:extLst>
              <a:ext uri="{FF2B5EF4-FFF2-40B4-BE49-F238E27FC236}">
                <a16:creationId xmlns:a16="http://schemas.microsoft.com/office/drawing/2014/main" id="{B8BEC7B9-BB9C-4777-AAF5-2CE573C72909}"/>
              </a:ext>
            </a:extLst>
          </p:cNvPr>
          <p:cNvSpPr txBox="1"/>
          <p:nvPr/>
        </p:nvSpPr>
        <p:spPr>
          <a:xfrm>
            <a:off x="676275" y="5853704"/>
            <a:ext cx="1350754" cy="276999"/>
          </a:xfrm>
          <a:prstGeom prst="rect">
            <a:avLst/>
          </a:prstGeom>
          <a:noFill/>
        </p:spPr>
        <p:txBody>
          <a:bodyPr wrap="none" rtlCol="0">
            <a:spAutoFit/>
          </a:bodyPr>
          <a:lstStyle/>
          <a:p>
            <a:r>
              <a:rPr lang="en-US" sz="1200" dirty="0">
                <a:solidFill>
                  <a:schemeClr val="bg1"/>
                </a:solidFill>
              </a:rPr>
              <a:t>Kenneth Frampton</a:t>
            </a:r>
          </a:p>
        </p:txBody>
      </p:sp>
      <p:sp>
        <p:nvSpPr>
          <p:cNvPr id="7" name="TextBox 6">
            <a:extLst>
              <a:ext uri="{FF2B5EF4-FFF2-40B4-BE49-F238E27FC236}">
                <a16:creationId xmlns:a16="http://schemas.microsoft.com/office/drawing/2014/main" id="{F26DC76F-7AA4-4D04-9E98-9CDE3999C4A8}"/>
              </a:ext>
            </a:extLst>
          </p:cNvPr>
          <p:cNvSpPr txBox="1"/>
          <p:nvPr/>
        </p:nvSpPr>
        <p:spPr>
          <a:xfrm>
            <a:off x="4575986" y="5853705"/>
            <a:ext cx="949491" cy="276999"/>
          </a:xfrm>
          <a:prstGeom prst="rect">
            <a:avLst/>
          </a:prstGeom>
          <a:noFill/>
        </p:spPr>
        <p:txBody>
          <a:bodyPr wrap="none" rtlCol="0">
            <a:spAutoFit/>
          </a:bodyPr>
          <a:lstStyle/>
          <a:p>
            <a:r>
              <a:rPr lang="en-US" sz="1200" dirty="0">
                <a:solidFill>
                  <a:schemeClr val="bg1"/>
                </a:solidFill>
              </a:rPr>
              <a:t>Kate Nesbitt</a:t>
            </a:r>
          </a:p>
        </p:txBody>
      </p:sp>
      <p:sp>
        <p:nvSpPr>
          <p:cNvPr id="8" name="TextBox 7">
            <a:extLst>
              <a:ext uri="{FF2B5EF4-FFF2-40B4-BE49-F238E27FC236}">
                <a16:creationId xmlns:a16="http://schemas.microsoft.com/office/drawing/2014/main" id="{912BCECE-BF52-49A8-9105-2153B8EB4613}"/>
              </a:ext>
            </a:extLst>
          </p:cNvPr>
          <p:cNvSpPr txBox="1"/>
          <p:nvPr/>
        </p:nvSpPr>
        <p:spPr>
          <a:xfrm>
            <a:off x="8241856" y="5853704"/>
            <a:ext cx="1013932" cy="276999"/>
          </a:xfrm>
          <a:prstGeom prst="rect">
            <a:avLst/>
          </a:prstGeom>
          <a:noFill/>
        </p:spPr>
        <p:txBody>
          <a:bodyPr wrap="none" rtlCol="0">
            <a:spAutoFit/>
          </a:bodyPr>
          <a:lstStyle/>
          <a:p>
            <a:r>
              <a:rPr lang="en-US" sz="1200" dirty="0">
                <a:solidFill>
                  <a:schemeClr val="bg1"/>
                </a:solidFill>
              </a:rPr>
              <a:t>Michael Hays</a:t>
            </a:r>
          </a:p>
        </p:txBody>
      </p:sp>
    </p:spTree>
    <p:extLst>
      <p:ext uri="{BB962C8B-B14F-4D97-AF65-F5344CB8AC3E}">
        <p14:creationId xmlns:p14="http://schemas.microsoft.com/office/powerpoint/2010/main" val="14583076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2118" y="192562"/>
            <a:ext cx="7847764" cy="5888373"/>
          </a:xfrm>
          <a:prstGeom prst="rect">
            <a:avLst/>
          </a:prstGeom>
        </p:spPr>
      </p:pic>
      <p:sp>
        <p:nvSpPr>
          <p:cNvPr id="4" name="TextBox 3">
            <a:extLst>
              <a:ext uri="{FF2B5EF4-FFF2-40B4-BE49-F238E27FC236}">
                <a16:creationId xmlns:a16="http://schemas.microsoft.com/office/drawing/2014/main" id="{A3CD83B5-99C8-4E07-A482-F235D7A2991A}"/>
              </a:ext>
            </a:extLst>
          </p:cNvPr>
          <p:cNvSpPr txBox="1"/>
          <p:nvPr/>
        </p:nvSpPr>
        <p:spPr>
          <a:xfrm>
            <a:off x="7697826" y="6187080"/>
            <a:ext cx="3695114" cy="276999"/>
          </a:xfrm>
          <a:prstGeom prst="rect">
            <a:avLst/>
          </a:prstGeom>
          <a:noFill/>
        </p:spPr>
        <p:txBody>
          <a:bodyPr wrap="none" rtlCol="0">
            <a:spAutoFit/>
          </a:bodyPr>
          <a:lstStyle/>
          <a:p>
            <a:pPr algn="r"/>
            <a:r>
              <a:rPr lang="en-US" sz="1200" i="1" dirty="0">
                <a:solidFill>
                  <a:schemeClr val="bg1"/>
                </a:solidFill>
              </a:rPr>
              <a:t>Solomon R. Guggenheim Museum</a:t>
            </a:r>
            <a:r>
              <a:rPr lang="en-US" sz="1200" dirty="0">
                <a:solidFill>
                  <a:schemeClr val="bg1"/>
                </a:solidFill>
              </a:rPr>
              <a:t>, New York City (1937)</a:t>
            </a:r>
          </a:p>
        </p:txBody>
      </p:sp>
    </p:spTree>
    <p:extLst>
      <p:ext uri="{BB962C8B-B14F-4D97-AF65-F5344CB8AC3E}">
        <p14:creationId xmlns:p14="http://schemas.microsoft.com/office/powerpoint/2010/main" val="24678252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70133" y="358870"/>
            <a:ext cx="9051733" cy="5666215"/>
          </a:xfrm>
          <a:prstGeom prst="rect">
            <a:avLst/>
          </a:prstGeom>
        </p:spPr>
      </p:pic>
      <p:sp>
        <p:nvSpPr>
          <p:cNvPr id="4" name="TextBox 3">
            <a:extLst>
              <a:ext uri="{FF2B5EF4-FFF2-40B4-BE49-F238E27FC236}">
                <a16:creationId xmlns:a16="http://schemas.microsoft.com/office/drawing/2014/main" id="{77896A67-A4F8-4B72-91FD-7A085F51511F}"/>
              </a:ext>
            </a:extLst>
          </p:cNvPr>
          <p:cNvSpPr txBox="1"/>
          <p:nvPr/>
        </p:nvSpPr>
        <p:spPr>
          <a:xfrm>
            <a:off x="7697826" y="6187080"/>
            <a:ext cx="3695114" cy="276999"/>
          </a:xfrm>
          <a:prstGeom prst="rect">
            <a:avLst/>
          </a:prstGeom>
          <a:noFill/>
        </p:spPr>
        <p:txBody>
          <a:bodyPr wrap="none" rtlCol="0">
            <a:spAutoFit/>
          </a:bodyPr>
          <a:lstStyle/>
          <a:p>
            <a:pPr algn="r"/>
            <a:r>
              <a:rPr lang="en-US" sz="1200" dirty="0">
                <a:solidFill>
                  <a:schemeClr val="bg1"/>
                </a:solidFill>
              </a:rPr>
              <a:t>Solomon R. Guggenheim Museum, New York City (1937)</a:t>
            </a:r>
          </a:p>
        </p:txBody>
      </p:sp>
    </p:spTree>
    <p:extLst>
      <p:ext uri="{BB962C8B-B14F-4D97-AF65-F5344CB8AC3E}">
        <p14:creationId xmlns:p14="http://schemas.microsoft.com/office/powerpoint/2010/main" val="13836223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11604" y="358870"/>
            <a:ext cx="8168791" cy="5587453"/>
          </a:xfrm>
          <a:prstGeom prst="rect">
            <a:avLst/>
          </a:prstGeom>
        </p:spPr>
      </p:pic>
      <p:sp>
        <p:nvSpPr>
          <p:cNvPr id="4" name="TextBox 3">
            <a:extLst>
              <a:ext uri="{FF2B5EF4-FFF2-40B4-BE49-F238E27FC236}">
                <a16:creationId xmlns:a16="http://schemas.microsoft.com/office/drawing/2014/main" id="{A045509A-CD20-48AE-A8D9-844E9AEE01FD}"/>
              </a:ext>
            </a:extLst>
          </p:cNvPr>
          <p:cNvSpPr txBox="1"/>
          <p:nvPr/>
        </p:nvSpPr>
        <p:spPr>
          <a:xfrm>
            <a:off x="7697826" y="6187080"/>
            <a:ext cx="3695114" cy="276999"/>
          </a:xfrm>
          <a:prstGeom prst="rect">
            <a:avLst/>
          </a:prstGeom>
          <a:noFill/>
        </p:spPr>
        <p:txBody>
          <a:bodyPr wrap="none" rtlCol="0">
            <a:spAutoFit/>
          </a:bodyPr>
          <a:lstStyle/>
          <a:p>
            <a:pPr algn="r"/>
            <a:r>
              <a:rPr lang="en-US" sz="1200" i="1" dirty="0">
                <a:solidFill>
                  <a:schemeClr val="bg1"/>
                </a:solidFill>
              </a:rPr>
              <a:t>Solomon R. Guggenheim Museum</a:t>
            </a:r>
            <a:r>
              <a:rPr lang="en-US" sz="1200" dirty="0">
                <a:solidFill>
                  <a:schemeClr val="bg1"/>
                </a:solidFill>
              </a:rPr>
              <a:t>, New York City (1937)</a:t>
            </a:r>
          </a:p>
        </p:txBody>
      </p:sp>
    </p:spTree>
    <p:extLst>
      <p:ext uri="{BB962C8B-B14F-4D97-AF65-F5344CB8AC3E}">
        <p14:creationId xmlns:p14="http://schemas.microsoft.com/office/powerpoint/2010/main" val="17748790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4107" y="192562"/>
            <a:ext cx="7643785" cy="5856254"/>
          </a:xfrm>
          <a:prstGeom prst="rect">
            <a:avLst/>
          </a:prstGeom>
        </p:spPr>
      </p:pic>
      <p:sp>
        <p:nvSpPr>
          <p:cNvPr id="4" name="TextBox 3">
            <a:extLst>
              <a:ext uri="{FF2B5EF4-FFF2-40B4-BE49-F238E27FC236}">
                <a16:creationId xmlns:a16="http://schemas.microsoft.com/office/drawing/2014/main" id="{C4010858-1873-4DC9-8786-CE519007F9DE}"/>
              </a:ext>
            </a:extLst>
          </p:cNvPr>
          <p:cNvSpPr txBox="1"/>
          <p:nvPr/>
        </p:nvSpPr>
        <p:spPr>
          <a:xfrm>
            <a:off x="7697826" y="6187080"/>
            <a:ext cx="3695114" cy="276999"/>
          </a:xfrm>
          <a:prstGeom prst="rect">
            <a:avLst/>
          </a:prstGeom>
          <a:noFill/>
        </p:spPr>
        <p:txBody>
          <a:bodyPr wrap="none" rtlCol="0">
            <a:spAutoFit/>
          </a:bodyPr>
          <a:lstStyle/>
          <a:p>
            <a:pPr algn="r"/>
            <a:r>
              <a:rPr lang="en-US" sz="1200" i="1" dirty="0">
                <a:solidFill>
                  <a:schemeClr val="bg1"/>
                </a:solidFill>
              </a:rPr>
              <a:t>Solomon R. Guggenheim Museum</a:t>
            </a:r>
            <a:r>
              <a:rPr lang="en-US" sz="1200" dirty="0">
                <a:solidFill>
                  <a:schemeClr val="bg1"/>
                </a:solidFill>
              </a:rPr>
              <a:t>, New York City (1937)</a:t>
            </a:r>
          </a:p>
        </p:txBody>
      </p:sp>
    </p:spTree>
    <p:extLst>
      <p:ext uri="{BB962C8B-B14F-4D97-AF65-F5344CB8AC3E}">
        <p14:creationId xmlns:p14="http://schemas.microsoft.com/office/powerpoint/2010/main" val="349548199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0891" y="192562"/>
            <a:ext cx="7570218" cy="5817713"/>
          </a:xfrm>
          <a:prstGeom prst="rect">
            <a:avLst/>
          </a:prstGeom>
        </p:spPr>
      </p:pic>
      <p:sp>
        <p:nvSpPr>
          <p:cNvPr id="4" name="TextBox 3">
            <a:extLst>
              <a:ext uri="{FF2B5EF4-FFF2-40B4-BE49-F238E27FC236}">
                <a16:creationId xmlns:a16="http://schemas.microsoft.com/office/drawing/2014/main" id="{44B3907B-7B39-4EF7-8AB9-93F54738D7AB}"/>
              </a:ext>
            </a:extLst>
          </p:cNvPr>
          <p:cNvSpPr txBox="1"/>
          <p:nvPr/>
        </p:nvSpPr>
        <p:spPr>
          <a:xfrm>
            <a:off x="7697826" y="6187080"/>
            <a:ext cx="3695114" cy="276999"/>
          </a:xfrm>
          <a:prstGeom prst="rect">
            <a:avLst/>
          </a:prstGeom>
          <a:noFill/>
        </p:spPr>
        <p:txBody>
          <a:bodyPr wrap="none" rtlCol="0">
            <a:spAutoFit/>
          </a:bodyPr>
          <a:lstStyle/>
          <a:p>
            <a:pPr algn="r"/>
            <a:r>
              <a:rPr lang="en-US" sz="1200" i="1" dirty="0">
                <a:solidFill>
                  <a:schemeClr val="bg1"/>
                </a:solidFill>
              </a:rPr>
              <a:t>Solomon R. Guggenheim Museum</a:t>
            </a:r>
            <a:r>
              <a:rPr lang="en-US" sz="1200" dirty="0">
                <a:solidFill>
                  <a:schemeClr val="bg1"/>
                </a:solidFill>
              </a:rPr>
              <a:t>, New York City (1937)</a:t>
            </a:r>
          </a:p>
        </p:txBody>
      </p:sp>
    </p:spTree>
    <p:extLst>
      <p:ext uri="{BB962C8B-B14F-4D97-AF65-F5344CB8AC3E}">
        <p14:creationId xmlns:p14="http://schemas.microsoft.com/office/powerpoint/2010/main" val="5242679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590550"/>
            <a:ext cx="5676900" cy="5676900"/>
          </a:xfrm>
          <a:prstGeom prst="rect">
            <a:avLst/>
          </a:prstGeom>
        </p:spPr>
      </p:pic>
      <p:pic>
        <p:nvPicPr>
          <p:cNvPr id="4" name="Picture 3">
            <a:extLst>
              <a:ext uri="{FF2B5EF4-FFF2-40B4-BE49-F238E27FC236}">
                <a16:creationId xmlns:a16="http://schemas.microsoft.com/office/drawing/2014/main" id="{1ED3E4B4-1A9D-4D1D-B5C5-20BFB50A50D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96000" y="1676257"/>
            <a:ext cx="5676900" cy="3505485"/>
          </a:xfrm>
          <a:prstGeom prst="rect">
            <a:avLst/>
          </a:prstGeom>
        </p:spPr>
      </p:pic>
      <p:sp>
        <p:nvSpPr>
          <p:cNvPr id="6" name="TextBox 5">
            <a:extLst>
              <a:ext uri="{FF2B5EF4-FFF2-40B4-BE49-F238E27FC236}">
                <a16:creationId xmlns:a16="http://schemas.microsoft.com/office/drawing/2014/main" id="{24BE1C23-7F81-4C95-B895-D1D924EF3BFB}"/>
              </a:ext>
            </a:extLst>
          </p:cNvPr>
          <p:cNvSpPr txBox="1"/>
          <p:nvPr/>
        </p:nvSpPr>
        <p:spPr>
          <a:xfrm>
            <a:off x="7697826" y="6187080"/>
            <a:ext cx="3695114" cy="276999"/>
          </a:xfrm>
          <a:prstGeom prst="rect">
            <a:avLst/>
          </a:prstGeom>
          <a:noFill/>
        </p:spPr>
        <p:txBody>
          <a:bodyPr wrap="none" rtlCol="0">
            <a:spAutoFit/>
          </a:bodyPr>
          <a:lstStyle/>
          <a:p>
            <a:pPr algn="r"/>
            <a:r>
              <a:rPr lang="en-US" sz="1200" i="1" dirty="0">
                <a:solidFill>
                  <a:schemeClr val="bg1"/>
                </a:solidFill>
              </a:rPr>
              <a:t>Solomon R. Guggenheim Museum</a:t>
            </a:r>
            <a:r>
              <a:rPr lang="en-US" sz="1200" dirty="0">
                <a:solidFill>
                  <a:schemeClr val="bg1"/>
                </a:solidFill>
              </a:rPr>
              <a:t>, New York City (1937)</a:t>
            </a:r>
          </a:p>
        </p:txBody>
      </p:sp>
    </p:spTree>
    <p:extLst>
      <p:ext uri="{BB962C8B-B14F-4D97-AF65-F5344CB8AC3E}">
        <p14:creationId xmlns:p14="http://schemas.microsoft.com/office/powerpoint/2010/main" val="5775360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282896" y="1128295"/>
            <a:ext cx="6750050" cy="3796903"/>
          </a:xfrm>
          <a:prstGeom prst="rect">
            <a:avLst/>
          </a:prstGeom>
        </p:spPr>
      </p:pic>
      <p:pic>
        <p:nvPicPr>
          <p:cNvPr id="4" name="Picture 3">
            <a:extLst>
              <a:ext uri="{FF2B5EF4-FFF2-40B4-BE49-F238E27FC236}">
                <a16:creationId xmlns:a16="http://schemas.microsoft.com/office/drawing/2014/main" id="{1ED3E4B4-1A9D-4D1D-B5C5-20BFB50A50D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02758" y="352282"/>
            <a:ext cx="4664379" cy="5972318"/>
          </a:xfrm>
          <a:prstGeom prst="rect">
            <a:avLst/>
          </a:prstGeom>
        </p:spPr>
      </p:pic>
      <p:sp>
        <p:nvSpPr>
          <p:cNvPr id="5" name="TextBox 4">
            <a:extLst>
              <a:ext uri="{FF2B5EF4-FFF2-40B4-BE49-F238E27FC236}">
                <a16:creationId xmlns:a16="http://schemas.microsoft.com/office/drawing/2014/main" id="{8A0A336A-1171-4F33-99FC-7AED95BDEA57}"/>
              </a:ext>
            </a:extLst>
          </p:cNvPr>
          <p:cNvSpPr txBox="1"/>
          <p:nvPr/>
        </p:nvSpPr>
        <p:spPr>
          <a:xfrm>
            <a:off x="9047682" y="6187080"/>
            <a:ext cx="2345258" cy="461665"/>
          </a:xfrm>
          <a:prstGeom prst="rect">
            <a:avLst/>
          </a:prstGeom>
          <a:noFill/>
        </p:spPr>
        <p:txBody>
          <a:bodyPr wrap="none" rtlCol="0">
            <a:spAutoFit/>
          </a:bodyPr>
          <a:lstStyle/>
          <a:p>
            <a:pPr algn="r"/>
            <a:r>
              <a:rPr lang="en-US" sz="1200" dirty="0">
                <a:solidFill>
                  <a:schemeClr val="bg1"/>
                </a:solidFill>
              </a:rPr>
              <a:t>Left: Harley Davidson</a:t>
            </a:r>
          </a:p>
          <a:p>
            <a:pPr algn="r"/>
            <a:r>
              <a:rPr lang="en-US" sz="1200" dirty="0">
                <a:solidFill>
                  <a:schemeClr val="bg1"/>
                </a:solidFill>
              </a:rPr>
              <a:t>Right: Maurizio </a:t>
            </a:r>
            <a:r>
              <a:rPr lang="en-US" sz="1200" dirty="0" err="1">
                <a:solidFill>
                  <a:schemeClr val="bg1"/>
                </a:solidFill>
              </a:rPr>
              <a:t>Cattelan</a:t>
            </a:r>
            <a:r>
              <a:rPr lang="en-US" sz="1200" dirty="0">
                <a:solidFill>
                  <a:schemeClr val="bg1"/>
                </a:solidFill>
              </a:rPr>
              <a:t> Exhibition</a:t>
            </a:r>
          </a:p>
        </p:txBody>
      </p:sp>
    </p:spTree>
    <p:extLst>
      <p:ext uri="{BB962C8B-B14F-4D97-AF65-F5344CB8AC3E}">
        <p14:creationId xmlns:p14="http://schemas.microsoft.com/office/powerpoint/2010/main" val="39781937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12405" y="1626440"/>
            <a:ext cx="5062537" cy="3796903"/>
          </a:xfrm>
          <a:prstGeom prst="rect">
            <a:avLst/>
          </a:prstGeom>
        </p:spPr>
      </p:pic>
      <p:pic>
        <p:nvPicPr>
          <p:cNvPr id="4" name="Picture 3">
            <a:extLst>
              <a:ext uri="{FF2B5EF4-FFF2-40B4-BE49-F238E27FC236}">
                <a16:creationId xmlns:a16="http://schemas.microsoft.com/office/drawing/2014/main" id="{1ED3E4B4-1A9D-4D1D-B5C5-20BFB50A50D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02758" y="1891755"/>
            <a:ext cx="5693242" cy="3531588"/>
          </a:xfrm>
          <a:prstGeom prst="rect">
            <a:avLst/>
          </a:prstGeom>
        </p:spPr>
      </p:pic>
      <p:sp>
        <p:nvSpPr>
          <p:cNvPr id="5" name="TextBox 4">
            <a:extLst>
              <a:ext uri="{FF2B5EF4-FFF2-40B4-BE49-F238E27FC236}">
                <a16:creationId xmlns:a16="http://schemas.microsoft.com/office/drawing/2014/main" id="{8A0A336A-1171-4F33-99FC-7AED95BDEA57}"/>
              </a:ext>
            </a:extLst>
          </p:cNvPr>
          <p:cNvSpPr txBox="1"/>
          <p:nvPr/>
        </p:nvSpPr>
        <p:spPr>
          <a:xfrm>
            <a:off x="9703760" y="6187080"/>
            <a:ext cx="1689180" cy="461665"/>
          </a:xfrm>
          <a:prstGeom prst="rect">
            <a:avLst/>
          </a:prstGeom>
          <a:noFill/>
        </p:spPr>
        <p:txBody>
          <a:bodyPr wrap="none" rtlCol="0">
            <a:spAutoFit/>
          </a:bodyPr>
          <a:lstStyle/>
          <a:p>
            <a:pPr algn="r"/>
            <a:r>
              <a:rPr lang="en-US" sz="1200" dirty="0">
                <a:solidFill>
                  <a:schemeClr val="bg1"/>
                </a:solidFill>
              </a:rPr>
              <a:t>Left: Alberto Giacometti</a:t>
            </a:r>
          </a:p>
          <a:p>
            <a:pPr algn="r"/>
            <a:r>
              <a:rPr lang="en-US" sz="1200" dirty="0">
                <a:solidFill>
                  <a:schemeClr val="bg1"/>
                </a:solidFill>
              </a:rPr>
              <a:t>Right: Agnes Martin</a:t>
            </a:r>
          </a:p>
        </p:txBody>
      </p:sp>
    </p:spTree>
    <p:extLst>
      <p:ext uri="{BB962C8B-B14F-4D97-AF65-F5344CB8AC3E}">
        <p14:creationId xmlns:p14="http://schemas.microsoft.com/office/powerpoint/2010/main" val="22303433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086" y="309608"/>
            <a:ext cx="8806261" cy="5643517"/>
          </a:xfrm>
          <a:prstGeom prst="rect">
            <a:avLst/>
          </a:prstGeom>
        </p:spPr>
      </p:pic>
      <p:sp>
        <p:nvSpPr>
          <p:cNvPr id="4" name="TextBox 3">
            <a:extLst>
              <a:ext uri="{FF2B5EF4-FFF2-40B4-BE49-F238E27FC236}">
                <a16:creationId xmlns:a16="http://schemas.microsoft.com/office/drawing/2014/main" id="{3B091401-8560-4019-8383-144A45803918}"/>
              </a:ext>
            </a:extLst>
          </p:cNvPr>
          <p:cNvSpPr txBox="1"/>
          <p:nvPr/>
        </p:nvSpPr>
        <p:spPr>
          <a:xfrm>
            <a:off x="9412461" y="6187080"/>
            <a:ext cx="1980479" cy="276999"/>
          </a:xfrm>
          <a:prstGeom prst="rect">
            <a:avLst/>
          </a:prstGeom>
          <a:noFill/>
        </p:spPr>
        <p:txBody>
          <a:bodyPr wrap="none" rtlCol="0">
            <a:spAutoFit/>
          </a:bodyPr>
          <a:lstStyle/>
          <a:p>
            <a:pPr algn="r"/>
            <a:r>
              <a:rPr lang="en-US" sz="1200" i="1" dirty="0">
                <a:solidFill>
                  <a:schemeClr val="bg1"/>
                </a:solidFill>
              </a:rPr>
              <a:t>Broadacre City</a:t>
            </a:r>
            <a:r>
              <a:rPr lang="en-US" sz="1200" dirty="0">
                <a:solidFill>
                  <a:schemeClr val="bg1"/>
                </a:solidFill>
              </a:rPr>
              <a:t>, 1932 onward</a:t>
            </a:r>
          </a:p>
        </p:txBody>
      </p:sp>
    </p:spTree>
    <p:extLst>
      <p:ext uri="{BB962C8B-B14F-4D97-AF65-F5344CB8AC3E}">
        <p14:creationId xmlns:p14="http://schemas.microsoft.com/office/powerpoint/2010/main" val="23723234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091401-8560-4019-8383-144A45803918}"/>
              </a:ext>
            </a:extLst>
          </p:cNvPr>
          <p:cNvSpPr txBox="1"/>
          <p:nvPr/>
        </p:nvSpPr>
        <p:spPr>
          <a:xfrm>
            <a:off x="9412461" y="6187080"/>
            <a:ext cx="1980479" cy="276999"/>
          </a:xfrm>
          <a:prstGeom prst="rect">
            <a:avLst/>
          </a:prstGeom>
          <a:noFill/>
        </p:spPr>
        <p:txBody>
          <a:bodyPr wrap="none" rtlCol="0">
            <a:spAutoFit/>
          </a:bodyPr>
          <a:lstStyle/>
          <a:p>
            <a:pPr algn="r"/>
            <a:r>
              <a:rPr lang="en-US" sz="1200" i="1" dirty="0">
                <a:solidFill>
                  <a:schemeClr val="bg1"/>
                </a:solidFill>
              </a:rPr>
              <a:t>Broadacre City</a:t>
            </a:r>
            <a:r>
              <a:rPr lang="en-US" sz="1200" dirty="0">
                <a:solidFill>
                  <a:schemeClr val="bg1"/>
                </a:solidFill>
              </a:rPr>
              <a:t>, 1932 onward</a:t>
            </a:r>
          </a:p>
        </p:txBody>
      </p:sp>
      <p:sp>
        <p:nvSpPr>
          <p:cNvPr id="2" name="TextBox 1">
            <a:extLst>
              <a:ext uri="{FF2B5EF4-FFF2-40B4-BE49-F238E27FC236}">
                <a16:creationId xmlns:a16="http://schemas.microsoft.com/office/drawing/2014/main" id="{36375D46-60EC-4358-B122-4FAD54A58A4A}"/>
              </a:ext>
            </a:extLst>
          </p:cNvPr>
          <p:cNvSpPr txBox="1"/>
          <p:nvPr/>
        </p:nvSpPr>
        <p:spPr>
          <a:xfrm>
            <a:off x="2105026" y="3075057"/>
            <a:ext cx="7658100" cy="707886"/>
          </a:xfrm>
          <a:prstGeom prst="rect">
            <a:avLst/>
          </a:prstGeom>
          <a:noFill/>
        </p:spPr>
        <p:txBody>
          <a:bodyPr wrap="square" rtlCol="0">
            <a:spAutoFit/>
          </a:bodyPr>
          <a:lstStyle/>
          <a:p>
            <a:r>
              <a:rPr lang="en-US" sz="2000" dirty="0">
                <a:solidFill>
                  <a:schemeClr val="bg1"/>
                </a:solidFill>
              </a:rPr>
              <a:t>“When every man, woman, and child may be born to put his feet on his own acres, then democracy will have been realized.”</a:t>
            </a:r>
          </a:p>
        </p:txBody>
      </p:sp>
    </p:spTree>
    <p:extLst>
      <p:ext uri="{BB962C8B-B14F-4D97-AF65-F5344CB8AC3E}">
        <p14:creationId xmlns:p14="http://schemas.microsoft.com/office/powerpoint/2010/main" val="1094577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7692F4-45FD-47BE-9E35-CBFD808C99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223" y="1261296"/>
            <a:ext cx="2884479" cy="4335408"/>
          </a:xfrm>
          <a:prstGeom prst="rect">
            <a:avLst/>
          </a:prstGeom>
        </p:spPr>
      </p:pic>
      <p:pic>
        <p:nvPicPr>
          <p:cNvPr id="3" name="Picture 2">
            <a:extLst>
              <a:ext uri="{FF2B5EF4-FFF2-40B4-BE49-F238E27FC236}">
                <a16:creationId xmlns:a16="http://schemas.microsoft.com/office/drawing/2014/main" id="{B1865423-CC6D-4562-9F56-D54588359D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4986" y="1261296"/>
            <a:ext cx="2702027" cy="4335408"/>
          </a:xfrm>
          <a:prstGeom prst="rect">
            <a:avLst/>
          </a:prstGeom>
        </p:spPr>
      </p:pic>
      <p:pic>
        <p:nvPicPr>
          <p:cNvPr id="4" name="Picture 3">
            <a:extLst>
              <a:ext uri="{FF2B5EF4-FFF2-40B4-BE49-F238E27FC236}">
                <a16:creationId xmlns:a16="http://schemas.microsoft.com/office/drawing/2014/main" id="{E10E3A2B-A779-4008-B22F-9971A368C4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1856" y="1549880"/>
            <a:ext cx="3243361" cy="3758239"/>
          </a:xfrm>
          <a:prstGeom prst="rect">
            <a:avLst/>
          </a:prstGeom>
        </p:spPr>
      </p:pic>
      <p:sp>
        <p:nvSpPr>
          <p:cNvPr id="5" name="TextBox 4">
            <a:extLst>
              <a:ext uri="{FF2B5EF4-FFF2-40B4-BE49-F238E27FC236}">
                <a16:creationId xmlns:a16="http://schemas.microsoft.com/office/drawing/2014/main" id="{C43399A7-3C03-4DC3-B51B-7D1BD7CB9053}"/>
              </a:ext>
            </a:extLst>
          </p:cNvPr>
          <p:cNvSpPr txBox="1"/>
          <p:nvPr/>
        </p:nvSpPr>
        <p:spPr>
          <a:xfrm>
            <a:off x="886223" y="5853704"/>
            <a:ext cx="1868845" cy="276999"/>
          </a:xfrm>
          <a:prstGeom prst="rect">
            <a:avLst/>
          </a:prstGeom>
          <a:noFill/>
        </p:spPr>
        <p:txBody>
          <a:bodyPr wrap="none" rtlCol="0">
            <a:spAutoFit/>
          </a:bodyPr>
          <a:lstStyle/>
          <a:p>
            <a:r>
              <a:rPr lang="en-US" sz="1200" dirty="0">
                <a:solidFill>
                  <a:schemeClr val="bg1"/>
                </a:solidFill>
              </a:rPr>
              <a:t>Charles Jencks &amp; Karl </a:t>
            </a:r>
            <a:r>
              <a:rPr lang="en-US" sz="1200" dirty="0" err="1">
                <a:solidFill>
                  <a:schemeClr val="bg1"/>
                </a:solidFill>
              </a:rPr>
              <a:t>Kropf</a:t>
            </a:r>
            <a:endParaRPr lang="en-US" sz="1200" dirty="0">
              <a:solidFill>
                <a:schemeClr val="bg1"/>
              </a:solidFill>
            </a:endParaRPr>
          </a:p>
        </p:txBody>
      </p:sp>
      <p:sp>
        <p:nvSpPr>
          <p:cNvPr id="7" name="TextBox 6">
            <a:extLst>
              <a:ext uri="{FF2B5EF4-FFF2-40B4-BE49-F238E27FC236}">
                <a16:creationId xmlns:a16="http://schemas.microsoft.com/office/drawing/2014/main" id="{F79EEC16-826B-40F5-911B-41282A9B7674}"/>
              </a:ext>
            </a:extLst>
          </p:cNvPr>
          <p:cNvSpPr txBox="1"/>
          <p:nvPr/>
        </p:nvSpPr>
        <p:spPr>
          <a:xfrm>
            <a:off x="4744986" y="5853705"/>
            <a:ext cx="1096839" cy="276999"/>
          </a:xfrm>
          <a:prstGeom prst="rect">
            <a:avLst/>
          </a:prstGeom>
          <a:noFill/>
        </p:spPr>
        <p:txBody>
          <a:bodyPr wrap="none" rtlCol="0">
            <a:spAutoFit/>
          </a:bodyPr>
          <a:lstStyle/>
          <a:p>
            <a:r>
              <a:rPr lang="en-US" sz="1200" dirty="0">
                <a:solidFill>
                  <a:schemeClr val="bg1"/>
                </a:solidFill>
              </a:rPr>
              <a:t>Ulrich </a:t>
            </a:r>
            <a:r>
              <a:rPr lang="en-US" sz="1200" dirty="0" err="1">
                <a:solidFill>
                  <a:schemeClr val="bg1"/>
                </a:solidFill>
              </a:rPr>
              <a:t>Conrads</a:t>
            </a:r>
            <a:endParaRPr lang="en-US" sz="1200" dirty="0">
              <a:solidFill>
                <a:schemeClr val="bg1"/>
              </a:solidFill>
            </a:endParaRPr>
          </a:p>
        </p:txBody>
      </p:sp>
      <p:sp>
        <p:nvSpPr>
          <p:cNvPr id="8" name="TextBox 7">
            <a:extLst>
              <a:ext uri="{FF2B5EF4-FFF2-40B4-BE49-F238E27FC236}">
                <a16:creationId xmlns:a16="http://schemas.microsoft.com/office/drawing/2014/main" id="{7562C295-8B8C-449F-A8DC-01F1223942C5}"/>
              </a:ext>
            </a:extLst>
          </p:cNvPr>
          <p:cNvSpPr txBox="1"/>
          <p:nvPr/>
        </p:nvSpPr>
        <p:spPr>
          <a:xfrm>
            <a:off x="8241856" y="5853704"/>
            <a:ext cx="1056700" cy="276999"/>
          </a:xfrm>
          <a:prstGeom prst="rect">
            <a:avLst/>
          </a:prstGeom>
          <a:noFill/>
        </p:spPr>
        <p:txBody>
          <a:bodyPr wrap="none" rtlCol="0">
            <a:spAutoFit/>
          </a:bodyPr>
          <a:lstStyle/>
          <a:p>
            <a:r>
              <a:rPr lang="en-US" sz="1200" dirty="0">
                <a:solidFill>
                  <a:schemeClr val="bg1"/>
                </a:solidFill>
              </a:rPr>
              <a:t>William Curtis</a:t>
            </a:r>
          </a:p>
        </p:txBody>
      </p:sp>
    </p:spTree>
    <p:extLst>
      <p:ext uri="{BB962C8B-B14F-4D97-AF65-F5344CB8AC3E}">
        <p14:creationId xmlns:p14="http://schemas.microsoft.com/office/powerpoint/2010/main" val="10418709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5399" y="383464"/>
            <a:ext cx="8481201" cy="5507126"/>
          </a:xfrm>
          <a:prstGeom prst="rect">
            <a:avLst/>
          </a:prstGeom>
        </p:spPr>
      </p:pic>
      <p:sp>
        <p:nvSpPr>
          <p:cNvPr id="4" name="TextBox 3">
            <a:extLst>
              <a:ext uri="{FF2B5EF4-FFF2-40B4-BE49-F238E27FC236}">
                <a16:creationId xmlns:a16="http://schemas.microsoft.com/office/drawing/2014/main" id="{A092E9B3-90DC-40AC-A5D3-822EAD360015}"/>
              </a:ext>
            </a:extLst>
          </p:cNvPr>
          <p:cNvSpPr txBox="1"/>
          <p:nvPr/>
        </p:nvSpPr>
        <p:spPr>
          <a:xfrm>
            <a:off x="9412461" y="6187080"/>
            <a:ext cx="1980479" cy="276999"/>
          </a:xfrm>
          <a:prstGeom prst="rect">
            <a:avLst/>
          </a:prstGeom>
          <a:noFill/>
        </p:spPr>
        <p:txBody>
          <a:bodyPr wrap="none" rtlCol="0">
            <a:spAutoFit/>
          </a:bodyPr>
          <a:lstStyle/>
          <a:p>
            <a:pPr algn="r"/>
            <a:r>
              <a:rPr lang="en-US" sz="1200" i="1" dirty="0">
                <a:solidFill>
                  <a:schemeClr val="bg1"/>
                </a:solidFill>
              </a:rPr>
              <a:t>Broadacre City</a:t>
            </a:r>
            <a:r>
              <a:rPr lang="en-US" sz="1200" dirty="0">
                <a:solidFill>
                  <a:schemeClr val="bg1"/>
                </a:solidFill>
              </a:rPr>
              <a:t>, 1932 onward</a:t>
            </a:r>
          </a:p>
        </p:txBody>
      </p:sp>
    </p:spTree>
    <p:extLst>
      <p:ext uri="{BB962C8B-B14F-4D97-AF65-F5344CB8AC3E}">
        <p14:creationId xmlns:p14="http://schemas.microsoft.com/office/powerpoint/2010/main" val="7826232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13991" y="647699"/>
            <a:ext cx="11164018" cy="5162552"/>
          </a:xfrm>
          <a:prstGeom prst="rect">
            <a:avLst/>
          </a:prstGeom>
        </p:spPr>
      </p:pic>
      <p:sp>
        <p:nvSpPr>
          <p:cNvPr id="4" name="TextBox 3">
            <a:extLst>
              <a:ext uri="{FF2B5EF4-FFF2-40B4-BE49-F238E27FC236}">
                <a16:creationId xmlns:a16="http://schemas.microsoft.com/office/drawing/2014/main" id="{12D3DCCC-9C98-4202-8E6D-D697C0A46D23}"/>
              </a:ext>
            </a:extLst>
          </p:cNvPr>
          <p:cNvSpPr txBox="1"/>
          <p:nvPr/>
        </p:nvSpPr>
        <p:spPr>
          <a:xfrm>
            <a:off x="9412461" y="6187080"/>
            <a:ext cx="1980479" cy="276999"/>
          </a:xfrm>
          <a:prstGeom prst="rect">
            <a:avLst/>
          </a:prstGeom>
          <a:noFill/>
        </p:spPr>
        <p:txBody>
          <a:bodyPr wrap="none" rtlCol="0">
            <a:spAutoFit/>
          </a:bodyPr>
          <a:lstStyle/>
          <a:p>
            <a:pPr algn="r"/>
            <a:r>
              <a:rPr lang="en-US" sz="1200" i="1" dirty="0">
                <a:solidFill>
                  <a:schemeClr val="bg1"/>
                </a:solidFill>
              </a:rPr>
              <a:t>Broadacre City</a:t>
            </a:r>
            <a:r>
              <a:rPr lang="en-US" sz="1200" dirty="0">
                <a:solidFill>
                  <a:schemeClr val="bg1"/>
                </a:solidFill>
              </a:rPr>
              <a:t>, 1932 onward</a:t>
            </a:r>
          </a:p>
        </p:txBody>
      </p:sp>
    </p:spTree>
    <p:extLst>
      <p:ext uri="{BB962C8B-B14F-4D97-AF65-F5344CB8AC3E}">
        <p14:creationId xmlns:p14="http://schemas.microsoft.com/office/powerpoint/2010/main" val="11614029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49842" y="647699"/>
            <a:ext cx="9892315" cy="5162552"/>
          </a:xfrm>
          <a:prstGeom prst="rect">
            <a:avLst/>
          </a:prstGeom>
        </p:spPr>
      </p:pic>
      <p:sp>
        <p:nvSpPr>
          <p:cNvPr id="4" name="TextBox 3">
            <a:extLst>
              <a:ext uri="{FF2B5EF4-FFF2-40B4-BE49-F238E27FC236}">
                <a16:creationId xmlns:a16="http://schemas.microsoft.com/office/drawing/2014/main" id="{12D3DCCC-9C98-4202-8E6D-D697C0A46D23}"/>
              </a:ext>
            </a:extLst>
          </p:cNvPr>
          <p:cNvSpPr txBox="1"/>
          <p:nvPr/>
        </p:nvSpPr>
        <p:spPr>
          <a:xfrm>
            <a:off x="9412461" y="6187080"/>
            <a:ext cx="1980479" cy="276999"/>
          </a:xfrm>
          <a:prstGeom prst="rect">
            <a:avLst/>
          </a:prstGeom>
          <a:noFill/>
        </p:spPr>
        <p:txBody>
          <a:bodyPr wrap="none" rtlCol="0">
            <a:spAutoFit/>
          </a:bodyPr>
          <a:lstStyle/>
          <a:p>
            <a:pPr algn="r"/>
            <a:r>
              <a:rPr lang="en-US" sz="1200" i="1" dirty="0">
                <a:solidFill>
                  <a:schemeClr val="bg1"/>
                </a:solidFill>
              </a:rPr>
              <a:t>Broadacre City</a:t>
            </a:r>
            <a:r>
              <a:rPr lang="en-US" sz="1200" dirty="0">
                <a:solidFill>
                  <a:schemeClr val="bg1"/>
                </a:solidFill>
              </a:rPr>
              <a:t>, 1932 onward</a:t>
            </a:r>
          </a:p>
        </p:txBody>
      </p:sp>
    </p:spTree>
    <p:extLst>
      <p:ext uri="{BB962C8B-B14F-4D97-AF65-F5344CB8AC3E}">
        <p14:creationId xmlns:p14="http://schemas.microsoft.com/office/powerpoint/2010/main" val="21567225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981077"/>
            <a:ext cx="6028063" cy="4314824"/>
          </a:xfrm>
          <a:prstGeom prst="rect">
            <a:avLst/>
          </a:prstGeom>
        </p:spPr>
      </p:pic>
      <p:pic>
        <p:nvPicPr>
          <p:cNvPr id="4" name="Picture 3">
            <a:extLst>
              <a:ext uri="{FF2B5EF4-FFF2-40B4-BE49-F238E27FC236}">
                <a16:creationId xmlns:a16="http://schemas.microsoft.com/office/drawing/2014/main" id="{D0291EF4-DB51-4965-A758-B29027F407D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163940" y="981076"/>
            <a:ext cx="6028062" cy="4314824"/>
          </a:xfrm>
          <a:prstGeom prst="rect">
            <a:avLst/>
          </a:prstGeom>
        </p:spPr>
      </p:pic>
      <p:sp>
        <p:nvSpPr>
          <p:cNvPr id="5" name="TextBox 4">
            <a:extLst>
              <a:ext uri="{FF2B5EF4-FFF2-40B4-BE49-F238E27FC236}">
                <a16:creationId xmlns:a16="http://schemas.microsoft.com/office/drawing/2014/main" id="{C09D8553-1452-4A85-90E4-0341798DA4F9}"/>
              </a:ext>
            </a:extLst>
          </p:cNvPr>
          <p:cNvSpPr txBox="1"/>
          <p:nvPr/>
        </p:nvSpPr>
        <p:spPr>
          <a:xfrm>
            <a:off x="9412461" y="6187080"/>
            <a:ext cx="1980479" cy="276999"/>
          </a:xfrm>
          <a:prstGeom prst="rect">
            <a:avLst/>
          </a:prstGeom>
          <a:noFill/>
        </p:spPr>
        <p:txBody>
          <a:bodyPr wrap="none" rtlCol="0">
            <a:spAutoFit/>
          </a:bodyPr>
          <a:lstStyle/>
          <a:p>
            <a:pPr algn="r"/>
            <a:r>
              <a:rPr lang="en-US" sz="1200" i="1" dirty="0">
                <a:solidFill>
                  <a:schemeClr val="bg1"/>
                </a:solidFill>
              </a:rPr>
              <a:t>Broadacre City</a:t>
            </a:r>
            <a:r>
              <a:rPr lang="en-US" sz="1200" dirty="0">
                <a:solidFill>
                  <a:schemeClr val="bg1"/>
                </a:solidFill>
              </a:rPr>
              <a:t>, 1932 onward</a:t>
            </a:r>
          </a:p>
        </p:txBody>
      </p:sp>
    </p:spTree>
    <p:extLst>
      <p:ext uri="{BB962C8B-B14F-4D97-AF65-F5344CB8AC3E}">
        <p14:creationId xmlns:p14="http://schemas.microsoft.com/office/powerpoint/2010/main" val="226618627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981077"/>
            <a:ext cx="6028062" cy="4314824"/>
          </a:xfrm>
          <a:prstGeom prst="rect">
            <a:avLst/>
          </a:prstGeom>
        </p:spPr>
      </p:pic>
      <p:pic>
        <p:nvPicPr>
          <p:cNvPr id="4" name="Picture 3">
            <a:extLst>
              <a:ext uri="{FF2B5EF4-FFF2-40B4-BE49-F238E27FC236}">
                <a16:creationId xmlns:a16="http://schemas.microsoft.com/office/drawing/2014/main" id="{D0291EF4-DB51-4965-A758-B29027F407D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163940" y="981076"/>
            <a:ext cx="6028062" cy="4314823"/>
          </a:xfrm>
          <a:prstGeom prst="rect">
            <a:avLst/>
          </a:prstGeom>
        </p:spPr>
      </p:pic>
      <p:sp>
        <p:nvSpPr>
          <p:cNvPr id="5" name="TextBox 4">
            <a:extLst>
              <a:ext uri="{FF2B5EF4-FFF2-40B4-BE49-F238E27FC236}">
                <a16:creationId xmlns:a16="http://schemas.microsoft.com/office/drawing/2014/main" id="{C09D8553-1452-4A85-90E4-0341798DA4F9}"/>
              </a:ext>
            </a:extLst>
          </p:cNvPr>
          <p:cNvSpPr txBox="1"/>
          <p:nvPr/>
        </p:nvSpPr>
        <p:spPr>
          <a:xfrm>
            <a:off x="9412461" y="6187080"/>
            <a:ext cx="1980479" cy="276999"/>
          </a:xfrm>
          <a:prstGeom prst="rect">
            <a:avLst/>
          </a:prstGeom>
          <a:noFill/>
        </p:spPr>
        <p:txBody>
          <a:bodyPr wrap="none" rtlCol="0">
            <a:spAutoFit/>
          </a:bodyPr>
          <a:lstStyle/>
          <a:p>
            <a:pPr algn="r"/>
            <a:r>
              <a:rPr lang="en-US" sz="1200" i="1" dirty="0">
                <a:solidFill>
                  <a:schemeClr val="bg1"/>
                </a:solidFill>
              </a:rPr>
              <a:t>Broadacre City</a:t>
            </a:r>
            <a:r>
              <a:rPr lang="en-US" sz="1200" dirty="0">
                <a:solidFill>
                  <a:schemeClr val="bg1"/>
                </a:solidFill>
              </a:rPr>
              <a:t>, 1932 onward</a:t>
            </a:r>
          </a:p>
        </p:txBody>
      </p:sp>
    </p:spTree>
    <p:extLst>
      <p:ext uri="{BB962C8B-B14F-4D97-AF65-F5344CB8AC3E}">
        <p14:creationId xmlns:p14="http://schemas.microsoft.com/office/powerpoint/2010/main" val="390046958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B19C05-DF2C-4216-B1BC-7CE3AD45640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19092"/>
            <a:ext cx="5568100" cy="4419816"/>
          </a:xfrm>
          <a:prstGeom prst="rect">
            <a:avLst/>
          </a:prstGeom>
        </p:spPr>
      </p:pic>
      <p:sp>
        <p:nvSpPr>
          <p:cNvPr id="5" name="TextBox 4">
            <a:extLst>
              <a:ext uri="{FF2B5EF4-FFF2-40B4-BE49-F238E27FC236}">
                <a16:creationId xmlns:a16="http://schemas.microsoft.com/office/drawing/2014/main" id="{ADB60751-1372-4A9A-9C10-DB937FE1A458}"/>
              </a:ext>
            </a:extLst>
          </p:cNvPr>
          <p:cNvSpPr txBox="1"/>
          <p:nvPr/>
        </p:nvSpPr>
        <p:spPr>
          <a:xfrm>
            <a:off x="3873299" y="3080232"/>
            <a:ext cx="10082254" cy="769441"/>
          </a:xfrm>
          <a:prstGeom prst="rect">
            <a:avLst/>
          </a:prstGeom>
          <a:noFill/>
        </p:spPr>
        <p:txBody>
          <a:bodyPr wrap="square" rtlCol="0">
            <a:spAutoFit/>
          </a:bodyPr>
          <a:lstStyle/>
          <a:p>
            <a:pPr algn="ctr"/>
            <a:r>
              <a:rPr lang="en-US" sz="2400" dirty="0">
                <a:solidFill>
                  <a:schemeClr val="bg1"/>
                </a:solidFill>
                <a:ea typeface="Roboto" panose="02000000000000000000" pitchFamily="2" charset="0"/>
                <a:cs typeface="Roboto" panose="02000000000000000000" pitchFamily="2" charset="0"/>
              </a:rPr>
              <a:t>Le Corbusier (</a:t>
            </a:r>
            <a:r>
              <a:rPr lang="en-US" sz="2400" dirty="0">
                <a:solidFill>
                  <a:schemeClr val="bg1"/>
                </a:solidFill>
              </a:rPr>
              <a:t>Charles-Édouard </a:t>
            </a:r>
            <a:r>
              <a:rPr lang="en-US" sz="2400" dirty="0" err="1">
                <a:solidFill>
                  <a:schemeClr val="bg1"/>
                </a:solidFill>
              </a:rPr>
              <a:t>Jeanneret</a:t>
            </a:r>
            <a:r>
              <a:rPr lang="en-US" sz="2400" dirty="0">
                <a:solidFill>
                  <a:schemeClr val="bg1"/>
                </a:solidFill>
              </a:rPr>
              <a:t>)</a:t>
            </a:r>
          </a:p>
          <a:p>
            <a:pPr algn="ctr"/>
            <a:r>
              <a:rPr lang="en-US" sz="2000" dirty="0">
                <a:solidFill>
                  <a:schemeClr val="bg1"/>
                </a:solidFill>
                <a:ea typeface="Roboto" panose="02000000000000000000" pitchFamily="2" charset="0"/>
                <a:cs typeface="Roboto" panose="02000000000000000000" pitchFamily="2" charset="0"/>
              </a:rPr>
              <a:t>Swiss, French; 1887 - 1965</a:t>
            </a:r>
          </a:p>
        </p:txBody>
      </p:sp>
    </p:spTree>
    <p:extLst>
      <p:ext uri="{BB962C8B-B14F-4D97-AF65-F5344CB8AC3E}">
        <p14:creationId xmlns:p14="http://schemas.microsoft.com/office/powerpoint/2010/main" val="41737835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B19C05-DF2C-4216-B1BC-7CE3AD45640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2319725"/>
            <a:ext cx="4819650" cy="2899321"/>
          </a:xfrm>
          <a:prstGeom prst="rect">
            <a:avLst/>
          </a:prstGeom>
        </p:spPr>
      </p:pic>
      <p:sp>
        <p:nvSpPr>
          <p:cNvPr id="4" name="TextBox 3">
            <a:extLst>
              <a:ext uri="{FF2B5EF4-FFF2-40B4-BE49-F238E27FC236}">
                <a16:creationId xmlns:a16="http://schemas.microsoft.com/office/drawing/2014/main" id="{9F076BC2-52F5-425A-9C98-46B2789B797F}"/>
              </a:ext>
            </a:extLst>
          </p:cNvPr>
          <p:cNvSpPr txBox="1"/>
          <p:nvPr/>
        </p:nvSpPr>
        <p:spPr>
          <a:xfrm>
            <a:off x="799060" y="6187081"/>
            <a:ext cx="2017155" cy="276999"/>
          </a:xfrm>
          <a:prstGeom prst="rect">
            <a:avLst/>
          </a:prstGeom>
          <a:noFill/>
        </p:spPr>
        <p:txBody>
          <a:bodyPr wrap="none" rtlCol="0">
            <a:spAutoFit/>
          </a:bodyPr>
          <a:lstStyle/>
          <a:p>
            <a:r>
              <a:rPr lang="en-US" sz="1200" dirty="0">
                <a:solidFill>
                  <a:schemeClr val="bg1"/>
                </a:solidFill>
              </a:rPr>
              <a:t>Auguste Perret (1874 – 1954)</a:t>
            </a:r>
          </a:p>
        </p:txBody>
      </p:sp>
      <p:sp>
        <p:nvSpPr>
          <p:cNvPr id="6" name="TextBox 5">
            <a:extLst>
              <a:ext uri="{FF2B5EF4-FFF2-40B4-BE49-F238E27FC236}">
                <a16:creationId xmlns:a16="http://schemas.microsoft.com/office/drawing/2014/main" id="{BD3D880D-E982-43A6-B878-B68E41F92A87}"/>
              </a:ext>
            </a:extLst>
          </p:cNvPr>
          <p:cNvSpPr txBox="1"/>
          <p:nvPr/>
        </p:nvSpPr>
        <p:spPr>
          <a:xfrm>
            <a:off x="8052860" y="6187081"/>
            <a:ext cx="3340082" cy="276999"/>
          </a:xfrm>
          <a:prstGeom prst="rect">
            <a:avLst/>
          </a:prstGeom>
          <a:noFill/>
        </p:spPr>
        <p:txBody>
          <a:bodyPr wrap="none" rtlCol="0">
            <a:spAutoFit/>
          </a:bodyPr>
          <a:lstStyle/>
          <a:p>
            <a:pPr algn="r"/>
            <a:r>
              <a:rPr lang="en-US" sz="1200" i="1" dirty="0">
                <a:solidFill>
                  <a:schemeClr val="bg1"/>
                </a:solidFill>
              </a:rPr>
              <a:t>Théâtre des Champs-Élysées</a:t>
            </a:r>
            <a:r>
              <a:rPr lang="en-US" sz="1200" dirty="0">
                <a:solidFill>
                  <a:schemeClr val="bg1"/>
                </a:solidFill>
              </a:rPr>
              <a:t>, Paris, France (1913)</a:t>
            </a:r>
          </a:p>
        </p:txBody>
      </p:sp>
      <p:pic>
        <p:nvPicPr>
          <p:cNvPr id="7" name="Picture 6">
            <a:extLst>
              <a:ext uri="{FF2B5EF4-FFF2-40B4-BE49-F238E27FC236}">
                <a16:creationId xmlns:a16="http://schemas.microsoft.com/office/drawing/2014/main" id="{2E6779B5-B186-46D2-8343-D647690B591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633300" y="844958"/>
            <a:ext cx="6558700" cy="4374088"/>
          </a:xfrm>
          <a:prstGeom prst="rect">
            <a:avLst/>
          </a:prstGeom>
        </p:spPr>
      </p:pic>
    </p:spTree>
    <p:extLst>
      <p:ext uri="{BB962C8B-B14F-4D97-AF65-F5344CB8AC3E}">
        <p14:creationId xmlns:p14="http://schemas.microsoft.com/office/powerpoint/2010/main" val="5005711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B19C05-DF2C-4216-B1BC-7CE3AD45640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2319725"/>
            <a:ext cx="4819650" cy="2899321"/>
          </a:xfrm>
          <a:prstGeom prst="rect">
            <a:avLst/>
          </a:prstGeom>
        </p:spPr>
      </p:pic>
      <p:sp>
        <p:nvSpPr>
          <p:cNvPr id="4" name="TextBox 3">
            <a:extLst>
              <a:ext uri="{FF2B5EF4-FFF2-40B4-BE49-F238E27FC236}">
                <a16:creationId xmlns:a16="http://schemas.microsoft.com/office/drawing/2014/main" id="{9F076BC2-52F5-425A-9C98-46B2789B797F}"/>
              </a:ext>
            </a:extLst>
          </p:cNvPr>
          <p:cNvSpPr txBox="1"/>
          <p:nvPr/>
        </p:nvSpPr>
        <p:spPr>
          <a:xfrm>
            <a:off x="799060" y="6187081"/>
            <a:ext cx="2017155" cy="276999"/>
          </a:xfrm>
          <a:prstGeom prst="rect">
            <a:avLst/>
          </a:prstGeom>
          <a:noFill/>
        </p:spPr>
        <p:txBody>
          <a:bodyPr wrap="none" rtlCol="0">
            <a:spAutoFit/>
          </a:bodyPr>
          <a:lstStyle/>
          <a:p>
            <a:r>
              <a:rPr lang="en-US" sz="1200" dirty="0">
                <a:solidFill>
                  <a:schemeClr val="bg1"/>
                </a:solidFill>
              </a:rPr>
              <a:t>Auguste Perret (1874 – 1954)</a:t>
            </a:r>
          </a:p>
        </p:txBody>
      </p:sp>
      <p:sp>
        <p:nvSpPr>
          <p:cNvPr id="6" name="TextBox 5">
            <a:extLst>
              <a:ext uri="{FF2B5EF4-FFF2-40B4-BE49-F238E27FC236}">
                <a16:creationId xmlns:a16="http://schemas.microsoft.com/office/drawing/2014/main" id="{BD3D880D-E982-43A6-B878-B68E41F92A87}"/>
              </a:ext>
            </a:extLst>
          </p:cNvPr>
          <p:cNvSpPr txBox="1"/>
          <p:nvPr/>
        </p:nvSpPr>
        <p:spPr>
          <a:xfrm>
            <a:off x="8435914" y="6187081"/>
            <a:ext cx="2957028" cy="276999"/>
          </a:xfrm>
          <a:prstGeom prst="rect">
            <a:avLst/>
          </a:prstGeom>
          <a:noFill/>
        </p:spPr>
        <p:txBody>
          <a:bodyPr wrap="none" rtlCol="0">
            <a:spAutoFit/>
          </a:bodyPr>
          <a:lstStyle/>
          <a:p>
            <a:pPr algn="r"/>
            <a:r>
              <a:rPr lang="en-US" sz="1200" i="1" dirty="0">
                <a:solidFill>
                  <a:schemeClr val="bg1"/>
                </a:solidFill>
              </a:rPr>
              <a:t>Le Havre </a:t>
            </a:r>
            <a:r>
              <a:rPr lang="en-US" sz="1200" dirty="0">
                <a:solidFill>
                  <a:schemeClr val="bg1"/>
                </a:solidFill>
              </a:rPr>
              <a:t>redevelopment, France (1945 – 64)</a:t>
            </a:r>
          </a:p>
        </p:txBody>
      </p:sp>
      <p:pic>
        <p:nvPicPr>
          <p:cNvPr id="7" name="Picture 6">
            <a:extLst>
              <a:ext uri="{FF2B5EF4-FFF2-40B4-BE49-F238E27FC236}">
                <a16:creationId xmlns:a16="http://schemas.microsoft.com/office/drawing/2014/main" id="{2E6779B5-B186-46D2-8343-D647690B591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576400" y="0"/>
            <a:ext cx="3910750" cy="5863194"/>
          </a:xfrm>
          <a:prstGeom prst="rect">
            <a:avLst/>
          </a:prstGeom>
        </p:spPr>
      </p:pic>
    </p:spTree>
    <p:extLst>
      <p:ext uri="{BB962C8B-B14F-4D97-AF65-F5344CB8AC3E}">
        <p14:creationId xmlns:p14="http://schemas.microsoft.com/office/powerpoint/2010/main" val="8466341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B19C05-DF2C-4216-B1BC-7CE3AD45640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2820502"/>
            <a:ext cx="5105400" cy="2878044"/>
          </a:xfrm>
          <a:prstGeom prst="rect">
            <a:avLst/>
          </a:prstGeom>
        </p:spPr>
      </p:pic>
      <p:sp>
        <p:nvSpPr>
          <p:cNvPr id="6" name="TextBox 5">
            <a:extLst>
              <a:ext uri="{FF2B5EF4-FFF2-40B4-BE49-F238E27FC236}">
                <a16:creationId xmlns:a16="http://schemas.microsoft.com/office/drawing/2014/main" id="{BD3D880D-E982-43A6-B878-B68E41F92A87}"/>
              </a:ext>
            </a:extLst>
          </p:cNvPr>
          <p:cNvSpPr txBox="1"/>
          <p:nvPr/>
        </p:nvSpPr>
        <p:spPr>
          <a:xfrm>
            <a:off x="10160232" y="6187081"/>
            <a:ext cx="1232710" cy="276999"/>
          </a:xfrm>
          <a:prstGeom prst="rect">
            <a:avLst/>
          </a:prstGeom>
          <a:noFill/>
        </p:spPr>
        <p:txBody>
          <a:bodyPr wrap="none" rtlCol="0">
            <a:spAutoFit/>
          </a:bodyPr>
          <a:lstStyle/>
          <a:p>
            <a:pPr algn="r"/>
            <a:r>
              <a:rPr lang="en-US" sz="1200" dirty="0">
                <a:solidFill>
                  <a:schemeClr val="bg1"/>
                </a:solidFill>
              </a:rPr>
              <a:t>‘The Grand Tour’</a:t>
            </a:r>
          </a:p>
        </p:txBody>
      </p:sp>
      <p:pic>
        <p:nvPicPr>
          <p:cNvPr id="7" name="Picture 6">
            <a:extLst>
              <a:ext uri="{FF2B5EF4-FFF2-40B4-BE49-F238E27FC236}">
                <a16:creationId xmlns:a16="http://schemas.microsoft.com/office/drawing/2014/main" id="{2E6779B5-B186-46D2-8343-D647690B591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524500" y="570424"/>
            <a:ext cx="6667500" cy="5128121"/>
          </a:xfrm>
          <a:prstGeom prst="rect">
            <a:avLst/>
          </a:prstGeom>
        </p:spPr>
      </p:pic>
    </p:spTree>
    <p:extLst>
      <p:ext uri="{BB962C8B-B14F-4D97-AF65-F5344CB8AC3E}">
        <p14:creationId xmlns:p14="http://schemas.microsoft.com/office/powerpoint/2010/main" val="6909047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B19C05-DF2C-4216-B1BC-7CE3AD45640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1743" y="0"/>
            <a:ext cx="4574540" cy="6858000"/>
          </a:xfrm>
          <a:prstGeom prst="rect">
            <a:avLst/>
          </a:prstGeom>
        </p:spPr>
      </p:pic>
      <p:sp>
        <p:nvSpPr>
          <p:cNvPr id="6" name="TextBox 5">
            <a:extLst>
              <a:ext uri="{FF2B5EF4-FFF2-40B4-BE49-F238E27FC236}">
                <a16:creationId xmlns:a16="http://schemas.microsoft.com/office/drawing/2014/main" id="{BD3D880D-E982-43A6-B878-B68E41F92A87}"/>
              </a:ext>
            </a:extLst>
          </p:cNvPr>
          <p:cNvSpPr txBox="1"/>
          <p:nvPr/>
        </p:nvSpPr>
        <p:spPr>
          <a:xfrm>
            <a:off x="10168247" y="6187081"/>
            <a:ext cx="1224695" cy="276999"/>
          </a:xfrm>
          <a:prstGeom prst="rect">
            <a:avLst/>
          </a:prstGeom>
          <a:noFill/>
        </p:spPr>
        <p:txBody>
          <a:bodyPr wrap="none" rtlCol="0">
            <a:spAutoFit/>
          </a:bodyPr>
          <a:lstStyle/>
          <a:p>
            <a:pPr algn="r"/>
            <a:r>
              <a:rPr lang="en-US" sz="1200" dirty="0">
                <a:solidFill>
                  <a:schemeClr val="bg1"/>
                </a:solidFill>
              </a:rPr>
              <a:t>‘The Grand Tour’</a:t>
            </a:r>
          </a:p>
        </p:txBody>
      </p:sp>
      <p:pic>
        <p:nvPicPr>
          <p:cNvPr id="7" name="Picture 6">
            <a:extLst>
              <a:ext uri="{FF2B5EF4-FFF2-40B4-BE49-F238E27FC236}">
                <a16:creationId xmlns:a16="http://schemas.microsoft.com/office/drawing/2014/main" id="{2E6779B5-B186-46D2-8343-D647690B591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978515" y="1481116"/>
            <a:ext cx="5601742" cy="4201306"/>
          </a:xfrm>
          <a:prstGeom prst="rect">
            <a:avLst/>
          </a:prstGeom>
        </p:spPr>
      </p:pic>
    </p:spTree>
    <p:extLst>
      <p:ext uri="{BB962C8B-B14F-4D97-AF65-F5344CB8AC3E}">
        <p14:creationId xmlns:p14="http://schemas.microsoft.com/office/powerpoint/2010/main" val="393627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7692F4-45FD-47BE-9E35-CBFD808C99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98426" y="0"/>
            <a:ext cx="9395147" cy="6858000"/>
          </a:xfrm>
          <a:prstGeom prst="rect">
            <a:avLst/>
          </a:prstGeom>
        </p:spPr>
      </p:pic>
    </p:spTree>
    <p:extLst>
      <p:ext uri="{BB962C8B-B14F-4D97-AF65-F5344CB8AC3E}">
        <p14:creationId xmlns:p14="http://schemas.microsoft.com/office/powerpoint/2010/main" val="29615256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B19C05-DF2C-4216-B1BC-7CE3AD45640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2168" y="1906059"/>
            <a:ext cx="5671634" cy="3776363"/>
          </a:xfrm>
          <a:prstGeom prst="rect">
            <a:avLst/>
          </a:prstGeom>
        </p:spPr>
      </p:pic>
      <p:sp>
        <p:nvSpPr>
          <p:cNvPr id="6" name="TextBox 5">
            <a:extLst>
              <a:ext uri="{FF2B5EF4-FFF2-40B4-BE49-F238E27FC236}">
                <a16:creationId xmlns:a16="http://schemas.microsoft.com/office/drawing/2014/main" id="{BD3D880D-E982-43A6-B878-B68E41F92A87}"/>
              </a:ext>
            </a:extLst>
          </p:cNvPr>
          <p:cNvSpPr txBox="1"/>
          <p:nvPr/>
        </p:nvSpPr>
        <p:spPr>
          <a:xfrm>
            <a:off x="10168247" y="6187081"/>
            <a:ext cx="1224695" cy="276999"/>
          </a:xfrm>
          <a:prstGeom prst="rect">
            <a:avLst/>
          </a:prstGeom>
          <a:noFill/>
        </p:spPr>
        <p:txBody>
          <a:bodyPr wrap="none" rtlCol="0">
            <a:spAutoFit/>
          </a:bodyPr>
          <a:lstStyle/>
          <a:p>
            <a:pPr algn="r"/>
            <a:r>
              <a:rPr lang="en-US" sz="1200" dirty="0">
                <a:solidFill>
                  <a:schemeClr val="bg1"/>
                </a:solidFill>
              </a:rPr>
              <a:t>‘The Grand Tour’</a:t>
            </a:r>
          </a:p>
        </p:txBody>
      </p:sp>
      <p:pic>
        <p:nvPicPr>
          <p:cNvPr id="5" name="Picture 4">
            <a:extLst>
              <a:ext uri="{FF2B5EF4-FFF2-40B4-BE49-F238E27FC236}">
                <a16:creationId xmlns:a16="http://schemas.microsoft.com/office/drawing/2014/main" id="{9FC939D7-CB00-467E-A1E5-65A25B07E6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212443" y="2298102"/>
            <a:ext cx="5671634" cy="2992275"/>
          </a:xfrm>
          <a:prstGeom prst="rect">
            <a:avLst/>
          </a:prstGeom>
        </p:spPr>
      </p:pic>
    </p:spTree>
    <p:extLst>
      <p:ext uri="{BB962C8B-B14F-4D97-AF65-F5344CB8AC3E}">
        <p14:creationId xmlns:p14="http://schemas.microsoft.com/office/powerpoint/2010/main" val="41997374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B19C05-DF2C-4216-B1BC-7CE3AD45640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2168" y="1906059"/>
            <a:ext cx="5671634" cy="3776363"/>
          </a:xfrm>
          <a:prstGeom prst="rect">
            <a:avLst/>
          </a:prstGeom>
        </p:spPr>
      </p:pic>
      <p:sp>
        <p:nvSpPr>
          <p:cNvPr id="6" name="TextBox 5">
            <a:extLst>
              <a:ext uri="{FF2B5EF4-FFF2-40B4-BE49-F238E27FC236}">
                <a16:creationId xmlns:a16="http://schemas.microsoft.com/office/drawing/2014/main" id="{BD3D880D-E982-43A6-B878-B68E41F92A87}"/>
              </a:ext>
            </a:extLst>
          </p:cNvPr>
          <p:cNvSpPr txBox="1"/>
          <p:nvPr/>
        </p:nvSpPr>
        <p:spPr>
          <a:xfrm>
            <a:off x="10168247" y="6187081"/>
            <a:ext cx="1224695" cy="276999"/>
          </a:xfrm>
          <a:prstGeom prst="rect">
            <a:avLst/>
          </a:prstGeom>
          <a:noFill/>
        </p:spPr>
        <p:txBody>
          <a:bodyPr wrap="none" rtlCol="0">
            <a:spAutoFit/>
          </a:bodyPr>
          <a:lstStyle/>
          <a:p>
            <a:pPr algn="r"/>
            <a:r>
              <a:rPr lang="en-US" sz="1200" dirty="0">
                <a:solidFill>
                  <a:schemeClr val="bg1"/>
                </a:solidFill>
              </a:rPr>
              <a:t>‘The Grand Tour’</a:t>
            </a:r>
          </a:p>
        </p:txBody>
      </p:sp>
      <p:pic>
        <p:nvPicPr>
          <p:cNvPr id="5" name="Picture 4">
            <a:extLst>
              <a:ext uri="{FF2B5EF4-FFF2-40B4-BE49-F238E27FC236}">
                <a16:creationId xmlns:a16="http://schemas.microsoft.com/office/drawing/2014/main" id="{9FC939D7-CB00-467E-A1E5-65A25B07E6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323619" y="2179527"/>
            <a:ext cx="5449282" cy="3229426"/>
          </a:xfrm>
          <a:prstGeom prst="rect">
            <a:avLst/>
          </a:prstGeom>
        </p:spPr>
      </p:pic>
    </p:spTree>
    <p:extLst>
      <p:ext uri="{BB962C8B-B14F-4D97-AF65-F5344CB8AC3E}">
        <p14:creationId xmlns:p14="http://schemas.microsoft.com/office/powerpoint/2010/main" val="309879029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B19C05-DF2C-4216-B1BC-7CE3AD45640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55011" y="1176574"/>
            <a:ext cx="5355610" cy="4142902"/>
          </a:xfrm>
          <a:prstGeom prst="rect">
            <a:avLst/>
          </a:prstGeom>
        </p:spPr>
      </p:pic>
      <p:sp>
        <p:nvSpPr>
          <p:cNvPr id="6" name="TextBox 5">
            <a:extLst>
              <a:ext uri="{FF2B5EF4-FFF2-40B4-BE49-F238E27FC236}">
                <a16:creationId xmlns:a16="http://schemas.microsoft.com/office/drawing/2014/main" id="{BD3D880D-E982-43A6-B878-B68E41F92A87}"/>
              </a:ext>
            </a:extLst>
          </p:cNvPr>
          <p:cNvSpPr txBox="1"/>
          <p:nvPr/>
        </p:nvSpPr>
        <p:spPr>
          <a:xfrm>
            <a:off x="9619700" y="6187081"/>
            <a:ext cx="1773242" cy="276999"/>
          </a:xfrm>
          <a:prstGeom prst="rect">
            <a:avLst/>
          </a:prstGeom>
          <a:noFill/>
        </p:spPr>
        <p:txBody>
          <a:bodyPr wrap="none" rtlCol="0">
            <a:spAutoFit/>
          </a:bodyPr>
          <a:lstStyle/>
          <a:p>
            <a:pPr algn="r"/>
            <a:r>
              <a:rPr lang="en-US" sz="1200" dirty="0">
                <a:solidFill>
                  <a:schemeClr val="bg1"/>
                </a:solidFill>
              </a:rPr>
              <a:t>Le Corbusier and ‘Purism’</a:t>
            </a:r>
          </a:p>
        </p:txBody>
      </p:sp>
    </p:spTree>
    <p:extLst>
      <p:ext uri="{BB962C8B-B14F-4D97-AF65-F5344CB8AC3E}">
        <p14:creationId xmlns:p14="http://schemas.microsoft.com/office/powerpoint/2010/main" val="31215126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B19C05-DF2C-4216-B1BC-7CE3AD45640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55011" y="1176574"/>
            <a:ext cx="5355610" cy="4142902"/>
          </a:xfrm>
          <a:prstGeom prst="rect">
            <a:avLst/>
          </a:prstGeom>
        </p:spPr>
      </p:pic>
      <p:pic>
        <p:nvPicPr>
          <p:cNvPr id="7" name="Picture 6">
            <a:extLst>
              <a:ext uri="{FF2B5EF4-FFF2-40B4-BE49-F238E27FC236}">
                <a16:creationId xmlns:a16="http://schemas.microsoft.com/office/drawing/2014/main" id="{B4CE69D9-4B8A-48E5-8C2F-CCDB6C468B0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243032" y="1176574"/>
            <a:ext cx="5061545" cy="4142902"/>
          </a:xfrm>
          <a:prstGeom prst="rect">
            <a:avLst/>
          </a:prstGeom>
        </p:spPr>
      </p:pic>
      <p:sp>
        <p:nvSpPr>
          <p:cNvPr id="5" name="TextBox 4">
            <a:extLst>
              <a:ext uri="{FF2B5EF4-FFF2-40B4-BE49-F238E27FC236}">
                <a16:creationId xmlns:a16="http://schemas.microsoft.com/office/drawing/2014/main" id="{8F98418B-82D0-4C3C-A497-D1A1B2572BC9}"/>
              </a:ext>
            </a:extLst>
          </p:cNvPr>
          <p:cNvSpPr txBox="1"/>
          <p:nvPr/>
        </p:nvSpPr>
        <p:spPr>
          <a:xfrm>
            <a:off x="9619700" y="6187081"/>
            <a:ext cx="1773242" cy="276999"/>
          </a:xfrm>
          <a:prstGeom prst="rect">
            <a:avLst/>
          </a:prstGeom>
          <a:noFill/>
        </p:spPr>
        <p:txBody>
          <a:bodyPr wrap="none" rtlCol="0">
            <a:spAutoFit/>
          </a:bodyPr>
          <a:lstStyle/>
          <a:p>
            <a:pPr algn="r"/>
            <a:r>
              <a:rPr lang="en-US" sz="1200" dirty="0">
                <a:solidFill>
                  <a:schemeClr val="bg1"/>
                </a:solidFill>
              </a:rPr>
              <a:t>Le Corbusier and ‘Purism’</a:t>
            </a:r>
          </a:p>
        </p:txBody>
      </p:sp>
    </p:spTree>
    <p:extLst>
      <p:ext uri="{BB962C8B-B14F-4D97-AF65-F5344CB8AC3E}">
        <p14:creationId xmlns:p14="http://schemas.microsoft.com/office/powerpoint/2010/main" val="398330808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B19C05-DF2C-4216-B1BC-7CE3AD45640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09412" y="1176574"/>
            <a:ext cx="5046807" cy="4142902"/>
          </a:xfrm>
          <a:prstGeom prst="rect">
            <a:avLst/>
          </a:prstGeom>
        </p:spPr>
      </p:pic>
      <p:pic>
        <p:nvPicPr>
          <p:cNvPr id="7" name="Picture 6">
            <a:extLst>
              <a:ext uri="{FF2B5EF4-FFF2-40B4-BE49-F238E27FC236}">
                <a16:creationId xmlns:a16="http://schemas.microsoft.com/office/drawing/2014/main" id="{B4CE69D9-4B8A-48E5-8C2F-CCDB6C468B0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243032" y="1176574"/>
            <a:ext cx="5061545" cy="4142902"/>
          </a:xfrm>
          <a:prstGeom prst="rect">
            <a:avLst/>
          </a:prstGeom>
        </p:spPr>
      </p:pic>
      <p:sp>
        <p:nvSpPr>
          <p:cNvPr id="5" name="TextBox 4">
            <a:extLst>
              <a:ext uri="{FF2B5EF4-FFF2-40B4-BE49-F238E27FC236}">
                <a16:creationId xmlns:a16="http://schemas.microsoft.com/office/drawing/2014/main" id="{73A59F05-B275-469B-A68E-74B275B0FA82}"/>
              </a:ext>
            </a:extLst>
          </p:cNvPr>
          <p:cNvSpPr txBox="1"/>
          <p:nvPr/>
        </p:nvSpPr>
        <p:spPr>
          <a:xfrm>
            <a:off x="9619700" y="6187081"/>
            <a:ext cx="1773242" cy="276999"/>
          </a:xfrm>
          <a:prstGeom prst="rect">
            <a:avLst/>
          </a:prstGeom>
          <a:noFill/>
        </p:spPr>
        <p:txBody>
          <a:bodyPr wrap="none" rtlCol="0">
            <a:spAutoFit/>
          </a:bodyPr>
          <a:lstStyle/>
          <a:p>
            <a:pPr algn="r"/>
            <a:r>
              <a:rPr lang="en-US" sz="1200" dirty="0">
                <a:solidFill>
                  <a:schemeClr val="bg1"/>
                </a:solidFill>
              </a:rPr>
              <a:t>Le Corbusier and ‘Purism’</a:t>
            </a:r>
          </a:p>
        </p:txBody>
      </p:sp>
    </p:spTree>
    <p:extLst>
      <p:ext uri="{BB962C8B-B14F-4D97-AF65-F5344CB8AC3E}">
        <p14:creationId xmlns:p14="http://schemas.microsoft.com/office/powerpoint/2010/main" val="1799483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B19C05-DF2C-4216-B1BC-7CE3AD45640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09412" y="1176574"/>
            <a:ext cx="5046807" cy="4142902"/>
          </a:xfrm>
          <a:prstGeom prst="rect">
            <a:avLst/>
          </a:prstGeom>
        </p:spPr>
      </p:pic>
      <p:sp>
        <p:nvSpPr>
          <p:cNvPr id="5" name="TextBox 4">
            <a:extLst>
              <a:ext uri="{FF2B5EF4-FFF2-40B4-BE49-F238E27FC236}">
                <a16:creationId xmlns:a16="http://schemas.microsoft.com/office/drawing/2014/main" id="{73A59F05-B275-469B-A68E-74B275B0FA82}"/>
              </a:ext>
            </a:extLst>
          </p:cNvPr>
          <p:cNvSpPr txBox="1"/>
          <p:nvPr/>
        </p:nvSpPr>
        <p:spPr>
          <a:xfrm>
            <a:off x="7036172" y="6187081"/>
            <a:ext cx="4356770" cy="461665"/>
          </a:xfrm>
          <a:prstGeom prst="rect">
            <a:avLst/>
          </a:prstGeom>
          <a:noFill/>
        </p:spPr>
        <p:txBody>
          <a:bodyPr wrap="none" rtlCol="0">
            <a:spAutoFit/>
          </a:bodyPr>
          <a:lstStyle/>
          <a:p>
            <a:pPr algn="r"/>
            <a:r>
              <a:rPr lang="en-US" sz="1200" dirty="0">
                <a:solidFill>
                  <a:schemeClr val="bg1"/>
                </a:solidFill>
              </a:rPr>
              <a:t>Le Corbusier and ‘Purism’</a:t>
            </a:r>
          </a:p>
          <a:p>
            <a:pPr algn="r"/>
            <a:r>
              <a:rPr lang="en-US" sz="1200" dirty="0">
                <a:solidFill>
                  <a:schemeClr val="bg1"/>
                </a:solidFill>
              </a:rPr>
              <a:t>Right: Piet Mondrian, </a:t>
            </a:r>
            <a:r>
              <a:rPr lang="en-US" sz="1200" i="1" dirty="0">
                <a:solidFill>
                  <a:schemeClr val="bg1"/>
                </a:solidFill>
              </a:rPr>
              <a:t>Composition with Red Blue and Yellow </a:t>
            </a:r>
            <a:r>
              <a:rPr lang="en-US" sz="1200" dirty="0">
                <a:solidFill>
                  <a:schemeClr val="bg1"/>
                </a:solidFill>
              </a:rPr>
              <a:t>(1929)</a:t>
            </a:r>
          </a:p>
        </p:txBody>
      </p:sp>
      <p:pic>
        <p:nvPicPr>
          <p:cNvPr id="4098" name="Picture 2" descr="Mondrian, Composition with Red, Blue, and Yellow (article) | Khan Academy">
            <a:extLst>
              <a:ext uri="{FF2B5EF4-FFF2-40B4-BE49-F238E27FC236}">
                <a16:creationId xmlns:a16="http://schemas.microsoft.com/office/drawing/2014/main" id="{F1A64D99-333E-498E-A63D-C95FFE25F42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59073" y="1046415"/>
            <a:ext cx="4342064" cy="440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65645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B19C05-DF2C-4216-B1BC-7CE3AD45640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037332" y="2625242"/>
            <a:ext cx="5355610" cy="1931366"/>
          </a:xfrm>
          <a:prstGeom prst="rect">
            <a:avLst/>
          </a:prstGeom>
        </p:spPr>
      </p:pic>
      <p:sp>
        <p:nvSpPr>
          <p:cNvPr id="6" name="TextBox 5">
            <a:extLst>
              <a:ext uri="{FF2B5EF4-FFF2-40B4-BE49-F238E27FC236}">
                <a16:creationId xmlns:a16="http://schemas.microsoft.com/office/drawing/2014/main" id="{BD3D880D-E982-43A6-B878-B68E41F92A87}"/>
              </a:ext>
            </a:extLst>
          </p:cNvPr>
          <p:cNvSpPr txBox="1"/>
          <p:nvPr/>
        </p:nvSpPr>
        <p:spPr>
          <a:xfrm>
            <a:off x="7851267" y="6187081"/>
            <a:ext cx="3541675" cy="276999"/>
          </a:xfrm>
          <a:prstGeom prst="rect">
            <a:avLst/>
          </a:prstGeom>
          <a:noFill/>
        </p:spPr>
        <p:txBody>
          <a:bodyPr wrap="none" rtlCol="0">
            <a:spAutoFit/>
          </a:bodyPr>
          <a:lstStyle/>
          <a:p>
            <a:pPr algn="r"/>
            <a:r>
              <a:rPr lang="en-US" sz="1200" dirty="0"/>
              <a:t>‘Golden Ratio,’ rational proportions, ‘Regulating Lines’</a:t>
            </a:r>
          </a:p>
        </p:txBody>
      </p:sp>
      <p:pic>
        <p:nvPicPr>
          <p:cNvPr id="7" name="Picture 6">
            <a:extLst>
              <a:ext uri="{FF2B5EF4-FFF2-40B4-BE49-F238E27FC236}">
                <a16:creationId xmlns:a16="http://schemas.microsoft.com/office/drawing/2014/main" id="{B4CE69D9-4B8A-48E5-8C2F-CCDB6C468B0A}"/>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300255" y="1357549"/>
            <a:ext cx="4142902" cy="4142902"/>
          </a:xfrm>
          <a:prstGeom prst="rect">
            <a:avLst/>
          </a:prstGeom>
        </p:spPr>
      </p:pic>
    </p:spTree>
    <p:extLst>
      <p:ext uri="{BB962C8B-B14F-4D97-AF65-F5344CB8AC3E}">
        <p14:creationId xmlns:p14="http://schemas.microsoft.com/office/powerpoint/2010/main" val="12997777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3D880D-E982-43A6-B878-B68E41F92A87}"/>
              </a:ext>
            </a:extLst>
          </p:cNvPr>
          <p:cNvSpPr txBox="1"/>
          <p:nvPr/>
        </p:nvSpPr>
        <p:spPr>
          <a:xfrm>
            <a:off x="9074679" y="6187081"/>
            <a:ext cx="2318263" cy="276999"/>
          </a:xfrm>
          <a:prstGeom prst="rect">
            <a:avLst/>
          </a:prstGeom>
          <a:noFill/>
        </p:spPr>
        <p:txBody>
          <a:bodyPr wrap="none" rtlCol="0">
            <a:spAutoFit/>
          </a:bodyPr>
          <a:lstStyle/>
          <a:p>
            <a:pPr algn="r"/>
            <a:r>
              <a:rPr lang="en-US" sz="1200" dirty="0"/>
              <a:t>Golden Ratio, rational proportions</a:t>
            </a:r>
          </a:p>
        </p:txBody>
      </p:sp>
      <p:sp>
        <p:nvSpPr>
          <p:cNvPr id="2" name="TextBox 1">
            <a:extLst>
              <a:ext uri="{FF2B5EF4-FFF2-40B4-BE49-F238E27FC236}">
                <a16:creationId xmlns:a16="http://schemas.microsoft.com/office/drawing/2014/main" id="{79D598AD-F035-4D3E-AE98-A02047328B14}"/>
              </a:ext>
            </a:extLst>
          </p:cNvPr>
          <p:cNvSpPr txBox="1"/>
          <p:nvPr/>
        </p:nvSpPr>
        <p:spPr>
          <a:xfrm>
            <a:off x="1298320" y="1443841"/>
            <a:ext cx="9595360" cy="3970318"/>
          </a:xfrm>
          <a:prstGeom prst="rect">
            <a:avLst/>
          </a:prstGeom>
          <a:noFill/>
        </p:spPr>
        <p:txBody>
          <a:bodyPr wrap="square" rtlCol="0">
            <a:spAutoFit/>
          </a:bodyPr>
          <a:lstStyle/>
          <a:p>
            <a:pPr algn="just"/>
            <a:r>
              <a:rPr lang="en-US" sz="2800" dirty="0">
                <a:solidFill>
                  <a:schemeClr val="bg1"/>
                </a:solidFill>
              </a:rPr>
              <a:t>Architecture is the masterly, correct and magnificent play of volumes brought together in light. Our eyes are made to see forms in light; light and shade reveal these forms; </a:t>
            </a:r>
            <a:r>
              <a:rPr lang="en-US" sz="2800" dirty="0">
                <a:highlight>
                  <a:srgbClr val="C0C0C0"/>
                </a:highlight>
              </a:rPr>
              <a:t>cubes, cones, spheres and cylinders or pyramids are the great primary forms which light reveals to advantage.</a:t>
            </a:r>
            <a:r>
              <a:rPr lang="en-US" sz="2800" dirty="0"/>
              <a:t> </a:t>
            </a:r>
            <a:r>
              <a:rPr lang="en-US" sz="2800" dirty="0">
                <a:solidFill>
                  <a:schemeClr val="bg1"/>
                </a:solidFill>
              </a:rPr>
              <a:t>The image of these is distinct and tangible within us and without ambiguity. It is for this reason that these are beautiful forms, the most beautiful forms. Everybody is agreed to that, the child, the savage and the metaphysician.</a:t>
            </a:r>
          </a:p>
        </p:txBody>
      </p:sp>
      <p:sp>
        <p:nvSpPr>
          <p:cNvPr id="8" name="TextBox 7">
            <a:extLst>
              <a:ext uri="{FF2B5EF4-FFF2-40B4-BE49-F238E27FC236}">
                <a16:creationId xmlns:a16="http://schemas.microsoft.com/office/drawing/2014/main" id="{25F16BD5-8C59-4024-9362-1288B47B5B66}"/>
              </a:ext>
            </a:extLst>
          </p:cNvPr>
          <p:cNvSpPr txBox="1"/>
          <p:nvPr/>
        </p:nvSpPr>
        <p:spPr>
          <a:xfrm>
            <a:off x="8669247" y="6187081"/>
            <a:ext cx="2723695" cy="276999"/>
          </a:xfrm>
          <a:prstGeom prst="rect">
            <a:avLst/>
          </a:prstGeom>
          <a:noFill/>
        </p:spPr>
        <p:txBody>
          <a:bodyPr wrap="none" rtlCol="0">
            <a:spAutoFit/>
          </a:bodyPr>
          <a:lstStyle/>
          <a:p>
            <a:pPr algn="r"/>
            <a:r>
              <a:rPr lang="en-US" sz="1200" dirty="0">
                <a:solidFill>
                  <a:schemeClr val="bg1"/>
                </a:solidFill>
              </a:rPr>
              <a:t>Le Corbusier, </a:t>
            </a:r>
            <a:r>
              <a:rPr lang="en-US" sz="1200" i="1" dirty="0" err="1">
                <a:solidFill>
                  <a:schemeClr val="bg1"/>
                </a:solidFill>
              </a:rPr>
              <a:t>Vers</a:t>
            </a:r>
            <a:r>
              <a:rPr lang="en-US" sz="1200" i="1" dirty="0">
                <a:solidFill>
                  <a:schemeClr val="bg1"/>
                </a:solidFill>
              </a:rPr>
              <a:t> un Architecture</a:t>
            </a:r>
            <a:r>
              <a:rPr lang="en-US" sz="1200" dirty="0">
                <a:solidFill>
                  <a:schemeClr val="bg1"/>
                </a:solidFill>
              </a:rPr>
              <a:t> (1923)</a:t>
            </a:r>
          </a:p>
        </p:txBody>
      </p:sp>
    </p:spTree>
    <p:extLst>
      <p:ext uri="{BB962C8B-B14F-4D97-AF65-F5344CB8AC3E}">
        <p14:creationId xmlns:p14="http://schemas.microsoft.com/office/powerpoint/2010/main" val="81699914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D3D880D-E982-43A6-B878-B68E41F92A87}"/>
              </a:ext>
            </a:extLst>
          </p:cNvPr>
          <p:cNvSpPr txBox="1"/>
          <p:nvPr/>
        </p:nvSpPr>
        <p:spPr>
          <a:xfrm>
            <a:off x="9074679" y="6187081"/>
            <a:ext cx="2318263" cy="276999"/>
          </a:xfrm>
          <a:prstGeom prst="rect">
            <a:avLst/>
          </a:prstGeom>
          <a:noFill/>
        </p:spPr>
        <p:txBody>
          <a:bodyPr wrap="none" rtlCol="0">
            <a:spAutoFit/>
          </a:bodyPr>
          <a:lstStyle/>
          <a:p>
            <a:pPr algn="r"/>
            <a:r>
              <a:rPr lang="en-US" sz="1200" dirty="0"/>
              <a:t>Golden Ratio, rational proportions</a:t>
            </a:r>
          </a:p>
        </p:txBody>
      </p:sp>
      <p:sp>
        <p:nvSpPr>
          <p:cNvPr id="8" name="TextBox 7">
            <a:extLst>
              <a:ext uri="{FF2B5EF4-FFF2-40B4-BE49-F238E27FC236}">
                <a16:creationId xmlns:a16="http://schemas.microsoft.com/office/drawing/2014/main" id="{25F16BD5-8C59-4024-9362-1288B47B5B66}"/>
              </a:ext>
            </a:extLst>
          </p:cNvPr>
          <p:cNvSpPr txBox="1"/>
          <p:nvPr/>
        </p:nvSpPr>
        <p:spPr>
          <a:xfrm>
            <a:off x="10285138" y="6187081"/>
            <a:ext cx="1107804" cy="276999"/>
          </a:xfrm>
          <a:prstGeom prst="rect">
            <a:avLst/>
          </a:prstGeom>
          <a:noFill/>
        </p:spPr>
        <p:txBody>
          <a:bodyPr wrap="none" rtlCol="0">
            <a:spAutoFit/>
          </a:bodyPr>
          <a:lstStyle/>
          <a:p>
            <a:pPr algn="r"/>
            <a:r>
              <a:rPr lang="en-US" sz="1200" dirty="0">
                <a:solidFill>
                  <a:schemeClr val="bg1"/>
                </a:solidFill>
              </a:rPr>
              <a:t>Platonic Forms</a:t>
            </a:r>
          </a:p>
        </p:txBody>
      </p:sp>
      <p:pic>
        <p:nvPicPr>
          <p:cNvPr id="5" name="Picture 4">
            <a:extLst>
              <a:ext uri="{FF2B5EF4-FFF2-40B4-BE49-F238E27FC236}">
                <a16:creationId xmlns:a16="http://schemas.microsoft.com/office/drawing/2014/main" id="{C778BF33-A1FA-4AB4-A36D-7106A1C7187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190875" y="2909974"/>
            <a:ext cx="8764042" cy="2075033"/>
          </a:xfrm>
          <a:prstGeom prst="rect">
            <a:avLst/>
          </a:prstGeom>
        </p:spPr>
      </p:pic>
      <p:pic>
        <p:nvPicPr>
          <p:cNvPr id="7" name="Picture 6">
            <a:extLst>
              <a:ext uri="{FF2B5EF4-FFF2-40B4-BE49-F238E27FC236}">
                <a16:creationId xmlns:a16="http://schemas.microsoft.com/office/drawing/2014/main" id="{B0F905B1-4EF8-4B7E-9E4D-75C6C03664B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2053172"/>
            <a:ext cx="2683405" cy="3351903"/>
          </a:xfrm>
          <a:prstGeom prst="rect">
            <a:avLst/>
          </a:prstGeom>
        </p:spPr>
      </p:pic>
    </p:spTree>
    <p:extLst>
      <p:ext uri="{BB962C8B-B14F-4D97-AF65-F5344CB8AC3E}">
        <p14:creationId xmlns:p14="http://schemas.microsoft.com/office/powerpoint/2010/main" val="160236988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F905B1-4EF8-4B7E-9E4D-75C6C03664B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64943" y="921774"/>
            <a:ext cx="3449882" cy="5014451"/>
          </a:xfrm>
          <a:prstGeom prst="rect">
            <a:avLst/>
          </a:prstGeom>
        </p:spPr>
      </p:pic>
      <p:pic>
        <p:nvPicPr>
          <p:cNvPr id="9" name="Picture 8">
            <a:extLst>
              <a:ext uri="{FF2B5EF4-FFF2-40B4-BE49-F238E27FC236}">
                <a16:creationId xmlns:a16="http://schemas.microsoft.com/office/drawing/2014/main" id="{4A4AFF47-D0E3-412B-99A6-6ACCBF743C4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882167" y="1095372"/>
            <a:ext cx="6733672" cy="4667254"/>
          </a:xfrm>
          <a:prstGeom prst="rect">
            <a:avLst/>
          </a:prstGeom>
        </p:spPr>
      </p:pic>
      <p:sp>
        <p:nvSpPr>
          <p:cNvPr id="10" name="TextBox 9">
            <a:extLst>
              <a:ext uri="{FF2B5EF4-FFF2-40B4-BE49-F238E27FC236}">
                <a16:creationId xmlns:a16="http://schemas.microsoft.com/office/drawing/2014/main" id="{6A0CA1AC-5A13-46F5-AB68-FF7CA1DBD05D}"/>
              </a:ext>
            </a:extLst>
          </p:cNvPr>
          <p:cNvSpPr txBox="1"/>
          <p:nvPr/>
        </p:nvSpPr>
        <p:spPr>
          <a:xfrm>
            <a:off x="8595510" y="6187081"/>
            <a:ext cx="2797432" cy="276999"/>
          </a:xfrm>
          <a:prstGeom prst="rect">
            <a:avLst/>
          </a:prstGeom>
          <a:noFill/>
        </p:spPr>
        <p:txBody>
          <a:bodyPr wrap="none" rtlCol="0">
            <a:spAutoFit/>
          </a:bodyPr>
          <a:lstStyle/>
          <a:p>
            <a:pPr algn="r"/>
            <a:r>
              <a:rPr lang="en-US" sz="1200" dirty="0"/>
              <a:t>Le Corbusier, </a:t>
            </a:r>
            <a:r>
              <a:rPr lang="en-US" sz="1200" i="1" dirty="0" err="1"/>
              <a:t>Vers</a:t>
            </a:r>
            <a:r>
              <a:rPr lang="en-US" sz="1200" i="1" dirty="0"/>
              <a:t> </a:t>
            </a:r>
            <a:r>
              <a:rPr lang="en-US" sz="1200" i="1" dirty="0" err="1"/>
              <a:t>une</a:t>
            </a:r>
            <a:r>
              <a:rPr lang="en-US" sz="1200" i="1" dirty="0"/>
              <a:t> Architecture</a:t>
            </a:r>
            <a:r>
              <a:rPr lang="en-US" sz="1200" dirty="0"/>
              <a:t> (1923)</a:t>
            </a:r>
          </a:p>
        </p:txBody>
      </p:sp>
    </p:spTree>
    <p:extLst>
      <p:ext uri="{BB962C8B-B14F-4D97-AF65-F5344CB8AC3E}">
        <p14:creationId xmlns:p14="http://schemas.microsoft.com/office/powerpoint/2010/main" val="530734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7692F4-45FD-47BE-9E35-CBFD808C99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8457" y="71620"/>
            <a:ext cx="5015086" cy="6714760"/>
          </a:xfrm>
          <a:prstGeom prst="rect">
            <a:avLst/>
          </a:prstGeom>
        </p:spPr>
      </p:pic>
    </p:spTree>
    <p:extLst>
      <p:ext uri="{BB962C8B-B14F-4D97-AF65-F5344CB8AC3E}">
        <p14:creationId xmlns:p14="http://schemas.microsoft.com/office/powerpoint/2010/main" val="106181404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F905B1-4EF8-4B7E-9E4D-75C6C03664B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64943" y="921774"/>
            <a:ext cx="3449882" cy="5014451"/>
          </a:xfrm>
          <a:prstGeom prst="rect">
            <a:avLst/>
          </a:prstGeom>
        </p:spPr>
      </p:pic>
      <p:pic>
        <p:nvPicPr>
          <p:cNvPr id="9" name="Picture 8">
            <a:extLst>
              <a:ext uri="{FF2B5EF4-FFF2-40B4-BE49-F238E27FC236}">
                <a16:creationId xmlns:a16="http://schemas.microsoft.com/office/drawing/2014/main" id="{4A4AFF47-D0E3-412B-99A6-6ACCBF743C4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882167" y="1150466"/>
            <a:ext cx="6733672" cy="4557065"/>
          </a:xfrm>
          <a:prstGeom prst="rect">
            <a:avLst/>
          </a:prstGeom>
        </p:spPr>
      </p:pic>
      <p:sp>
        <p:nvSpPr>
          <p:cNvPr id="10" name="TextBox 9">
            <a:extLst>
              <a:ext uri="{FF2B5EF4-FFF2-40B4-BE49-F238E27FC236}">
                <a16:creationId xmlns:a16="http://schemas.microsoft.com/office/drawing/2014/main" id="{581E7D3F-54A2-4FCD-8654-7E4300FD5874}"/>
              </a:ext>
            </a:extLst>
          </p:cNvPr>
          <p:cNvSpPr txBox="1"/>
          <p:nvPr/>
        </p:nvSpPr>
        <p:spPr>
          <a:xfrm>
            <a:off x="8595510" y="6187081"/>
            <a:ext cx="2797432" cy="276999"/>
          </a:xfrm>
          <a:prstGeom prst="rect">
            <a:avLst/>
          </a:prstGeom>
          <a:noFill/>
        </p:spPr>
        <p:txBody>
          <a:bodyPr wrap="none" rtlCol="0">
            <a:spAutoFit/>
          </a:bodyPr>
          <a:lstStyle/>
          <a:p>
            <a:pPr algn="r"/>
            <a:r>
              <a:rPr lang="en-US" sz="1200" dirty="0"/>
              <a:t>Le Corbusier, </a:t>
            </a:r>
            <a:r>
              <a:rPr lang="en-US" sz="1200" i="1" dirty="0" err="1"/>
              <a:t>Vers</a:t>
            </a:r>
            <a:r>
              <a:rPr lang="en-US" sz="1200" i="1" dirty="0"/>
              <a:t> </a:t>
            </a:r>
            <a:r>
              <a:rPr lang="en-US" sz="1200" i="1" dirty="0" err="1"/>
              <a:t>une</a:t>
            </a:r>
            <a:r>
              <a:rPr lang="en-US" sz="1200" i="1" dirty="0"/>
              <a:t> Architecture</a:t>
            </a:r>
            <a:r>
              <a:rPr lang="en-US" sz="1200" dirty="0"/>
              <a:t> (1923)</a:t>
            </a:r>
          </a:p>
        </p:txBody>
      </p:sp>
    </p:spTree>
    <p:extLst>
      <p:ext uri="{BB962C8B-B14F-4D97-AF65-F5344CB8AC3E}">
        <p14:creationId xmlns:p14="http://schemas.microsoft.com/office/powerpoint/2010/main" val="279978709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694378-8962-470A-974E-B8F2393FBFD9}"/>
              </a:ext>
            </a:extLst>
          </p:cNvPr>
          <p:cNvSpPr txBox="1"/>
          <p:nvPr/>
        </p:nvSpPr>
        <p:spPr>
          <a:xfrm>
            <a:off x="8693036" y="6187081"/>
            <a:ext cx="2699906" cy="276999"/>
          </a:xfrm>
          <a:prstGeom prst="rect">
            <a:avLst/>
          </a:prstGeom>
          <a:noFill/>
        </p:spPr>
        <p:txBody>
          <a:bodyPr wrap="none" rtlCol="0">
            <a:spAutoFit/>
          </a:bodyPr>
          <a:lstStyle/>
          <a:p>
            <a:pPr algn="r"/>
            <a:r>
              <a:rPr lang="en-US" sz="1200" i="1" dirty="0"/>
              <a:t>Five Points of a New Architecture </a:t>
            </a:r>
            <a:r>
              <a:rPr lang="en-US" sz="1200" dirty="0"/>
              <a:t>(1926)</a:t>
            </a:r>
          </a:p>
        </p:txBody>
      </p:sp>
      <p:graphicFrame>
        <p:nvGraphicFramePr>
          <p:cNvPr id="2" name="Object 1">
            <a:extLst>
              <a:ext uri="{FF2B5EF4-FFF2-40B4-BE49-F238E27FC236}">
                <a16:creationId xmlns:a16="http://schemas.microsoft.com/office/drawing/2014/main" id="{DA4F04BA-84B5-4081-BDD0-C48A791BBEB4}"/>
              </a:ext>
            </a:extLst>
          </p:cNvPr>
          <p:cNvGraphicFramePr>
            <a:graphicFrameLocks noChangeAspect="1"/>
          </p:cNvGraphicFramePr>
          <p:nvPr>
            <p:extLst>
              <p:ext uri="{D42A27DB-BD31-4B8C-83A1-F6EECF244321}">
                <p14:modId xmlns:p14="http://schemas.microsoft.com/office/powerpoint/2010/main" val="3745216918"/>
              </p:ext>
            </p:extLst>
          </p:nvPr>
        </p:nvGraphicFramePr>
        <p:xfrm>
          <a:off x="2833688" y="685800"/>
          <a:ext cx="6524625" cy="5486400"/>
        </p:xfrm>
        <a:graphic>
          <a:graphicData uri="http://schemas.openxmlformats.org/presentationml/2006/ole">
            <mc:AlternateContent xmlns:mc="http://schemas.openxmlformats.org/markup-compatibility/2006">
              <mc:Choice xmlns:v="urn:schemas-microsoft-com:vml" Requires="v">
                <p:oleObj spid="_x0000_s2163" r:id="rId4" imgW="8685360" imgH="7314120" progId="">
                  <p:embed/>
                </p:oleObj>
              </mc:Choice>
              <mc:Fallback>
                <p:oleObj r:id="rId4" imgW="8685360" imgH="7314120" progId="">
                  <p:embed/>
                  <p:pic>
                    <p:nvPicPr>
                      <p:cNvPr id="0" name=""/>
                      <p:cNvPicPr/>
                      <p:nvPr/>
                    </p:nvPicPr>
                    <p:blipFill>
                      <a:blip r:embed="rId5"/>
                      <a:stretch>
                        <a:fillRect/>
                      </a:stretch>
                    </p:blipFill>
                    <p:spPr>
                      <a:xfrm>
                        <a:off x="2833688" y="685800"/>
                        <a:ext cx="6524625" cy="5486400"/>
                      </a:xfrm>
                      <a:prstGeom prst="rect">
                        <a:avLst/>
                      </a:prstGeom>
                    </p:spPr>
                  </p:pic>
                </p:oleObj>
              </mc:Fallback>
            </mc:AlternateContent>
          </a:graphicData>
        </a:graphic>
      </p:graphicFrame>
    </p:spTree>
    <p:extLst>
      <p:ext uri="{BB962C8B-B14F-4D97-AF65-F5344CB8AC3E}">
        <p14:creationId xmlns:p14="http://schemas.microsoft.com/office/powerpoint/2010/main" val="135048561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26C4D5-F941-4213-9CD5-E2448300E946}"/>
              </a:ext>
            </a:extLst>
          </p:cNvPr>
          <p:cNvSpPr txBox="1"/>
          <p:nvPr/>
        </p:nvSpPr>
        <p:spPr>
          <a:xfrm>
            <a:off x="8693036" y="6187081"/>
            <a:ext cx="2699906" cy="276999"/>
          </a:xfrm>
          <a:prstGeom prst="rect">
            <a:avLst/>
          </a:prstGeom>
          <a:noFill/>
        </p:spPr>
        <p:txBody>
          <a:bodyPr wrap="none" rtlCol="0">
            <a:spAutoFit/>
          </a:bodyPr>
          <a:lstStyle/>
          <a:p>
            <a:pPr algn="r"/>
            <a:r>
              <a:rPr lang="en-US" sz="1200" i="1" dirty="0"/>
              <a:t>Five Points of a New Architecture </a:t>
            </a:r>
            <a:r>
              <a:rPr lang="en-US" sz="1200" dirty="0"/>
              <a:t>(1926)</a:t>
            </a:r>
          </a:p>
        </p:txBody>
      </p:sp>
      <p:sp>
        <p:nvSpPr>
          <p:cNvPr id="2" name="TextBox 1">
            <a:extLst>
              <a:ext uri="{FF2B5EF4-FFF2-40B4-BE49-F238E27FC236}">
                <a16:creationId xmlns:a16="http://schemas.microsoft.com/office/drawing/2014/main" id="{62FD75D6-457A-48DD-BA9D-66EA9A00B699}"/>
              </a:ext>
            </a:extLst>
          </p:cNvPr>
          <p:cNvSpPr txBox="1"/>
          <p:nvPr/>
        </p:nvSpPr>
        <p:spPr>
          <a:xfrm>
            <a:off x="933451" y="677881"/>
            <a:ext cx="4914900" cy="5509200"/>
          </a:xfrm>
          <a:prstGeom prst="rect">
            <a:avLst/>
          </a:prstGeom>
          <a:noFill/>
        </p:spPr>
        <p:txBody>
          <a:bodyPr wrap="square" rtlCol="0">
            <a:spAutoFit/>
          </a:bodyPr>
          <a:lstStyle/>
          <a:p>
            <a:pPr marL="342900" indent="-342900">
              <a:buAutoNum type="arabicPeriod"/>
            </a:pPr>
            <a:r>
              <a:rPr lang="en-US" sz="2400" b="1" dirty="0" err="1"/>
              <a:t>Pilotis</a:t>
            </a:r>
            <a:endParaRPr lang="en-US" sz="2400" b="1" dirty="0"/>
          </a:p>
          <a:p>
            <a:pPr marL="800100" lvl="1" indent="-342900">
              <a:buFont typeface="Arial" panose="020B0604020202020204" pitchFamily="34" charset="0"/>
              <a:buChar char="•"/>
            </a:pPr>
            <a:r>
              <a:rPr lang="en-US" sz="1600" dirty="0"/>
              <a:t>Most important point</a:t>
            </a:r>
          </a:p>
          <a:p>
            <a:pPr marL="800100" lvl="1" indent="-342900">
              <a:buFont typeface="Arial" panose="020B0604020202020204" pitchFamily="34" charset="0"/>
              <a:buChar char="•"/>
            </a:pPr>
            <a:r>
              <a:rPr lang="en-US" sz="1600" dirty="0"/>
              <a:t>Lifted the building off the ground</a:t>
            </a:r>
          </a:p>
          <a:p>
            <a:pPr lvl="1"/>
            <a:endParaRPr lang="en-US" dirty="0"/>
          </a:p>
          <a:p>
            <a:pPr marL="342900" indent="-342900">
              <a:buAutoNum type="arabicPeriod"/>
            </a:pPr>
            <a:r>
              <a:rPr lang="en-US" sz="2400" b="1" dirty="0"/>
              <a:t>Free Ground Plan</a:t>
            </a:r>
          </a:p>
          <a:p>
            <a:pPr marL="800100" lvl="1" indent="-342900">
              <a:buFont typeface="Arial" panose="020B0604020202020204" pitchFamily="34" charset="0"/>
              <a:buChar char="•"/>
            </a:pPr>
            <a:r>
              <a:rPr lang="en-US" sz="1600" dirty="0"/>
              <a:t>Walls to designate space rather than structure</a:t>
            </a:r>
          </a:p>
          <a:p>
            <a:pPr marL="800100" lvl="1" indent="-342900">
              <a:buFont typeface="Arial" panose="020B0604020202020204" pitchFamily="34" charset="0"/>
              <a:buChar char="•"/>
            </a:pPr>
            <a:r>
              <a:rPr lang="en-US" sz="1600" dirty="0"/>
              <a:t>Demands of form over structure</a:t>
            </a:r>
          </a:p>
          <a:p>
            <a:pPr lvl="1"/>
            <a:endParaRPr lang="en-US" dirty="0"/>
          </a:p>
          <a:p>
            <a:pPr marL="342900" indent="-342900">
              <a:buAutoNum type="arabicPeriod"/>
            </a:pPr>
            <a:r>
              <a:rPr lang="en-US" sz="2400" b="1" dirty="0"/>
              <a:t>Free Façade</a:t>
            </a:r>
          </a:p>
          <a:p>
            <a:pPr marL="800100" lvl="1" indent="-342900">
              <a:buFont typeface="Arial" panose="020B0604020202020204" pitchFamily="34" charset="0"/>
              <a:buChar char="•"/>
            </a:pPr>
            <a:r>
              <a:rPr lang="en-US" sz="1600" dirty="0"/>
              <a:t>Similar to Free Plan, but in elevation</a:t>
            </a:r>
          </a:p>
          <a:p>
            <a:pPr marL="800100" lvl="1" indent="-342900">
              <a:buFont typeface="Arial" panose="020B0604020202020204" pitchFamily="34" charset="0"/>
              <a:buChar char="•"/>
            </a:pPr>
            <a:r>
              <a:rPr lang="en-US" sz="1600" dirty="0"/>
              <a:t>Independence of opening from structure</a:t>
            </a:r>
          </a:p>
          <a:p>
            <a:pPr lvl="1"/>
            <a:endParaRPr lang="en-US" dirty="0"/>
          </a:p>
          <a:p>
            <a:pPr marL="342900" indent="-342900">
              <a:buAutoNum type="arabicPeriod"/>
            </a:pPr>
            <a:r>
              <a:rPr lang="en-US" sz="2400" b="1" dirty="0"/>
              <a:t>Ribbon Window</a:t>
            </a:r>
          </a:p>
          <a:p>
            <a:pPr marL="800100" lvl="1" indent="-342900">
              <a:buFont typeface="Arial" panose="020B0604020202020204" pitchFamily="34" charset="0"/>
              <a:buChar char="•"/>
            </a:pPr>
            <a:r>
              <a:rPr lang="en-US" sz="1600" dirty="0"/>
              <a:t>Dependent on Free Façade</a:t>
            </a:r>
          </a:p>
          <a:p>
            <a:pPr marL="800100" lvl="1" indent="-342900">
              <a:buFont typeface="Arial" panose="020B0604020202020204" pitchFamily="34" charset="0"/>
              <a:buChar char="•"/>
            </a:pPr>
            <a:r>
              <a:rPr lang="en-US" sz="1600" dirty="0"/>
              <a:t>Even lighting throughout contained room</a:t>
            </a:r>
          </a:p>
          <a:p>
            <a:pPr lvl="1"/>
            <a:endParaRPr lang="en-US" dirty="0"/>
          </a:p>
          <a:p>
            <a:pPr marL="342900" indent="-342900">
              <a:buAutoNum type="arabicPeriod"/>
            </a:pPr>
            <a:r>
              <a:rPr lang="en-US" sz="2400" b="1" dirty="0"/>
              <a:t>Roof Garden</a:t>
            </a:r>
          </a:p>
          <a:p>
            <a:pPr marL="800100" lvl="1" indent="-342900">
              <a:buFont typeface="Arial" panose="020B0604020202020204" pitchFamily="34" charset="0"/>
              <a:buChar char="•"/>
            </a:pPr>
            <a:r>
              <a:rPr lang="en-US" sz="1600" dirty="0"/>
              <a:t>Reintroduction of nature into the city</a:t>
            </a:r>
          </a:p>
          <a:p>
            <a:pPr marL="800100" lvl="1" indent="-342900">
              <a:buFont typeface="Arial" panose="020B0604020202020204" pitchFamily="34" charset="0"/>
              <a:buChar char="•"/>
            </a:pPr>
            <a:r>
              <a:rPr lang="en-US" sz="1600" dirty="0"/>
              <a:t>Provide insulation for flat concrete roof</a:t>
            </a:r>
          </a:p>
        </p:txBody>
      </p:sp>
      <p:graphicFrame>
        <p:nvGraphicFramePr>
          <p:cNvPr id="6" name="Object 5">
            <a:extLst>
              <a:ext uri="{FF2B5EF4-FFF2-40B4-BE49-F238E27FC236}">
                <a16:creationId xmlns:a16="http://schemas.microsoft.com/office/drawing/2014/main" id="{EDF1197E-FA4F-494E-80E9-BF9F5A07C816}"/>
              </a:ext>
            </a:extLst>
          </p:cNvPr>
          <p:cNvGraphicFramePr>
            <a:graphicFrameLocks noChangeAspect="1"/>
          </p:cNvGraphicFramePr>
          <p:nvPr>
            <p:extLst>
              <p:ext uri="{D42A27DB-BD31-4B8C-83A1-F6EECF244321}">
                <p14:modId xmlns:p14="http://schemas.microsoft.com/office/powerpoint/2010/main" val="2434335626"/>
              </p:ext>
            </p:extLst>
          </p:nvPr>
        </p:nvGraphicFramePr>
        <p:xfrm>
          <a:off x="6653212" y="1492741"/>
          <a:ext cx="4605337" cy="3872517"/>
        </p:xfrm>
        <a:graphic>
          <a:graphicData uri="http://schemas.openxmlformats.org/presentationml/2006/ole">
            <mc:AlternateContent xmlns:mc="http://schemas.openxmlformats.org/markup-compatibility/2006">
              <mc:Choice xmlns:v="urn:schemas-microsoft-com:vml" Requires="v">
                <p:oleObj spid="_x0000_s3187" r:id="rId4" imgW="8685360" imgH="7314120" progId="">
                  <p:embed/>
                </p:oleObj>
              </mc:Choice>
              <mc:Fallback>
                <p:oleObj r:id="rId4" imgW="8685360" imgH="7314120" progId="">
                  <p:embed/>
                  <p:pic>
                    <p:nvPicPr>
                      <p:cNvPr id="2" name="Object 1">
                        <a:extLst>
                          <a:ext uri="{FF2B5EF4-FFF2-40B4-BE49-F238E27FC236}">
                            <a16:creationId xmlns:a16="http://schemas.microsoft.com/office/drawing/2014/main" id="{DA4F04BA-84B5-4081-BDD0-C48A791BBEB4}"/>
                          </a:ext>
                        </a:extLst>
                      </p:cNvPr>
                      <p:cNvPicPr/>
                      <p:nvPr/>
                    </p:nvPicPr>
                    <p:blipFill>
                      <a:blip r:embed="rId5"/>
                      <a:stretch>
                        <a:fillRect/>
                      </a:stretch>
                    </p:blipFill>
                    <p:spPr>
                      <a:xfrm>
                        <a:off x="6653212" y="1492741"/>
                        <a:ext cx="4605337" cy="3872517"/>
                      </a:xfrm>
                      <a:prstGeom prst="rect">
                        <a:avLst/>
                      </a:prstGeom>
                    </p:spPr>
                  </p:pic>
                </p:oleObj>
              </mc:Fallback>
            </mc:AlternateContent>
          </a:graphicData>
        </a:graphic>
      </p:graphicFrame>
    </p:spTree>
    <p:extLst>
      <p:ext uri="{BB962C8B-B14F-4D97-AF65-F5344CB8AC3E}">
        <p14:creationId xmlns:p14="http://schemas.microsoft.com/office/powerpoint/2010/main" val="415877461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26C4D5-F941-4213-9CD5-E2448300E946}"/>
              </a:ext>
            </a:extLst>
          </p:cNvPr>
          <p:cNvSpPr txBox="1"/>
          <p:nvPr/>
        </p:nvSpPr>
        <p:spPr>
          <a:xfrm>
            <a:off x="8693036" y="6187081"/>
            <a:ext cx="2699906" cy="276999"/>
          </a:xfrm>
          <a:prstGeom prst="rect">
            <a:avLst/>
          </a:prstGeom>
          <a:noFill/>
        </p:spPr>
        <p:txBody>
          <a:bodyPr wrap="none" rtlCol="0">
            <a:spAutoFit/>
          </a:bodyPr>
          <a:lstStyle/>
          <a:p>
            <a:pPr algn="r"/>
            <a:r>
              <a:rPr lang="en-US" sz="1200" i="1" dirty="0"/>
              <a:t>Five Points of a New Architecture </a:t>
            </a:r>
            <a:r>
              <a:rPr lang="en-US" sz="1200" dirty="0"/>
              <a:t>(1926)</a:t>
            </a:r>
          </a:p>
        </p:txBody>
      </p:sp>
      <p:sp>
        <p:nvSpPr>
          <p:cNvPr id="2" name="TextBox 1">
            <a:extLst>
              <a:ext uri="{FF2B5EF4-FFF2-40B4-BE49-F238E27FC236}">
                <a16:creationId xmlns:a16="http://schemas.microsoft.com/office/drawing/2014/main" id="{62FD75D6-457A-48DD-BA9D-66EA9A00B699}"/>
              </a:ext>
            </a:extLst>
          </p:cNvPr>
          <p:cNvSpPr txBox="1"/>
          <p:nvPr/>
        </p:nvSpPr>
        <p:spPr>
          <a:xfrm>
            <a:off x="933451" y="677881"/>
            <a:ext cx="4914900" cy="5509200"/>
          </a:xfrm>
          <a:prstGeom prst="rect">
            <a:avLst/>
          </a:prstGeom>
          <a:noFill/>
        </p:spPr>
        <p:txBody>
          <a:bodyPr wrap="square" rtlCol="0">
            <a:spAutoFit/>
          </a:bodyPr>
          <a:lstStyle/>
          <a:p>
            <a:pPr marL="342900" indent="-342900">
              <a:buAutoNum type="arabicPeriod"/>
            </a:pPr>
            <a:r>
              <a:rPr lang="en-US" sz="2400" b="1" dirty="0" err="1"/>
              <a:t>Pilotis</a:t>
            </a:r>
            <a:endParaRPr lang="en-US" sz="2400" b="1" dirty="0"/>
          </a:p>
          <a:p>
            <a:pPr marL="800100" lvl="1" indent="-342900">
              <a:buFont typeface="Arial" panose="020B0604020202020204" pitchFamily="34" charset="0"/>
              <a:buChar char="•"/>
            </a:pPr>
            <a:r>
              <a:rPr lang="en-US" sz="1600" dirty="0"/>
              <a:t>Most important point</a:t>
            </a:r>
          </a:p>
          <a:p>
            <a:pPr marL="800100" lvl="1" indent="-342900">
              <a:buFont typeface="Arial" panose="020B0604020202020204" pitchFamily="34" charset="0"/>
              <a:buChar char="•"/>
            </a:pPr>
            <a:r>
              <a:rPr lang="en-US" sz="1600" dirty="0"/>
              <a:t>Lifted the building off the ground</a:t>
            </a:r>
          </a:p>
          <a:p>
            <a:pPr lvl="1"/>
            <a:endParaRPr lang="en-US" dirty="0"/>
          </a:p>
          <a:p>
            <a:pPr marL="342900" indent="-342900">
              <a:buAutoNum type="arabicPeriod"/>
            </a:pPr>
            <a:r>
              <a:rPr lang="en-US" sz="2400" b="1" dirty="0"/>
              <a:t>Free Ground Plan</a:t>
            </a:r>
          </a:p>
          <a:p>
            <a:pPr marL="800100" lvl="1" indent="-342900">
              <a:buFont typeface="Arial" panose="020B0604020202020204" pitchFamily="34" charset="0"/>
              <a:buChar char="•"/>
            </a:pPr>
            <a:r>
              <a:rPr lang="en-US" sz="1600" dirty="0"/>
              <a:t>Walls to designate space rather than structure</a:t>
            </a:r>
          </a:p>
          <a:p>
            <a:pPr marL="800100" lvl="1" indent="-342900">
              <a:buFont typeface="Arial" panose="020B0604020202020204" pitchFamily="34" charset="0"/>
              <a:buChar char="•"/>
            </a:pPr>
            <a:r>
              <a:rPr lang="en-US" sz="1600" dirty="0"/>
              <a:t>Demands of form over structure</a:t>
            </a:r>
          </a:p>
          <a:p>
            <a:pPr lvl="1"/>
            <a:endParaRPr lang="en-US" dirty="0"/>
          </a:p>
          <a:p>
            <a:pPr marL="342900" indent="-342900">
              <a:buAutoNum type="arabicPeriod"/>
            </a:pPr>
            <a:r>
              <a:rPr lang="en-US" sz="2400" b="1" dirty="0"/>
              <a:t>Free Façade</a:t>
            </a:r>
          </a:p>
          <a:p>
            <a:pPr marL="800100" lvl="1" indent="-342900">
              <a:buFont typeface="Arial" panose="020B0604020202020204" pitchFamily="34" charset="0"/>
              <a:buChar char="•"/>
            </a:pPr>
            <a:r>
              <a:rPr lang="en-US" sz="1600" dirty="0"/>
              <a:t>Similar to Free Plan, but in elevation</a:t>
            </a:r>
          </a:p>
          <a:p>
            <a:pPr marL="800100" lvl="1" indent="-342900">
              <a:buFont typeface="Arial" panose="020B0604020202020204" pitchFamily="34" charset="0"/>
              <a:buChar char="•"/>
            </a:pPr>
            <a:r>
              <a:rPr lang="en-US" sz="1600" dirty="0"/>
              <a:t>Independence of opening from structure</a:t>
            </a:r>
          </a:p>
          <a:p>
            <a:pPr lvl="1"/>
            <a:endParaRPr lang="en-US" dirty="0"/>
          </a:p>
          <a:p>
            <a:pPr marL="342900" indent="-342900">
              <a:buAutoNum type="arabicPeriod"/>
            </a:pPr>
            <a:r>
              <a:rPr lang="en-US" sz="2400" b="1" dirty="0"/>
              <a:t>Ribbon Window</a:t>
            </a:r>
          </a:p>
          <a:p>
            <a:pPr marL="800100" lvl="1" indent="-342900">
              <a:buFont typeface="Arial" panose="020B0604020202020204" pitchFamily="34" charset="0"/>
              <a:buChar char="•"/>
            </a:pPr>
            <a:r>
              <a:rPr lang="en-US" sz="1600" dirty="0"/>
              <a:t>Dependent on Free Façade</a:t>
            </a:r>
          </a:p>
          <a:p>
            <a:pPr marL="800100" lvl="1" indent="-342900">
              <a:buFont typeface="Arial" panose="020B0604020202020204" pitchFamily="34" charset="0"/>
              <a:buChar char="•"/>
            </a:pPr>
            <a:r>
              <a:rPr lang="en-US" sz="1600" dirty="0"/>
              <a:t>Even lighting throughout contained room</a:t>
            </a:r>
          </a:p>
          <a:p>
            <a:pPr lvl="1"/>
            <a:endParaRPr lang="en-US" dirty="0"/>
          </a:p>
          <a:p>
            <a:pPr marL="342900" indent="-342900">
              <a:buAutoNum type="arabicPeriod"/>
            </a:pPr>
            <a:r>
              <a:rPr lang="en-US" sz="2400" b="1" dirty="0"/>
              <a:t>Roof Garden</a:t>
            </a:r>
          </a:p>
          <a:p>
            <a:pPr marL="800100" lvl="1" indent="-342900">
              <a:buFont typeface="Arial" panose="020B0604020202020204" pitchFamily="34" charset="0"/>
              <a:buChar char="•"/>
            </a:pPr>
            <a:r>
              <a:rPr lang="en-US" sz="1600" dirty="0"/>
              <a:t>Reintroduction of nature into the city</a:t>
            </a:r>
          </a:p>
          <a:p>
            <a:pPr marL="800100" lvl="1" indent="-342900">
              <a:buFont typeface="Arial" panose="020B0604020202020204" pitchFamily="34" charset="0"/>
              <a:buChar char="•"/>
            </a:pPr>
            <a:r>
              <a:rPr lang="en-US" sz="1600" dirty="0"/>
              <a:t>Provide insulation for flat concrete roof</a:t>
            </a:r>
          </a:p>
        </p:txBody>
      </p:sp>
      <p:pic>
        <p:nvPicPr>
          <p:cNvPr id="5" name="Picture 4">
            <a:extLst>
              <a:ext uri="{FF2B5EF4-FFF2-40B4-BE49-F238E27FC236}">
                <a16:creationId xmlns:a16="http://schemas.microsoft.com/office/drawing/2014/main" id="{CE547DA1-C4F9-4B1E-922A-154C3710AAE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089176" y="798902"/>
            <a:ext cx="3785796" cy="5260196"/>
          </a:xfrm>
          <a:prstGeom prst="rect">
            <a:avLst/>
          </a:prstGeom>
        </p:spPr>
      </p:pic>
    </p:spTree>
    <p:extLst>
      <p:ext uri="{BB962C8B-B14F-4D97-AF65-F5344CB8AC3E}">
        <p14:creationId xmlns:p14="http://schemas.microsoft.com/office/powerpoint/2010/main" val="19176557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26C4D5-F941-4213-9CD5-E2448300E946}"/>
              </a:ext>
            </a:extLst>
          </p:cNvPr>
          <p:cNvSpPr txBox="1"/>
          <p:nvPr/>
        </p:nvSpPr>
        <p:spPr>
          <a:xfrm>
            <a:off x="8693036" y="6187081"/>
            <a:ext cx="2699906" cy="276999"/>
          </a:xfrm>
          <a:prstGeom prst="rect">
            <a:avLst/>
          </a:prstGeom>
          <a:noFill/>
        </p:spPr>
        <p:txBody>
          <a:bodyPr wrap="none" rtlCol="0">
            <a:spAutoFit/>
          </a:bodyPr>
          <a:lstStyle/>
          <a:p>
            <a:pPr algn="r"/>
            <a:r>
              <a:rPr lang="en-US" sz="1200" i="1" dirty="0"/>
              <a:t>Five Points of a New Architecture </a:t>
            </a:r>
            <a:r>
              <a:rPr lang="en-US" sz="1200" dirty="0"/>
              <a:t>(1926)</a:t>
            </a:r>
          </a:p>
        </p:txBody>
      </p:sp>
      <p:sp>
        <p:nvSpPr>
          <p:cNvPr id="2" name="TextBox 1">
            <a:extLst>
              <a:ext uri="{FF2B5EF4-FFF2-40B4-BE49-F238E27FC236}">
                <a16:creationId xmlns:a16="http://schemas.microsoft.com/office/drawing/2014/main" id="{62FD75D6-457A-48DD-BA9D-66EA9A00B699}"/>
              </a:ext>
            </a:extLst>
          </p:cNvPr>
          <p:cNvSpPr txBox="1"/>
          <p:nvPr/>
        </p:nvSpPr>
        <p:spPr>
          <a:xfrm>
            <a:off x="933451" y="677881"/>
            <a:ext cx="4914900" cy="5509200"/>
          </a:xfrm>
          <a:prstGeom prst="rect">
            <a:avLst/>
          </a:prstGeom>
          <a:noFill/>
        </p:spPr>
        <p:txBody>
          <a:bodyPr wrap="square" rtlCol="0">
            <a:spAutoFit/>
          </a:bodyPr>
          <a:lstStyle/>
          <a:p>
            <a:pPr marL="342900" indent="-342900">
              <a:buAutoNum type="arabicPeriod"/>
            </a:pPr>
            <a:r>
              <a:rPr lang="en-US" sz="2400" b="1" dirty="0" err="1"/>
              <a:t>Pilotis</a:t>
            </a:r>
            <a:endParaRPr lang="en-US" sz="2400" b="1" dirty="0"/>
          </a:p>
          <a:p>
            <a:pPr marL="800100" lvl="1" indent="-342900">
              <a:buFont typeface="Arial" panose="020B0604020202020204" pitchFamily="34" charset="0"/>
              <a:buChar char="•"/>
            </a:pPr>
            <a:r>
              <a:rPr lang="en-US" sz="1600" dirty="0"/>
              <a:t>Most important point</a:t>
            </a:r>
          </a:p>
          <a:p>
            <a:pPr marL="800100" lvl="1" indent="-342900">
              <a:buFont typeface="Arial" panose="020B0604020202020204" pitchFamily="34" charset="0"/>
              <a:buChar char="•"/>
            </a:pPr>
            <a:r>
              <a:rPr lang="en-US" sz="1600" dirty="0"/>
              <a:t>Lifted the building off the ground</a:t>
            </a:r>
          </a:p>
          <a:p>
            <a:pPr lvl="1"/>
            <a:endParaRPr lang="en-US" dirty="0"/>
          </a:p>
          <a:p>
            <a:pPr marL="342900" indent="-342900">
              <a:buAutoNum type="arabicPeriod"/>
            </a:pPr>
            <a:r>
              <a:rPr lang="en-US" sz="2400" b="1" dirty="0"/>
              <a:t>Free Ground Plan</a:t>
            </a:r>
          </a:p>
          <a:p>
            <a:pPr marL="800100" lvl="1" indent="-342900">
              <a:buFont typeface="Arial" panose="020B0604020202020204" pitchFamily="34" charset="0"/>
              <a:buChar char="•"/>
            </a:pPr>
            <a:r>
              <a:rPr lang="en-US" sz="1600" dirty="0"/>
              <a:t>Walls to designate space rather than structure</a:t>
            </a:r>
          </a:p>
          <a:p>
            <a:pPr marL="800100" lvl="1" indent="-342900">
              <a:buFont typeface="Arial" panose="020B0604020202020204" pitchFamily="34" charset="0"/>
              <a:buChar char="•"/>
            </a:pPr>
            <a:r>
              <a:rPr lang="en-US" sz="1600" dirty="0"/>
              <a:t>Demands of form over structure</a:t>
            </a:r>
          </a:p>
          <a:p>
            <a:pPr lvl="1"/>
            <a:endParaRPr lang="en-US" dirty="0"/>
          </a:p>
          <a:p>
            <a:pPr marL="342900" indent="-342900">
              <a:buAutoNum type="arabicPeriod"/>
            </a:pPr>
            <a:r>
              <a:rPr lang="en-US" sz="2400" b="1" dirty="0"/>
              <a:t>Free Façade</a:t>
            </a:r>
          </a:p>
          <a:p>
            <a:pPr marL="800100" lvl="1" indent="-342900">
              <a:buFont typeface="Arial" panose="020B0604020202020204" pitchFamily="34" charset="0"/>
              <a:buChar char="•"/>
            </a:pPr>
            <a:r>
              <a:rPr lang="en-US" sz="1600" dirty="0"/>
              <a:t>Similar to Free Plan, but in elevation</a:t>
            </a:r>
          </a:p>
          <a:p>
            <a:pPr marL="800100" lvl="1" indent="-342900">
              <a:buFont typeface="Arial" panose="020B0604020202020204" pitchFamily="34" charset="0"/>
              <a:buChar char="•"/>
            </a:pPr>
            <a:r>
              <a:rPr lang="en-US" sz="1600" dirty="0"/>
              <a:t>Independence of opening from structure</a:t>
            </a:r>
          </a:p>
          <a:p>
            <a:pPr lvl="1"/>
            <a:endParaRPr lang="en-US" dirty="0"/>
          </a:p>
          <a:p>
            <a:pPr marL="342900" indent="-342900">
              <a:buAutoNum type="arabicPeriod"/>
            </a:pPr>
            <a:r>
              <a:rPr lang="en-US" sz="2400" b="1" dirty="0"/>
              <a:t>Ribbon Window</a:t>
            </a:r>
          </a:p>
          <a:p>
            <a:pPr marL="800100" lvl="1" indent="-342900">
              <a:buFont typeface="Arial" panose="020B0604020202020204" pitchFamily="34" charset="0"/>
              <a:buChar char="•"/>
            </a:pPr>
            <a:r>
              <a:rPr lang="en-US" sz="1600" dirty="0"/>
              <a:t>Dependent on Free Façade</a:t>
            </a:r>
          </a:p>
          <a:p>
            <a:pPr marL="800100" lvl="1" indent="-342900">
              <a:buFont typeface="Arial" panose="020B0604020202020204" pitchFamily="34" charset="0"/>
              <a:buChar char="•"/>
            </a:pPr>
            <a:r>
              <a:rPr lang="en-US" sz="1600" dirty="0"/>
              <a:t>Even lighting throughout contained room</a:t>
            </a:r>
          </a:p>
          <a:p>
            <a:pPr lvl="1"/>
            <a:endParaRPr lang="en-US" dirty="0"/>
          </a:p>
          <a:p>
            <a:pPr marL="342900" indent="-342900">
              <a:buAutoNum type="arabicPeriod"/>
            </a:pPr>
            <a:r>
              <a:rPr lang="en-US" sz="2400" b="1" dirty="0"/>
              <a:t>Roof Garden</a:t>
            </a:r>
          </a:p>
          <a:p>
            <a:pPr marL="800100" lvl="1" indent="-342900">
              <a:buFont typeface="Arial" panose="020B0604020202020204" pitchFamily="34" charset="0"/>
              <a:buChar char="•"/>
            </a:pPr>
            <a:r>
              <a:rPr lang="en-US" sz="1600" dirty="0"/>
              <a:t>Reintroduction of nature into the city</a:t>
            </a:r>
          </a:p>
          <a:p>
            <a:pPr marL="800100" lvl="1" indent="-342900">
              <a:buFont typeface="Arial" panose="020B0604020202020204" pitchFamily="34" charset="0"/>
              <a:buChar char="•"/>
            </a:pPr>
            <a:r>
              <a:rPr lang="en-US" sz="1600" dirty="0"/>
              <a:t>Provide insulation for flat concrete roof</a:t>
            </a:r>
          </a:p>
        </p:txBody>
      </p:sp>
      <p:pic>
        <p:nvPicPr>
          <p:cNvPr id="5" name="Picture 4">
            <a:extLst>
              <a:ext uri="{FF2B5EF4-FFF2-40B4-BE49-F238E27FC236}">
                <a16:creationId xmlns:a16="http://schemas.microsoft.com/office/drawing/2014/main" id="{CE547DA1-C4F9-4B1E-922A-154C3710AAE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292659" y="677881"/>
            <a:ext cx="3304513" cy="5381217"/>
          </a:xfrm>
          <a:prstGeom prst="rect">
            <a:avLst/>
          </a:prstGeom>
        </p:spPr>
      </p:pic>
    </p:spTree>
    <p:extLst>
      <p:ext uri="{BB962C8B-B14F-4D97-AF65-F5344CB8AC3E}">
        <p14:creationId xmlns:p14="http://schemas.microsoft.com/office/powerpoint/2010/main" val="240339757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90B0C8-4227-4AFB-BFDE-32A149A1C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105" y="1093271"/>
            <a:ext cx="7056582" cy="4671457"/>
          </a:xfrm>
          <a:prstGeom prst="rect">
            <a:avLst/>
          </a:prstGeom>
        </p:spPr>
      </p:pic>
      <p:pic>
        <p:nvPicPr>
          <p:cNvPr id="4" name="Picture 3">
            <a:extLst>
              <a:ext uri="{FF2B5EF4-FFF2-40B4-BE49-F238E27FC236}">
                <a16:creationId xmlns:a16="http://schemas.microsoft.com/office/drawing/2014/main" id="{AE96352D-DEC1-4466-A545-7C6F3111B3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90236" y="3451364"/>
            <a:ext cx="3447066" cy="2313364"/>
          </a:xfrm>
          <a:prstGeom prst="rect">
            <a:avLst/>
          </a:prstGeom>
        </p:spPr>
      </p:pic>
      <p:sp>
        <p:nvSpPr>
          <p:cNvPr id="5" name="TextBox 4">
            <a:extLst>
              <a:ext uri="{FF2B5EF4-FFF2-40B4-BE49-F238E27FC236}">
                <a16:creationId xmlns:a16="http://schemas.microsoft.com/office/drawing/2014/main" id="{97EEA52D-8254-47F5-93F5-495CE4BC95A9}"/>
              </a:ext>
            </a:extLst>
          </p:cNvPr>
          <p:cNvSpPr txBox="1"/>
          <p:nvPr/>
        </p:nvSpPr>
        <p:spPr>
          <a:xfrm>
            <a:off x="8968046" y="6187081"/>
            <a:ext cx="2424896" cy="276999"/>
          </a:xfrm>
          <a:prstGeom prst="rect">
            <a:avLst/>
          </a:prstGeom>
          <a:noFill/>
        </p:spPr>
        <p:txBody>
          <a:bodyPr wrap="none" rtlCol="0">
            <a:spAutoFit/>
          </a:bodyPr>
          <a:lstStyle/>
          <a:p>
            <a:pPr algn="r"/>
            <a:r>
              <a:rPr lang="en-US" sz="1200" i="1" dirty="0"/>
              <a:t>Dom-</a:t>
            </a:r>
            <a:r>
              <a:rPr lang="en-US" sz="1200" i="1" dirty="0" err="1"/>
              <a:t>ino</a:t>
            </a:r>
            <a:r>
              <a:rPr lang="en-US" sz="1200" i="1" dirty="0"/>
              <a:t> </a:t>
            </a:r>
            <a:r>
              <a:rPr lang="en-US" sz="1200" dirty="0"/>
              <a:t>prototype, 1914-15, 1920s</a:t>
            </a:r>
          </a:p>
        </p:txBody>
      </p:sp>
    </p:spTree>
    <p:extLst>
      <p:ext uri="{BB962C8B-B14F-4D97-AF65-F5344CB8AC3E}">
        <p14:creationId xmlns:p14="http://schemas.microsoft.com/office/powerpoint/2010/main" val="6115522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90B0C8-4227-4AFB-BFDE-32A149A1C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914" y="453475"/>
            <a:ext cx="6851972" cy="5951050"/>
          </a:xfrm>
          <a:prstGeom prst="rect">
            <a:avLst/>
          </a:prstGeom>
        </p:spPr>
      </p:pic>
      <p:sp>
        <p:nvSpPr>
          <p:cNvPr id="4" name="TextBox 3">
            <a:extLst>
              <a:ext uri="{FF2B5EF4-FFF2-40B4-BE49-F238E27FC236}">
                <a16:creationId xmlns:a16="http://schemas.microsoft.com/office/drawing/2014/main" id="{365F6AD9-23A7-42CD-A928-17499E36EB97}"/>
              </a:ext>
            </a:extLst>
          </p:cNvPr>
          <p:cNvSpPr txBox="1"/>
          <p:nvPr/>
        </p:nvSpPr>
        <p:spPr>
          <a:xfrm>
            <a:off x="10409531" y="6187081"/>
            <a:ext cx="983411" cy="276999"/>
          </a:xfrm>
          <a:prstGeom prst="rect">
            <a:avLst/>
          </a:prstGeom>
          <a:noFill/>
        </p:spPr>
        <p:txBody>
          <a:bodyPr wrap="none" rtlCol="0">
            <a:spAutoFit/>
          </a:bodyPr>
          <a:lstStyle/>
          <a:p>
            <a:pPr algn="r"/>
            <a:r>
              <a:rPr lang="en-US" sz="1200" dirty="0"/>
              <a:t>‘Le </a:t>
            </a:r>
            <a:r>
              <a:rPr lang="en-US" sz="1200" dirty="0" err="1"/>
              <a:t>Modulor</a:t>
            </a:r>
            <a:r>
              <a:rPr lang="en-US" sz="1200" dirty="0"/>
              <a:t>’</a:t>
            </a:r>
          </a:p>
        </p:txBody>
      </p:sp>
    </p:spTree>
    <p:extLst>
      <p:ext uri="{BB962C8B-B14F-4D97-AF65-F5344CB8AC3E}">
        <p14:creationId xmlns:p14="http://schemas.microsoft.com/office/powerpoint/2010/main" val="227436338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90B0C8-4227-4AFB-BFDE-32A149A1CC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914" y="453475"/>
            <a:ext cx="6851972" cy="5951050"/>
          </a:xfrm>
          <a:prstGeom prst="rect">
            <a:avLst/>
          </a:prstGeom>
        </p:spPr>
      </p:pic>
      <p:sp>
        <p:nvSpPr>
          <p:cNvPr id="4" name="TextBox 3">
            <a:extLst>
              <a:ext uri="{FF2B5EF4-FFF2-40B4-BE49-F238E27FC236}">
                <a16:creationId xmlns:a16="http://schemas.microsoft.com/office/drawing/2014/main" id="{365F6AD9-23A7-42CD-A928-17499E36EB97}"/>
              </a:ext>
            </a:extLst>
          </p:cNvPr>
          <p:cNvSpPr txBox="1"/>
          <p:nvPr/>
        </p:nvSpPr>
        <p:spPr>
          <a:xfrm>
            <a:off x="10409531" y="6187081"/>
            <a:ext cx="983411" cy="276999"/>
          </a:xfrm>
          <a:prstGeom prst="rect">
            <a:avLst/>
          </a:prstGeom>
          <a:noFill/>
        </p:spPr>
        <p:txBody>
          <a:bodyPr wrap="none" rtlCol="0">
            <a:spAutoFit/>
          </a:bodyPr>
          <a:lstStyle/>
          <a:p>
            <a:pPr algn="r"/>
            <a:r>
              <a:rPr lang="en-US" sz="1200" dirty="0"/>
              <a:t>‘Le </a:t>
            </a:r>
            <a:r>
              <a:rPr lang="en-US" sz="1200" dirty="0" err="1"/>
              <a:t>Modulor</a:t>
            </a:r>
            <a:r>
              <a:rPr lang="en-US" sz="1200" dirty="0"/>
              <a:t>’</a:t>
            </a:r>
          </a:p>
        </p:txBody>
      </p:sp>
      <p:pic>
        <p:nvPicPr>
          <p:cNvPr id="5" name="Picture 4">
            <a:extLst>
              <a:ext uri="{FF2B5EF4-FFF2-40B4-BE49-F238E27FC236}">
                <a16:creationId xmlns:a16="http://schemas.microsoft.com/office/drawing/2014/main" id="{8E6460E2-E59D-472A-ABD1-E0F5C5ADDE6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102760" y="2371725"/>
            <a:ext cx="3362325" cy="3362325"/>
          </a:xfrm>
          <a:prstGeom prst="rect">
            <a:avLst/>
          </a:prstGeom>
        </p:spPr>
      </p:pic>
    </p:spTree>
    <p:extLst>
      <p:ext uri="{BB962C8B-B14F-4D97-AF65-F5344CB8AC3E}">
        <p14:creationId xmlns:p14="http://schemas.microsoft.com/office/powerpoint/2010/main" val="147877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7D64F5-41FB-4526-81BF-0DB539F79847}"/>
              </a:ext>
            </a:extLst>
          </p:cNvPr>
          <p:cNvSpPr txBox="1"/>
          <p:nvPr/>
        </p:nvSpPr>
        <p:spPr>
          <a:xfrm>
            <a:off x="993912" y="2924590"/>
            <a:ext cx="10082254" cy="707886"/>
          </a:xfrm>
          <a:prstGeom prst="rect">
            <a:avLst/>
          </a:prstGeom>
          <a:noFill/>
        </p:spPr>
        <p:txBody>
          <a:bodyPr wrap="square" rtlCol="0">
            <a:spAutoFit/>
          </a:bodyPr>
          <a:lstStyle/>
          <a:p>
            <a:pPr algn="ctr"/>
            <a:r>
              <a:rPr lang="en-US" sz="4000" dirty="0">
                <a:solidFill>
                  <a:schemeClr val="bg1"/>
                </a:solidFill>
                <a:ea typeface="Roboto" panose="02000000000000000000" pitchFamily="2" charset="0"/>
                <a:cs typeface="Roboto" panose="02000000000000000000" pitchFamily="2" charset="0"/>
              </a:rPr>
              <a:t>“What is Architecture?”</a:t>
            </a:r>
            <a:endParaRPr lang="en-US" dirty="0">
              <a:solidFill>
                <a:schemeClr val="bg1"/>
              </a:solidFill>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007189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7D64F5-41FB-4526-81BF-0DB539F79847}"/>
              </a:ext>
            </a:extLst>
          </p:cNvPr>
          <p:cNvSpPr txBox="1"/>
          <p:nvPr/>
        </p:nvSpPr>
        <p:spPr>
          <a:xfrm>
            <a:off x="1271975" y="2416591"/>
            <a:ext cx="9759646" cy="707886"/>
          </a:xfrm>
          <a:prstGeom prst="rect">
            <a:avLst/>
          </a:prstGeom>
          <a:noFill/>
        </p:spPr>
        <p:txBody>
          <a:bodyPr wrap="square" rtlCol="0">
            <a:spAutoFit/>
          </a:bodyPr>
          <a:lstStyle/>
          <a:p>
            <a:r>
              <a:rPr lang="en-US" sz="4000" dirty="0">
                <a:solidFill>
                  <a:schemeClr val="bg1"/>
                </a:solidFill>
                <a:ea typeface="Roboto" panose="02000000000000000000" pitchFamily="2" charset="0"/>
                <a:cs typeface="Roboto" panose="02000000000000000000" pitchFamily="2" charset="0"/>
              </a:rPr>
              <a:t>ARCHITECTURE ≠ THE ART OF MAKING…</a:t>
            </a:r>
          </a:p>
        </p:txBody>
      </p:sp>
    </p:spTree>
    <p:extLst>
      <p:ext uri="{BB962C8B-B14F-4D97-AF65-F5344CB8AC3E}">
        <p14:creationId xmlns:p14="http://schemas.microsoft.com/office/powerpoint/2010/main" val="2666179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7D64F5-41FB-4526-81BF-0DB539F79847}"/>
              </a:ext>
            </a:extLst>
          </p:cNvPr>
          <p:cNvSpPr txBox="1"/>
          <p:nvPr/>
        </p:nvSpPr>
        <p:spPr>
          <a:xfrm>
            <a:off x="1271975" y="2416591"/>
            <a:ext cx="9759646" cy="1600438"/>
          </a:xfrm>
          <a:prstGeom prst="rect">
            <a:avLst/>
          </a:prstGeom>
          <a:noFill/>
        </p:spPr>
        <p:txBody>
          <a:bodyPr wrap="square" rtlCol="0">
            <a:spAutoFit/>
          </a:bodyPr>
          <a:lstStyle/>
          <a:p>
            <a:r>
              <a:rPr lang="en-US" sz="4000" dirty="0">
                <a:solidFill>
                  <a:schemeClr val="bg1"/>
                </a:solidFill>
                <a:ea typeface="Roboto" panose="02000000000000000000" pitchFamily="2" charset="0"/>
                <a:cs typeface="Roboto" panose="02000000000000000000" pitchFamily="2" charset="0"/>
              </a:rPr>
              <a:t>ARCHITECTURE ≠ THE ART OF MAKING…</a:t>
            </a:r>
          </a:p>
          <a:p>
            <a:pPr algn="r"/>
            <a:r>
              <a:rPr lang="en-US" sz="4000" dirty="0">
                <a:solidFill>
                  <a:schemeClr val="bg1"/>
                </a:solidFill>
                <a:ea typeface="Roboto" panose="02000000000000000000" pitchFamily="2" charset="0"/>
                <a:cs typeface="Roboto" panose="02000000000000000000" pitchFamily="2" charset="0"/>
              </a:rPr>
              <a:t>BUILDING</a:t>
            </a:r>
          </a:p>
          <a:p>
            <a:pPr algn="r"/>
            <a:endParaRPr lang="en-US" dirty="0">
              <a:solidFill>
                <a:schemeClr val="bg1"/>
              </a:solidFill>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40054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7D64F5-41FB-4526-81BF-0DB539F79847}"/>
              </a:ext>
            </a:extLst>
          </p:cNvPr>
          <p:cNvSpPr txBox="1"/>
          <p:nvPr/>
        </p:nvSpPr>
        <p:spPr>
          <a:xfrm>
            <a:off x="1271975" y="2416591"/>
            <a:ext cx="9759646" cy="1938992"/>
          </a:xfrm>
          <a:prstGeom prst="rect">
            <a:avLst/>
          </a:prstGeom>
          <a:noFill/>
        </p:spPr>
        <p:txBody>
          <a:bodyPr wrap="square" rtlCol="0">
            <a:spAutoFit/>
          </a:bodyPr>
          <a:lstStyle/>
          <a:p>
            <a:r>
              <a:rPr lang="en-US" sz="4000" dirty="0">
                <a:solidFill>
                  <a:schemeClr val="bg1"/>
                </a:solidFill>
                <a:ea typeface="Roboto" panose="02000000000000000000" pitchFamily="2" charset="0"/>
                <a:cs typeface="Roboto" panose="02000000000000000000" pitchFamily="2" charset="0"/>
              </a:rPr>
              <a:t>ARCHITECTURE ≠ THE ART OF MAKING…</a:t>
            </a:r>
          </a:p>
          <a:p>
            <a:pPr algn="r"/>
            <a:r>
              <a:rPr lang="en-US" sz="4000" dirty="0">
                <a:solidFill>
                  <a:schemeClr val="bg1"/>
                </a:solidFill>
                <a:ea typeface="Roboto" panose="02000000000000000000" pitchFamily="2" charset="0"/>
                <a:cs typeface="Roboto" panose="02000000000000000000" pitchFamily="2" charset="0"/>
              </a:rPr>
              <a:t>BUILDING</a:t>
            </a:r>
          </a:p>
          <a:p>
            <a:pPr algn="r"/>
            <a:r>
              <a:rPr lang="en-US" sz="4000" dirty="0">
                <a:solidFill>
                  <a:schemeClr val="bg1"/>
                </a:solidFill>
                <a:ea typeface="Roboto" panose="02000000000000000000" pitchFamily="2" charset="0"/>
                <a:cs typeface="Roboto" panose="02000000000000000000" pitchFamily="2" charset="0"/>
              </a:rPr>
              <a:t>SPACE</a:t>
            </a:r>
            <a:endParaRPr lang="en-US" dirty="0">
              <a:solidFill>
                <a:schemeClr val="bg1"/>
              </a:solidFill>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416649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7D64F5-41FB-4526-81BF-0DB539F79847}"/>
              </a:ext>
            </a:extLst>
          </p:cNvPr>
          <p:cNvSpPr txBox="1"/>
          <p:nvPr/>
        </p:nvSpPr>
        <p:spPr>
          <a:xfrm>
            <a:off x="1356706" y="2967335"/>
            <a:ext cx="9478588" cy="923330"/>
          </a:xfrm>
          <a:prstGeom prst="rect">
            <a:avLst/>
          </a:prstGeom>
          <a:noFill/>
        </p:spPr>
        <p:txBody>
          <a:bodyPr wrap="square" rtlCol="0">
            <a:spAutoFit/>
          </a:bodyPr>
          <a:lstStyle/>
          <a:p>
            <a:pPr algn="ctr"/>
            <a:r>
              <a:rPr lang="en-US" sz="5400" b="1" dirty="0">
                <a:solidFill>
                  <a:schemeClr val="bg1"/>
                </a:solidFill>
                <a:ea typeface="Roboto" panose="02000000000000000000" pitchFamily="2" charset="0"/>
                <a:cs typeface="Roboto" panose="02000000000000000000" pitchFamily="2" charset="0"/>
              </a:rPr>
              <a:t>‘ARCHITECTURE THEORY’</a:t>
            </a:r>
          </a:p>
        </p:txBody>
      </p:sp>
    </p:spTree>
    <p:extLst>
      <p:ext uri="{BB962C8B-B14F-4D97-AF65-F5344CB8AC3E}">
        <p14:creationId xmlns:p14="http://schemas.microsoft.com/office/powerpoint/2010/main" val="3244581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7D64F5-41FB-4526-81BF-0DB539F79847}"/>
              </a:ext>
            </a:extLst>
          </p:cNvPr>
          <p:cNvSpPr txBox="1"/>
          <p:nvPr/>
        </p:nvSpPr>
        <p:spPr>
          <a:xfrm>
            <a:off x="1774628" y="1222310"/>
            <a:ext cx="7203604" cy="4247317"/>
          </a:xfrm>
          <a:prstGeom prst="rect">
            <a:avLst/>
          </a:prstGeom>
          <a:noFill/>
        </p:spPr>
        <p:txBody>
          <a:bodyPr wrap="square" rtlCol="0">
            <a:spAutoFit/>
          </a:bodyPr>
          <a:lstStyle/>
          <a:p>
            <a:r>
              <a:rPr lang="en-US" sz="5400" b="1" dirty="0">
                <a:solidFill>
                  <a:schemeClr val="bg1"/>
                </a:solidFill>
                <a:ea typeface="Roboto" panose="02000000000000000000" pitchFamily="2" charset="0"/>
                <a:cs typeface="Roboto" panose="02000000000000000000" pitchFamily="2" charset="0"/>
              </a:rPr>
              <a:t>CONJECTURE</a:t>
            </a:r>
          </a:p>
          <a:p>
            <a:r>
              <a:rPr lang="en-US" sz="5400" b="1" dirty="0">
                <a:solidFill>
                  <a:schemeClr val="bg1"/>
                </a:solidFill>
                <a:ea typeface="Roboto" panose="02000000000000000000" pitchFamily="2" charset="0"/>
                <a:cs typeface="Roboto" panose="02000000000000000000" pitchFamily="2" charset="0"/>
              </a:rPr>
              <a:t>HYPOTHESIS</a:t>
            </a:r>
          </a:p>
          <a:p>
            <a:r>
              <a:rPr lang="en-US" sz="5400" b="1" dirty="0">
                <a:solidFill>
                  <a:schemeClr val="bg1"/>
                </a:solidFill>
                <a:ea typeface="Roboto" panose="02000000000000000000" pitchFamily="2" charset="0"/>
                <a:cs typeface="Roboto" panose="02000000000000000000" pitchFamily="2" charset="0"/>
              </a:rPr>
              <a:t>MODEL</a:t>
            </a:r>
          </a:p>
          <a:p>
            <a:r>
              <a:rPr lang="en-US" sz="5400" b="1" dirty="0">
                <a:solidFill>
                  <a:schemeClr val="bg1"/>
                </a:solidFill>
                <a:ea typeface="Roboto" panose="02000000000000000000" pitchFamily="2" charset="0"/>
                <a:cs typeface="Roboto" panose="02000000000000000000" pitchFamily="2" charset="0"/>
              </a:rPr>
              <a:t>THEORY</a:t>
            </a:r>
          </a:p>
          <a:p>
            <a:r>
              <a:rPr lang="en-US" sz="5400" b="1" dirty="0">
                <a:solidFill>
                  <a:schemeClr val="bg1"/>
                </a:solidFill>
                <a:ea typeface="Roboto" panose="02000000000000000000" pitchFamily="2" charset="0"/>
                <a:cs typeface="Roboto" panose="02000000000000000000" pitchFamily="2" charset="0"/>
              </a:rPr>
              <a:t>LAW</a:t>
            </a:r>
          </a:p>
        </p:txBody>
      </p:sp>
    </p:spTree>
    <p:extLst>
      <p:ext uri="{BB962C8B-B14F-4D97-AF65-F5344CB8AC3E}">
        <p14:creationId xmlns:p14="http://schemas.microsoft.com/office/powerpoint/2010/main" val="2125257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7D64F5-41FB-4526-81BF-0DB539F79847}"/>
              </a:ext>
            </a:extLst>
          </p:cNvPr>
          <p:cNvSpPr txBox="1"/>
          <p:nvPr/>
        </p:nvSpPr>
        <p:spPr>
          <a:xfrm>
            <a:off x="993912" y="1505396"/>
            <a:ext cx="8823188" cy="4124206"/>
          </a:xfrm>
          <a:prstGeom prst="rect">
            <a:avLst/>
          </a:prstGeom>
          <a:noFill/>
        </p:spPr>
        <p:txBody>
          <a:bodyPr wrap="square" rtlCol="0">
            <a:spAutoFit/>
          </a:bodyPr>
          <a:lstStyle/>
          <a:p>
            <a:r>
              <a:rPr lang="en-US" sz="2800" b="1" dirty="0">
                <a:solidFill>
                  <a:schemeClr val="bg1"/>
                </a:solidFill>
              </a:rPr>
              <a:t>Academic Performance and Grading Criteria</a:t>
            </a:r>
            <a:endParaRPr lang="en-US" sz="2800" dirty="0">
              <a:solidFill>
                <a:schemeClr val="bg1"/>
              </a:solidFill>
            </a:endParaRPr>
          </a:p>
          <a:p>
            <a:pPr lvl="0"/>
            <a:r>
              <a:rPr lang="en-US" dirty="0">
                <a:solidFill>
                  <a:schemeClr val="bg1"/>
                </a:solidFill>
              </a:rPr>
              <a:t>Participation – 50%</a:t>
            </a:r>
          </a:p>
          <a:p>
            <a:pPr lvl="1"/>
            <a:r>
              <a:rPr lang="en-US" dirty="0">
                <a:solidFill>
                  <a:schemeClr val="bg1"/>
                </a:solidFill>
              </a:rPr>
              <a:t>Attendance – 10%</a:t>
            </a:r>
          </a:p>
          <a:p>
            <a:pPr lvl="1"/>
            <a:r>
              <a:rPr lang="en-US" dirty="0">
                <a:solidFill>
                  <a:schemeClr val="bg1"/>
                </a:solidFill>
              </a:rPr>
              <a:t>Weekly discussion participation – 40%</a:t>
            </a:r>
          </a:p>
          <a:p>
            <a:pPr lvl="0"/>
            <a:r>
              <a:rPr lang="en-US" dirty="0">
                <a:solidFill>
                  <a:schemeClr val="bg1"/>
                </a:solidFill>
              </a:rPr>
              <a:t>Quizzes – 20%</a:t>
            </a:r>
          </a:p>
          <a:p>
            <a:pPr lvl="1"/>
            <a:r>
              <a:rPr lang="en-US" dirty="0">
                <a:solidFill>
                  <a:schemeClr val="bg1"/>
                </a:solidFill>
              </a:rPr>
              <a:t>Midterm Quiz – 10%</a:t>
            </a:r>
          </a:p>
          <a:p>
            <a:pPr lvl="1"/>
            <a:r>
              <a:rPr lang="en-US" dirty="0">
                <a:solidFill>
                  <a:schemeClr val="bg1"/>
                </a:solidFill>
              </a:rPr>
              <a:t>End of term Quiz – 10%</a:t>
            </a:r>
          </a:p>
          <a:p>
            <a:pPr lvl="0"/>
            <a:r>
              <a:rPr lang="en-US" dirty="0">
                <a:solidFill>
                  <a:schemeClr val="bg1"/>
                </a:solidFill>
              </a:rPr>
              <a:t>Final Submission – 30%</a:t>
            </a:r>
          </a:p>
          <a:p>
            <a:r>
              <a:rPr lang="en-US" dirty="0">
                <a:solidFill>
                  <a:schemeClr val="bg1"/>
                </a:solidFill>
              </a:rPr>
              <a:t> </a:t>
            </a:r>
          </a:p>
          <a:p>
            <a:pPr marL="285750" lvl="0" indent="-285750">
              <a:buFontTx/>
              <a:buChar char="-"/>
            </a:pPr>
            <a:r>
              <a:rPr lang="en-US" dirty="0">
                <a:solidFill>
                  <a:schemeClr val="bg1"/>
                </a:solidFill>
              </a:rPr>
              <a:t>Attendance to all sections is mandatory.</a:t>
            </a:r>
          </a:p>
          <a:p>
            <a:pPr marL="285750" lvl="0" indent="-285750">
              <a:buFontTx/>
              <a:buChar char="-"/>
            </a:pPr>
            <a:r>
              <a:rPr lang="en-US" dirty="0">
                <a:solidFill>
                  <a:schemeClr val="bg1"/>
                </a:solidFill>
              </a:rPr>
              <a:t>If you cannot make it to class due to extenuating circumstances, please discuss issues with me before or after class.</a:t>
            </a:r>
          </a:p>
          <a:p>
            <a:pPr marL="285750" lvl="0" indent="-285750">
              <a:buFontTx/>
              <a:buChar char="-"/>
            </a:pPr>
            <a:r>
              <a:rPr lang="en-US" dirty="0">
                <a:solidFill>
                  <a:schemeClr val="bg1"/>
                </a:solidFill>
              </a:rPr>
              <a:t>Quizzes and the final submission are mandatory for completion of this course. Failure to complete these assignments will result in an incomplete grade.</a:t>
            </a:r>
          </a:p>
        </p:txBody>
      </p:sp>
    </p:spTree>
    <p:extLst>
      <p:ext uri="{BB962C8B-B14F-4D97-AF65-F5344CB8AC3E}">
        <p14:creationId xmlns:p14="http://schemas.microsoft.com/office/powerpoint/2010/main" val="1569731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093878-E352-41EE-9E20-7DF028C7432A}"/>
              </a:ext>
            </a:extLst>
          </p:cNvPr>
          <p:cNvSpPr txBox="1"/>
          <p:nvPr/>
        </p:nvSpPr>
        <p:spPr>
          <a:xfrm>
            <a:off x="1074821" y="1732128"/>
            <a:ext cx="10153954" cy="2769989"/>
          </a:xfrm>
          <a:prstGeom prst="rect">
            <a:avLst/>
          </a:prstGeom>
          <a:noFill/>
        </p:spPr>
        <p:txBody>
          <a:bodyPr wrap="square" rtlCol="0">
            <a:spAutoFit/>
          </a:bodyPr>
          <a:lstStyle/>
          <a:p>
            <a:r>
              <a:rPr lang="en-US" sz="5400" b="1" dirty="0">
                <a:solidFill>
                  <a:schemeClr val="bg1"/>
                </a:solidFill>
                <a:ea typeface="Roboto" panose="02000000000000000000" pitchFamily="2" charset="0"/>
                <a:cs typeface="Roboto" panose="02000000000000000000" pitchFamily="2" charset="0"/>
              </a:rPr>
              <a:t>THEORY</a:t>
            </a:r>
          </a:p>
          <a:p>
            <a:endParaRPr lang="en-US" sz="2800" dirty="0">
              <a:solidFill>
                <a:schemeClr val="bg1"/>
              </a:solidFill>
              <a:latin typeface="Georgia" panose="02040502050405020303" pitchFamily="18" charset="0"/>
            </a:endParaRPr>
          </a:p>
          <a:p>
            <a:r>
              <a:rPr lang="en-US" sz="2800" b="0" i="0" dirty="0">
                <a:solidFill>
                  <a:schemeClr val="bg1"/>
                </a:solidFill>
                <a:effectLst/>
                <a:latin typeface="Georgia" panose="02040502050405020303" pitchFamily="18" charset="0"/>
              </a:rPr>
              <a:t>from Greek </a:t>
            </a:r>
            <a:r>
              <a:rPr lang="en-US" sz="2800" b="0" i="1" dirty="0" err="1">
                <a:solidFill>
                  <a:schemeClr val="bg1"/>
                </a:solidFill>
                <a:effectLst/>
                <a:latin typeface="Georgia" panose="02040502050405020303" pitchFamily="18" charset="0"/>
              </a:rPr>
              <a:t>theōria</a:t>
            </a:r>
            <a:r>
              <a:rPr lang="en-US" sz="2800" b="0" i="0" dirty="0">
                <a:solidFill>
                  <a:schemeClr val="bg1"/>
                </a:solidFill>
                <a:effectLst/>
                <a:latin typeface="Georgia" panose="02040502050405020303" pitchFamily="18" charset="0"/>
              </a:rPr>
              <a:t> "contemplation, speculation; a looking at, viewing; a sight, show, spectacle, things looked at“</a:t>
            </a:r>
          </a:p>
          <a:p>
            <a:endParaRPr lang="en-US" dirty="0">
              <a:solidFill>
                <a:schemeClr val="bg1"/>
              </a:solidFill>
              <a:latin typeface="Georgia" panose="02040502050405020303" pitchFamily="18" charset="0"/>
              <a:ea typeface="Roboto" panose="02000000000000000000" pitchFamily="2" charset="0"/>
              <a:cs typeface="Roboto" panose="02000000000000000000" pitchFamily="2" charset="0"/>
            </a:endParaRPr>
          </a:p>
          <a:p>
            <a:pPr algn="r"/>
            <a:r>
              <a:rPr lang="en-US" dirty="0">
                <a:solidFill>
                  <a:schemeClr val="bg1"/>
                </a:solidFill>
                <a:latin typeface="Georgia" panose="02040502050405020303" pitchFamily="18" charset="0"/>
                <a:ea typeface="Roboto" panose="02000000000000000000" pitchFamily="2" charset="0"/>
                <a:cs typeface="Roboto" panose="02000000000000000000" pitchFamily="2" charset="0"/>
              </a:rPr>
              <a:t>-</a:t>
            </a:r>
            <a:r>
              <a:rPr lang="en-US" i="1" dirty="0">
                <a:solidFill>
                  <a:schemeClr val="bg1"/>
                </a:solidFill>
                <a:latin typeface="Georgia" panose="02040502050405020303" pitchFamily="18" charset="0"/>
                <a:ea typeface="Roboto" panose="02000000000000000000" pitchFamily="2" charset="0"/>
                <a:cs typeface="Roboto" panose="02000000000000000000" pitchFamily="2" charset="0"/>
              </a:rPr>
              <a:t>etymonline.com</a:t>
            </a:r>
            <a:endParaRPr lang="en-US" i="1" dirty="0">
              <a:solidFill>
                <a:schemeClr val="bg1"/>
              </a:solidFill>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507726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7D64F5-41FB-4526-81BF-0DB539F79847}"/>
              </a:ext>
            </a:extLst>
          </p:cNvPr>
          <p:cNvSpPr txBox="1"/>
          <p:nvPr/>
        </p:nvSpPr>
        <p:spPr>
          <a:xfrm>
            <a:off x="1074821" y="1732128"/>
            <a:ext cx="10153954" cy="2769989"/>
          </a:xfrm>
          <a:prstGeom prst="rect">
            <a:avLst/>
          </a:prstGeom>
          <a:noFill/>
        </p:spPr>
        <p:txBody>
          <a:bodyPr wrap="square" rtlCol="0">
            <a:spAutoFit/>
          </a:bodyPr>
          <a:lstStyle/>
          <a:p>
            <a:r>
              <a:rPr lang="en-US" sz="5400" b="1" dirty="0">
                <a:solidFill>
                  <a:schemeClr val="bg1"/>
                </a:solidFill>
                <a:ea typeface="Roboto" panose="02000000000000000000" pitchFamily="2" charset="0"/>
                <a:cs typeface="Roboto" panose="02000000000000000000" pitchFamily="2" charset="0"/>
              </a:rPr>
              <a:t>THEORY</a:t>
            </a:r>
          </a:p>
          <a:p>
            <a:endParaRPr lang="en-US" sz="2800" dirty="0">
              <a:solidFill>
                <a:schemeClr val="bg1"/>
              </a:solidFill>
              <a:latin typeface="Georgia" panose="02040502050405020303" pitchFamily="18" charset="0"/>
            </a:endParaRPr>
          </a:p>
          <a:p>
            <a:r>
              <a:rPr lang="en-US" sz="2800" b="0" i="0" dirty="0">
                <a:solidFill>
                  <a:schemeClr val="bg1"/>
                </a:solidFill>
                <a:effectLst/>
                <a:latin typeface="Georgia" panose="02040502050405020303" pitchFamily="18" charset="0"/>
              </a:rPr>
              <a:t>from Greek </a:t>
            </a:r>
            <a:r>
              <a:rPr lang="en-US" sz="2800" b="0" i="1" dirty="0" err="1">
                <a:solidFill>
                  <a:schemeClr val="bg1"/>
                </a:solidFill>
                <a:effectLst/>
                <a:latin typeface="Georgia" panose="02040502050405020303" pitchFamily="18" charset="0"/>
              </a:rPr>
              <a:t>theōria</a:t>
            </a:r>
            <a:r>
              <a:rPr lang="en-US" sz="2800" b="0" i="0" dirty="0">
                <a:solidFill>
                  <a:schemeClr val="bg1"/>
                </a:solidFill>
                <a:effectLst/>
                <a:latin typeface="Georgia" panose="02040502050405020303" pitchFamily="18" charset="0"/>
              </a:rPr>
              <a:t> "</a:t>
            </a:r>
            <a:r>
              <a:rPr lang="en-US" sz="2800" b="0" i="0" dirty="0">
                <a:effectLst/>
                <a:highlight>
                  <a:srgbClr val="C0C0C0"/>
                </a:highlight>
                <a:latin typeface="Georgia" panose="02040502050405020303" pitchFamily="18" charset="0"/>
              </a:rPr>
              <a:t>contemplation</a:t>
            </a:r>
            <a:r>
              <a:rPr lang="en-US" sz="2800" b="0" i="0" dirty="0">
                <a:solidFill>
                  <a:schemeClr val="bg1"/>
                </a:solidFill>
                <a:effectLst/>
                <a:latin typeface="Georgia" panose="02040502050405020303" pitchFamily="18" charset="0"/>
              </a:rPr>
              <a:t>, </a:t>
            </a:r>
            <a:r>
              <a:rPr lang="en-US" sz="2800" b="0" i="0" dirty="0">
                <a:effectLst/>
                <a:highlight>
                  <a:srgbClr val="C0C0C0"/>
                </a:highlight>
                <a:latin typeface="Georgia" panose="02040502050405020303" pitchFamily="18" charset="0"/>
              </a:rPr>
              <a:t>speculation</a:t>
            </a:r>
            <a:r>
              <a:rPr lang="en-US" sz="2800" b="0" i="0" dirty="0">
                <a:solidFill>
                  <a:schemeClr val="bg1"/>
                </a:solidFill>
                <a:effectLst/>
                <a:latin typeface="Georgia" panose="02040502050405020303" pitchFamily="18" charset="0"/>
              </a:rPr>
              <a:t>; </a:t>
            </a:r>
            <a:r>
              <a:rPr lang="en-US" sz="2800" b="0" i="0" dirty="0">
                <a:effectLst/>
                <a:highlight>
                  <a:srgbClr val="C0C0C0"/>
                </a:highlight>
                <a:latin typeface="Georgia" panose="02040502050405020303" pitchFamily="18" charset="0"/>
              </a:rPr>
              <a:t>a looking at</a:t>
            </a:r>
            <a:r>
              <a:rPr lang="en-US" sz="2800" b="0" i="0" dirty="0">
                <a:solidFill>
                  <a:schemeClr val="bg1"/>
                </a:solidFill>
                <a:effectLst/>
                <a:latin typeface="Georgia" panose="02040502050405020303" pitchFamily="18" charset="0"/>
              </a:rPr>
              <a:t>, viewing; a sight, show, spectacle, things looked at“</a:t>
            </a:r>
          </a:p>
          <a:p>
            <a:endParaRPr lang="en-US" dirty="0">
              <a:solidFill>
                <a:schemeClr val="bg1"/>
              </a:solidFill>
              <a:latin typeface="Georgia" panose="02040502050405020303" pitchFamily="18" charset="0"/>
              <a:ea typeface="Roboto" panose="02000000000000000000" pitchFamily="2" charset="0"/>
              <a:cs typeface="Roboto" panose="02000000000000000000" pitchFamily="2" charset="0"/>
            </a:endParaRPr>
          </a:p>
          <a:p>
            <a:pPr algn="r"/>
            <a:r>
              <a:rPr lang="en-US" dirty="0">
                <a:solidFill>
                  <a:schemeClr val="bg1"/>
                </a:solidFill>
                <a:latin typeface="Georgia" panose="02040502050405020303" pitchFamily="18" charset="0"/>
                <a:ea typeface="Roboto" panose="02000000000000000000" pitchFamily="2" charset="0"/>
                <a:cs typeface="Roboto" panose="02000000000000000000" pitchFamily="2" charset="0"/>
              </a:rPr>
              <a:t>-</a:t>
            </a:r>
            <a:r>
              <a:rPr lang="en-US" i="1" dirty="0">
                <a:solidFill>
                  <a:schemeClr val="bg1"/>
                </a:solidFill>
                <a:latin typeface="Georgia" panose="02040502050405020303" pitchFamily="18" charset="0"/>
                <a:ea typeface="Roboto" panose="02000000000000000000" pitchFamily="2" charset="0"/>
                <a:cs typeface="Roboto" panose="02000000000000000000" pitchFamily="2" charset="0"/>
              </a:rPr>
              <a:t>etymonline.com</a:t>
            </a:r>
            <a:endParaRPr lang="en-US" i="1" dirty="0">
              <a:solidFill>
                <a:schemeClr val="bg1"/>
              </a:solidFill>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11786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CAE067-4649-4762-B151-E56F62C078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450" y="1973915"/>
            <a:ext cx="10833100" cy="2630770"/>
          </a:xfrm>
          <a:prstGeom prst="rect">
            <a:avLst/>
          </a:prstGeom>
        </p:spPr>
      </p:pic>
    </p:spTree>
    <p:extLst>
      <p:ext uri="{BB962C8B-B14F-4D97-AF65-F5344CB8AC3E}">
        <p14:creationId xmlns:p14="http://schemas.microsoft.com/office/powerpoint/2010/main" val="3741544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7D64F5-41FB-4526-81BF-0DB539F79847}"/>
              </a:ext>
            </a:extLst>
          </p:cNvPr>
          <p:cNvSpPr txBox="1"/>
          <p:nvPr/>
        </p:nvSpPr>
        <p:spPr>
          <a:xfrm>
            <a:off x="993912" y="2924590"/>
            <a:ext cx="10082254" cy="707886"/>
          </a:xfrm>
          <a:prstGeom prst="rect">
            <a:avLst/>
          </a:prstGeom>
          <a:noFill/>
        </p:spPr>
        <p:txBody>
          <a:bodyPr wrap="square" rtlCol="0">
            <a:spAutoFit/>
          </a:bodyPr>
          <a:lstStyle/>
          <a:p>
            <a:pPr algn="ctr"/>
            <a:r>
              <a:rPr lang="en-US" sz="4000" dirty="0">
                <a:solidFill>
                  <a:schemeClr val="bg1"/>
                </a:solidFill>
                <a:ea typeface="Roboto" panose="02000000000000000000" pitchFamily="2" charset="0"/>
                <a:cs typeface="Roboto" panose="02000000000000000000" pitchFamily="2" charset="0"/>
              </a:rPr>
              <a:t>The Turn of the Century</a:t>
            </a:r>
            <a:endParaRPr lang="en-US" dirty="0">
              <a:solidFill>
                <a:schemeClr val="bg1"/>
              </a:solidFill>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58454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7D64F5-41FB-4526-81BF-0DB539F79847}"/>
              </a:ext>
            </a:extLst>
          </p:cNvPr>
          <p:cNvSpPr txBox="1"/>
          <p:nvPr/>
        </p:nvSpPr>
        <p:spPr>
          <a:xfrm>
            <a:off x="993912" y="2924590"/>
            <a:ext cx="10082254" cy="707886"/>
          </a:xfrm>
          <a:prstGeom prst="rect">
            <a:avLst/>
          </a:prstGeom>
          <a:noFill/>
        </p:spPr>
        <p:txBody>
          <a:bodyPr wrap="square" rtlCol="0">
            <a:spAutoFit/>
          </a:bodyPr>
          <a:lstStyle/>
          <a:p>
            <a:pPr algn="ctr"/>
            <a:r>
              <a:rPr lang="en-US" sz="4000" dirty="0">
                <a:solidFill>
                  <a:schemeClr val="bg1"/>
                </a:solidFill>
                <a:ea typeface="Roboto" panose="02000000000000000000" pitchFamily="2" charset="0"/>
                <a:cs typeface="Roboto" panose="02000000000000000000" pitchFamily="2" charset="0"/>
              </a:rPr>
              <a:t>‘Modernism’</a:t>
            </a:r>
            <a:endParaRPr lang="en-US" dirty="0">
              <a:solidFill>
                <a:schemeClr val="bg1"/>
              </a:solidFill>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32719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ene descartes">
            <a:extLst>
              <a:ext uri="{FF2B5EF4-FFF2-40B4-BE49-F238E27FC236}">
                <a16:creationId xmlns:a16="http://schemas.microsoft.com/office/drawing/2014/main" id="{1DB31A61-B9C3-4684-9CB8-B885483107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50989" y="807497"/>
            <a:ext cx="3954462" cy="48408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F624101-5C46-493F-A911-1A9AF19C19FB}"/>
              </a:ext>
            </a:extLst>
          </p:cNvPr>
          <p:cNvSpPr txBox="1"/>
          <p:nvPr/>
        </p:nvSpPr>
        <p:spPr>
          <a:xfrm>
            <a:off x="2503356" y="5912003"/>
            <a:ext cx="2049728" cy="276999"/>
          </a:xfrm>
          <a:prstGeom prst="rect">
            <a:avLst/>
          </a:prstGeom>
          <a:noFill/>
        </p:spPr>
        <p:txBody>
          <a:bodyPr wrap="none" rtlCol="0">
            <a:spAutoFit/>
          </a:bodyPr>
          <a:lstStyle/>
          <a:p>
            <a:pPr algn="ctr"/>
            <a:r>
              <a:rPr lang="en-US" sz="1200" dirty="0">
                <a:solidFill>
                  <a:schemeClr val="bg1"/>
                </a:solidFill>
              </a:rPr>
              <a:t>René Descartes (1596 – 1650)</a:t>
            </a:r>
          </a:p>
        </p:txBody>
      </p:sp>
      <p:sp>
        <p:nvSpPr>
          <p:cNvPr id="7" name="TextBox 6">
            <a:extLst>
              <a:ext uri="{FF2B5EF4-FFF2-40B4-BE49-F238E27FC236}">
                <a16:creationId xmlns:a16="http://schemas.microsoft.com/office/drawing/2014/main" id="{62F4C04B-B3FC-4EC2-808C-E8B38E4C0446}"/>
              </a:ext>
            </a:extLst>
          </p:cNvPr>
          <p:cNvSpPr txBox="1"/>
          <p:nvPr/>
        </p:nvSpPr>
        <p:spPr>
          <a:xfrm>
            <a:off x="7705512" y="5912003"/>
            <a:ext cx="1916551" cy="276999"/>
          </a:xfrm>
          <a:prstGeom prst="rect">
            <a:avLst/>
          </a:prstGeom>
          <a:noFill/>
        </p:spPr>
        <p:txBody>
          <a:bodyPr wrap="none" rtlCol="0">
            <a:spAutoFit/>
          </a:bodyPr>
          <a:lstStyle/>
          <a:p>
            <a:pPr algn="ctr"/>
            <a:r>
              <a:rPr lang="en-US" sz="1200" dirty="0">
                <a:solidFill>
                  <a:schemeClr val="bg1"/>
                </a:solidFill>
              </a:rPr>
              <a:t>Paul Cézanne (1849 – 1906)</a:t>
            </a:r>
          </a:p>
        </p:txBody>
      </p:sp>
      <p:pic>
        <p:nvPicPr>
          <p:cNvPr id="1028" name="Picture 4" descr="Image result for Cezanne photo">
            <a:extLst>
              <a:ext uri="{FF2B5EF4-FFF2-40B4-BE49-F238E27FC236}">
                <a16:creationId xmlns:a16="http://schemas.microsoft.com/office/drawing/2014/main" id="{3DAC1549-A283-41B9-9D23-2F7E7B6BF0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88427" y="1352550"/>
            <a:ext cx="3750720" cy="375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784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84D2C3-9C1D-4CBA-9035-31F406B04D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1408" y="492460"/>
            <a:ext cx="9329184" cy="5533470"/>
          </a:xfrm>
          <a:prstGeom prst="rect">
            <a:avLst/>
          </a:prstGeom>
        </p:spPr>
      </p:pic>
      <p:sp>
        <p:nvSpPr>
          <p:cNvPr id="5" name="TextBox 4">
            <a:extLst>
              <a:ext uri="{FF2B5EF4-FFF2-40B4-BE49-F238E27FC236}">
                <a16:creationId xmlns:a16="http://schemas.microsoft.com/office/drawing/2014/main" id="{9552338F-06E4-47DA-84B1-11DFA0A131CE}"/>
              </a:ext>
            </a:extLst>
          </p:cNvPr>
          <p:cNvSpPr txBox="1"/>
          <p:nvPr/>
        </p:nvSpPr>
        <p:spPr>
          <a:xfrm>
            <a:off x="355599" y="6187081"/>
            <a:ext cx="2929648" cy="276999"/>
          </a:xfrm>
          <a:prstGeom prst="rect">
            <a:avLst/>
          </a:prstGeom>
          <a:noFill/>
        </p:spPr>
        <p:txBody>
          <a:bodyPr wrap="none" rtlCol="0">
            <a:spAutoFit/>
          </a:bodyPr>
          <a:lstStyle/>
          <a:p>
            <a:r>
              <a:rPr lang="en-US" sz="1200" dirty="0">
                <a:solidFill>
                  <a:schemeClr val="bg1"/>
                </a:solidFill>
              </a:rPr>
              <a:t>Paul Cézanne, Mont Sainte-Victoire, 1902-6.</a:t>
            </a:r>
          </a:p>
        </p:txBody>
      </p:sp>
    </p:spTree>
    <p:extLst>
      <p:ext uri="{BB962C8B-B14F-4D97-AF65-F5344CB8AC3E}">
        <p14:creationId xmlns:p14="http://schemas.microsoft.com/office/powerpoint/2010/main" val="2651784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84D2C3-9C1D-4CBA-9035-31F406B04D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599" y="1276351"/>
            <a:ext cx="11480802" cy="4305298"/>
          </a:xfrm>
          <a:prstGeom prst="rect">
            <a:avLst/>
          </a:prstGeom>
        </p:spPr>
      </p:pic>
      <p:sp>
        <p:nvSpPr>
          <p:cNvPr id="5" name="TextBox 4">
            <a:extLst>
              <a:ext uri="{FF2B5EF4-FFF2-40B4-BE49-F238E27FC236}">
                <a16:creationId xmlns:a16="http://schemas.microsoft.com/office/drawing/2014/main" id="{9552338F-06E4-47DA-84B1-11DFA0A131CE}"/>
              </a:ext>
            </a:extLst>
          </p:cNvPr>
          <p:cNvSpPr txBox="1"/>
          <p:nvPr/>
        </p:nvSpPr>
        <p:spPr>
          <a:xfrm>
            <a:off x="355599" y="6187081"/>
            <a:ext cx="2083584" cy="276999"/>
          </a:xfrm>
          <a:prstGeom prst="rect">
            <a:avLst/>
          </a:prstGeom>
          <a:noFill/>
        </p:spPr>
        <p:txBody>
          <a:bodyPr wrap="none" rtlCol="0">
            <a:spAutoFit/>
          </a:bodyPr>
          <a:lstStyle/>
          <a:p>
            <a:r>
              <a:rPr lang="en-US" sz="1200" dirty="0">
                <a:solidFill>
                  <a:schemeClr val="bg1"/>
                </a:solidFill>
              </a:rPr>
              <a:t>Pablo Picasso, </a:t>
            </a:r>
            <a:r>
              <a:rPr lang="en-US" sz="1200" i="1" dirty="0">
                <a:solidFill>
                  <a:schemeClr val="bg1"/>
                </a:solidFill>
              </a:rPr>
              <a:t>Guernica</a:t>
            </a:r>
            <a:r>
              <a:rPr lang="en-US" sz="1200" dirty="0">
                <a:solidFill>
                  <a:schemeClr val="bg1"/>
                </a:solidFill>
              </a:rPr>
              <a:t>, 1937.</a:t>
            </a:r>
          </a:p>
        </p:txBody>
      </p:sp>
    </p:spTree>
    <p:extLst>
      <p:ext uri="{BB962C8B-B14F-4D97-AF65-F5344CB8AC3E}">
        <p14:creationId xmlns:p14="http://schemas.microsoft.com/office/powerpoint/2010/main" val="1228746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84D2C3-9C1D-4CBA-9035-31F406B04D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1150" y="839508"/>
            <a:ext cx="3276600" cy="4740834"/>
          </a:xfrm>
          <a:prstGeom prst="rect">
            <a:avLst/>
          </a:prstGeom>
        </p:spPr>
      </p:pic>
      <p:pic>
        <p:nvPicPr>
          <p:cNvPr id="4" name="Picture 3">
            <a:extLst>
              <a:ext uri="{FF2B5EF4-FFF2-40B4-BE49-F238E27FC236}">
                <a16:creationId xmlns:a16="http://schemas.microsoft.com/office/drawing/2014/main" id="{7CDB7E29-B7C3-4993-886D-7F3B9F6D42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60293" y="1438274"/>
            <a:ext cx="4976814" cy="3981452"/>
          </a:xfrm>
          <a:prstGeom prst="rect">
            <a:avLst/>
          </a:prstGeom>
        </p:spPr>
      </p:pic>
      <p:sp>
        <p:nvSpPr>
          <p:cNvPr id="2" name="TextBox 1">
            <a:extLst>
              <a:ext uri="{FF2B5EF4-FFF2-40B4-BE49-F238E27FC236}">
                <a16:creationId xmlns:a16="http://schemas.microsoft.com/office/drawing/2014/main" id="{ADB73390-DC61-4136-A208-41C2CC0D76FF}"/>
              </a:ext>
            </a:extLst>
          </p:cNvPr>
          <p:cNvSpPr txBox="1"/>
          <p:nvPr/>
        </p:nvSpPr>
        <p:spPr>
          <a:xfrm>
            <a:off x="6096000" y="6187081"/>
            <a:ext cx="2270430" cy="276999"/>
          </a:xfrm>
          <a:prstGeom prst="rect">
            <a:avLst/>
          </a:prstGeom>
          <a:noFill/>
        </p:spPr>
        <p:txBody>
          <a:bodyPr wrap="none" rtlCol="0">
            <a:spAutoFit/>
          </a:bodyPr>
          <a:lstStyle/>
          <a:p>
            <a:r>
              <a:rPr lang="en-US" sz="1200" dirty="0">
                <a:solidFill>
                  <a:schemeClr val="bg1"/>
                </a:solidFill>
              </a:rPr>
              <a:t>Marc Chagall, The Birthday, 1915.</a:t>
            </a:r>
          </a:p>
        </p:txBody>
      </p:sp>
      <p:sp>
        <p:nvSpPr>
          <p:cNvPr id="5" name="TextBox 4">
            <a:extLst>
              <a:ext uri="{FF2B5EF4-FFF2-40B4-BE49-F238E27FC236}">
                <a16:creationId xmlns:a16="http://schemas.microsoft.com/office/drawing/2014/main" id="{406E8ED6-85D3-4097-ABD5-F8F26D417B87}"/>
              </a:ext>
            </a:extLst>
          </p:cNvPr>
          <p:cNvSpPr txBox="1"/>
          <p:nvPr/>
        </p:nvSpPr>
        <p:spPr>
          <a:xfrm>
            <a:off x="1581150" y="6187081"/>
            <a:ext cx="1921232" cy="276999"/>
          </a:xfrm>
          <a:prstGeom prst="rect">
            <a:avLst/>
          </a:prstGeom>
          <a:noFill/>
        </p:spPr>
        <p:txBody>
          <a:bodyPr wrap="none" rtlCol="0">
            <a:spAutoFit/>
          </a:bodyPr>
          <a:lstStyle/>
          <a:p>
            <a:r>
              <a:rPr lang="en-US" sz="1200" dirty="0">
                <a:solidFill>
                  <a:schemeClr val="bg1"/>
                </a:solidFill>
              </a:rPr>
              <a:t>Henri Matisse, Icarus, 1947.</a:t>
            </a:r>
          </a:p>
        </p:txBody>
      </p:sp>
    </p:spTree>
    <p:extLst>
      <p:ext uri="{BB962C8B-B14F-4D97-AF65-F5344CB8AC3E}">
        <p14:creationId xmlns:p14="http://schemas.microsoft.com/office/powerpoint/2010/main" val="3904163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84D2C3-9C1D-4CBA-9035-31F406B04D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550" y="1594020"/>
            <a:ext cx="4686300" cy="3669960"/>
          </a:xfrm>
          <a:prstGeom prst="rect">
            <a:avLst/>
          </a:prstGeom>
        </p:spPr>
      </p:pic>
      <p:pic>
        <p:nvPicPr>
          <p:cNvPr id="4" name="Picture 3">
            <a:extLst>
              <a:ext uri="{FF2B5EF4-FFF2-40B4-BE49-F238E27FC236}">
                <a16:creationId xmlns:a16="http://schemas.microsoft.com/office/drawing/2014/main" id="{7CDB7E29-B7C3-4993-886D-7F3B9F6D42C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38369" y="1594020"/>
            <a:ext cx="5946916" cy="3669960"/>
          </a:xfrm>
          <a:prstGeom prst="rect">
            <a:avLst/>
          </a:prstGeom>
        </p:spPr>
      </p:pic>
      <p:sp>
        <p:nvSpPr>
          <p:cNvPr id="5" name="TextBox 4">
            <a:extLst>
              <a:ext uri="{FF2B5EF4-FFF2-40B4-BE49-F238E27FC236}">
                <a16:creationId xmlns:a16="http://schemas.microsoft.com/office/drawing/2014/main" id="{406E8ED6-85D3-4097-ABD5-F8F26D417B87}"/>
              </a:ext>
            </a:extLst>
          </p:cNvPr>
          <p:cNvSpPr txBox="1"/>
          <p:nvPr/>
        </p:nvSpPr>
        <p:spPr>
          <a:xfrm>
            <a:off x="590550" y="6177556"/>
            <a:ext cx="4561249" cy="276999"/>
          </a:xfrm>
          <a:prstGeom prst="rect">
            <a:avLst/>
          </a:prstGeom>
          <a:noFill/>
        </p:spPr>
        <p:txBody>
          <a:bodyPr wrap="none" rtlCol="0">
            <a:spAutoFit/>
          </a:bodyPr>
          <a:lstStyle/>
          <a:p>
            <a:r>
              <a:rPr lang="en-US" sz="1200" dirty="0">
                <a:solidFill>
                  <a:schemeClr val="bg1"/>
                </a:solidFill>
              </a:rPr>
              <a:t>Assembly line, Ford Motor Company, River Rouge Plant, Dearborn, MI.</a:t>
            </a:r>
          </a:p>
        </p:txBody>
      </p:sp>
    </p:spTree>
    <p:extLst>
      <p:ext uri="{BB962C8B-B14F-4D97-AF65-F5344CB8AC3E}">
        <p14:creationId xmlns:p14="http://schemas.microsoft.com/office/powerpoint/2010/main" val="3883968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7D64F5-41FB-4526-81BF-0DB539F79847}"/>
              </a:ext>
            </a:extLst>
          </p:cNvPr>
          <p:cNvSpPr txBox="1"/>
          <p:nvPr/>
        </p:nvSpPr>
        <p:spPr>
          <a:xfrm>
            <a:off x="993912" y="2634039"/>
            <a:ext cx="8823188" cy="1077218"/>
          </a:xfrm>
          <a:prstGeom prst="rect">
            <a:avLst/>
          </a:prstGeom>
          <a:noFill/>
        </p:spPr>
        <p:txBody>
          <a:bodyPr wrap="square" rtlCol="0">
            <a:spAutoFit/>
          </a:bodyPr>
          <a:lstStyle/>
          <a:p>
            <a:r>
              <a:rPr lang="en-US" sz="2800" b="1" dirty="0">
                <a:solidFill>
                  <a:schemeClr val="bg1"/>
                </a:solidFill>
              </a:rPr>
              <a:t>Academic Integrity</a:t>
            </a:r>
            <a:endParaRPr lang="en-US" sz="2800" dirty="0">
              <a:solidFill>
                <a:schemeClr val="bg1"/>
              </a:solidFill>
            </a:endParaRPr>
          </a:p>
          <a:p>
            <a:r>
              <a:rPr lang="en-US" dirty="0">
                <a:solidFill>
                  <a:schemeClr val="bg1"/>
                </a:solidFill>
              </a:rPr>
              <a:t>If a portion of your work (e.g., in a blog) is not your own, you must cite the source completely. Images are also copyrighted.</a:t>
            </a:r>
          </a:p>
        </p:txBody>
      </p:sp>
    </p:spTree>
    <p:extLst>
      <p:ext uri="{BB962C8B-B14F-4D97-AF65-F5344CB8AC3E}">
        <p14:creationId xmlns:p14="http://schemas.microsoft.com/office/powerpoint/2010/main" val="3697795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84D2C3-9C1D-4CBA-9035-31F406B04D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8786" y="904874"/>
            <a:ext cx="8494428" cy="4762502"/>
          </a:xfrm>
          <a:prstGeom prst="rect">
            <a:avLst/>
          </a:prstGeom>
        </p:spPr>
      </p:pic>
      <p:sp>
        <p:nvSpPr>
          <p:cNvPr id="5" name="TextBox 4">
            <a:extLst>
              <a:ext uri="{FF2B5EF4-FFF2-40B4-BE49-F238E27FC236}">
                <a16:creationId xmlns:a16="http://schemas.microsoft.com/office/drawing/2014/main" id="{406E8ED6-85D3-4097-ABD5-F8F26D417B87}"/>
              </a:ext>
            </a:extLst>
          </p:cNvPr>
          <p:cNvSpPr txBox="1"/>
          <p:nvPr/>
        </p:nvSpPr>
        <p:spPr>
          <a:xfrm>
            <a:off x="590550" y="6187081"/>
            <a:ext cx="5058693" cy="276999"/>
          </a:xfrm>
          <a:prstGeom prst="rect">
            <a:avLst/>
          </a:prstGeom>
          <a:noFill/>
        </p:spPr>
        <p:txBody>
          <a:bodyPr wrap="none" rtlCol="0">
            <a:spAutoFit/>
          </a:bodyPr>
          <a:lstStyle/>
          <a:p>
            <a:r>
              <a:rPr lang="en-US" sz="1200" dirty="0">
                <a:solidFill>
                  <a:schemeClr val="bg1"/>
                </a:solidFill>
              </a:rPr>
              <a:t>University of Leipzig, Germany. Psychology Laboratory – Wilhelm Wundt, 1879.</a:t>
            </a:r>
          </a:p>
        </p:txBody>
      </p:sp>
    </p:spTree>
    <p:extLst>
      <p:ext uri="{BB962C8B-B14F-4D97-AF65-F5344CB8AC3E}">
        <p14:creationId xmlns:p14="http://schemas.microsoft.com/office/powerpoint/2010/main" val="3419700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84D2C3-9C1D-4CBA-9035-31F406B04D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060" y="1590675"/>
            <a:ext cx="3301666" cy="3390900"/>
          </a:xfrm>
          <a:prstGeom prst="rect">
            <a:avLst/>
          </a:prstGeom>
        </p:spPr>
      </p:pic>
      <p:sp>
        <p:nvSpPr>
          <p:cNvPr id="5" name="TextBox 4">
            <a:extLst>
              <a:ext uri="{FF2B5EF4-FFF2-40B4-BE49-F238E27FC236}">
                <a16:creationId xmlns:a16="http://schemas.microsoft.com/office/drawing/2014/main" id="{406E8ED6-85D3-4097-ABD5-F8F26D417B87}"/>
              </a:ext>
            </a:extLst>
          </p:cNvPr>
          <p:cNvSpPr txBox="1"/>
          <p:nvPr/>
        </p:nvSpPr>
        <p:spPr>
          <a:xfrm>
            <a:off x="799060" y="6187081"/>
            <a:ext cx="4483856" cy="276999"/>
          </a:xfrm>
          <a:prstGeom prst="rect">
            <a:avLst/>
          </a:prstGeom>
          <a:noFill/>
        </p:spPr>
        <p:txBody>
          <a:bodyPr wrap="none" rtlCol="0">
            <a:spAutoFit/>
          </a:bodyPr>
          <a:lstStyle/>
          <a:p>
            <a:r>
              <a:rPr lang="en-US" sz="1200" dirty="0">
                <a:solidFill>
                  <a:schemeClr val="bg1"/>
                </a:solidFill>
              </a:rPr>
              <a:t>Albert Einstein, changing </a:t>
            </a:r>
            <a:r>
              <a:rPr lang="en-US" sz="1200" i="1" dirty="0">
                <a:solidFill>
                  <a:schemeClr val="bg1"/>
                </a:solidFill>
              </a:rPr>
              <a:t>Weltanschauung</a:t>
            </a:r>
            <a:r>
              <a:rPr lang="en-US" sz="1200" dirty="0">
                <a:solidFill>
                  <a:schemeClr val="bg1"/>
                </a:solidFill>
              </a:rPr>
              <a:t> ushered in by the sciences.</a:t>
            </a:r>
          </a:p>
        </p:txBody>
      </p:sp>
      <p:pic>
        <p:nvPicPr>
          <p:cNvPr id="4" name="Picture 3">
            <a:extLst>
              <a:ext uri="{FF2B5EF4-FFF2-40B4-BE49-F238E27FC236}">
                <a16:creationId xmlns:a16="http://schemas.microsoft.com/office/drawing/2014/main" id="{DB5A2671-DF84-4477-8A3F-44A59AB21D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2001" y="904874"/>
            <a:ext cx="3158550" cy="4762502"/>
          </a:xfrm>
          <a:prstGeom prst="rect">
            <a:avLst/>
          </a:prstGeom>
        </p:spPr>
      </p:pic>
    </p:spTree>
    <p:extLst>
      <p:ext uri="{BB962C8B-B14F-4D97-AF65-F5344CB8AC3E}">
        <p14:creationId xmlns:p14="http://schemas.microsoft.com/office/powerpoint/2010/main" val="3965056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84D2C3-9C1D-4CBA-9035-31F406B04D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059" y="788805"/>
            <a:ext cx="6887615" cy="4988329"/>
          </a:xfrm>
          <a:prstGeom prst="rect">
            <a:avLst/>
          </a:prstGeom>
        </p:spPr>
      </p:pic>
      <p:sp>
        <p:nvSpPr>
          <p:cNvPr id="5" name="TextBox 4">
            <a:extLst>
              <a:ext uri="{FF2B5EF4-FFF2-40B4-BE49-F238E27FC236}">
                <a16:creationId xmlns:a16="http://schemas.microsoft.com/office/drawing/2014/main" id="{406E8ED6-85D3-4097-ABD5-F8F26D417B87}"/>
              </a:ext>
            </a:extLst>
          </p:cNvPr>
          <p:cNvSpPr txBox="1"/>
          <p:nvPr/>
        </p:nvSpPr>
        <p:spPr>
          <a:xfrm>
            <a:off x="799060" y="6187081"/>
            <a:ext cx="2318905" cy="276999"/>
          </a:xfrm>
          <a:prstGeom prst="rect">
            <a:avLst/>
          </a:prstGeom>
          <a:noFill/>
        </p:spPr>
        <p:txBody>
          <a:bodyPr wrap="none" rtlCol="0">
            <a:spAutoFit/>
          </a:bodyPr>
          <a:lstStyle/>
          <a:p>
            <a:r>
              <a:rPr lang="en-US" sz="1200" dirty="0">
                <a:solidFill>
                  <a:schemeClr val="bg1"/>
                </a:solidFill>
              </a:rPr>
              <a:t>Bethlehem Steel, Bethlehem, PA.</a:t>
            </a:r>
          </a:p>
        </p:txBody>
      </p:sp>
    </p:spTree>
    <p:extLst>
      <p:ext uri="{BB962C8B-B14F-4D97-AF65-F5344CB8AC3E}">
        <p14:creationId xmlns:p14="http://schemas.microsoft.com/office/powerpoint/2010/main" val="1512446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84D2C3-9C1D-4CBA-9035-31F406B04D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059" y="1074628"/>
            <a:ext cx="6887615" cy="4416683"/>
          </a:xfrm>
          <a:prstGeom prst="rect">
            <a:avLst/>
          </a:prstGeom>
        </p:spPr>
      </p:pic>
      <p:sp>
        <p:nvSpPr>
          <p:cNvPr id="5" name="TextBox 4">
            <a:extLst>
              <a:ext uri="{FF2B5EF4-FFF2-40B4-BE49-F238E27FC236}">
                <a16:creationId xmlns:a16="http://schemas.microsoft.com/office/drawing/2014/main" id="{406E8ED6-85D3-4097-ABD5-F8F26D417B87}"/>
              </a:ext>
            </a:extLst>
          </p:cNvPr>
          <p:cNvSpPr txBox="1"/>
          <p:nvPr/>
        </p:nvSpPr>
        <p:spPr>
          <a:xfrm>
            <a:off x="799060" y="6187081"/>
            <a:ext cx="5919313" cy="276999"/>
          </a:xfrm>
          <a:prstGeom prst="rect">
            <a:avLst/>
          </a:prstGeom>
          <a:noFill/>
        </p:spPr>
        <p:txBody>
          <a:bodyPr wrap="none" rtlCol="0">
            <a:spAutoFit/>
          </a:bodyPr>
          <a:lstStyle/>
          <a:p>
            <a:r>
              <a:rPr lang="en-US" sz="1200" dirty="0">
                <a:solidFill>
                  <a:schemeClr val="bg1"/>
                </a:solidFill>
              </a:rPr>
              <a:t>Hoover Dam construction – early example of large-scale reinforced </a:t>
            </a:r>
            <a:r>
              <a:rPr lang="en-US" sz="1200">
                <a:solidFill>
                  <a:schemeClr val="bg1"/>
                </a:solidFill>
              </a:rPr>
              <a:t>concrete structure, 1936.</a:t>
            </a:r>
            <a:endParaRPr lang="en-US" sz="1200" dirty="0">
              <a:solidFill>
                <a:schemeClr val="bg1"/>
              </a:solidFill>
            </a:endParaRPr>
          </a:p>
        </p:txBody>
      </p:sp>
    </p:spTree>
    <p:extLst>
      <p:ext uri="{BB962C8B-B14F-4D97-AF65-F5344CB8AC3E}">
        <p14:creationId xmlns:p14="http://schemas.microsoft.com/office/powerpoint/2010/main" val="2293442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9437EF-549D-4F1A-AFFC-0A0563AFDF41}"/>
              </a:ext>
            </a:extLst>
          </p:cNvPr>
          <p:cNvSpPr txBox="1"/>
          <p:nvPr/>
        </p:nvSpPr>
        <p:spPr>
          <a:xfrm>
            <a:off x="1054873" y="2469736"/>
            <a:ext cx="10082254" cy="861774"/>
          </a:xfrm>
          <a:prstGeom prst="rect">
            <a:avLst/>
          </a:prstGeom>
          <a:noFill/>
        </p:spPr>
        <p:txBody>
          <a:bodyPr wrap="square" rtlCol="0">
            <a:spAutoFit/>
          </a:bodyPr>
          <a:lstStyle/>
          <a:p>
            <a:pPr algn="ctr"/>
            <a:r>
              <a:rPr lang="en-US" sz="5000" dirty="0">
                <a:solidFill>
                  <a:schemeClr val="bg1"/>
                </a:solidFill>
                <a:ea typeface="Roboto" panose="02000000000000000000" pitchFamily="2" charset="0"/>
                <a:cs typeface="Roboto" panose="02000000000000000000" pitchFamily="2" charset="0"/>
              </a:rPr>
              <a:t>MODERNISM AND ITS FRACTURE</a:t>
            </a:r>
          </a:p>
        </p:txBody>
      </p:sp>
      <p:sp>
        <p:nvSpPr>
          <p:cNvPr id="6" name="TextBox 5">
            <a:extLst>
              <a:ext uri="{FF2B5EF4-FFF2-40B4-BE49-F238E27FC236}">
                <a16:creationId xmlns:a16="http://schemas.microsoft.com/office/drawing/2014/main" id="{FA7D64F5-41FB-4526-81BF-0DB539F79847}"/>
              </a:ext>
            </a:extLst>
          </p:cNvPr>
          <p:cNvSpPr txBox="1"/>
          <p:nvPr/>
        </p:nvSpPr>
        <p:spPr>
          <a:xfrm>
            <a:off x="1054873" y="5050684"/>
            <a:ext cx="4355327" cy="1077218"/>
          </a:xfrm>
          <a:prstGeom prst="rect">
            <a:avLst/>
          </a:prstGeom>
          <a:noFill/>
        </p:spPr>
        <p:txBody>
          <a:bodyPr wrap="square" rtlCol="0">
            <a:spAutoFit/>
          </a:bodyPr>
          <a:lstStyle/>
          <a:p>
            <a:r>
              <a:rPr lang="en-US" sz="1600" b="1" dirty="0">
                <a:solidFill>
                  <a:schemeClr val="bg1"/>
                </a:solidFill>
                <a:ea typeface="Roboto" panose="02000000000000000000" pitchFamily="2" charset="0"/>
                <a:cs typeface="Roboto" panose="02000000000000000000" pitchFamily="2" charset="0"/>
              </a:rPr>
              <a:t>Contemporary Architecture Theory</a:t>
            </a:r>
          </a:p>
          <a:p>
            <a:r>
              <a:rPr lang="en-US" sz="1600" dirty="0">
                <a:solidFill>
                  <a:schemeClr val="bg1"/>
                </a:solidFill>
                <a:ea typeface="Roboto" panose="02000000000000000000" pitchFamily="2" charset="0"/>
                <a:cs typeface="Roboto" panose="02000000000000000000" pitchFamily="2" charset="0"/>
              </a:rPr>
              <a:t>Eugene Han</a:t>
            </a:r>
          </a:p>
          <a:p>
            <a:r>
              <a:rPr lang="en-US" sz="1600" dirty="0">
                <a:solidFill>
                  <a:schemeClr val="bg1"/>
                </a:solidFill>
                <a:ea typeface="Roboto" panose="02000000000000000000" pitchFamily="2" charset="0"/>
                <a:cs typeface="Roboto" panose="02000000000000000000" pitchFamily="2" charset="0"/>
              </a:rPr>
              <a:t>Fall 2020, 11:15 – 12:30 pm</a:t>
            </a:r>
          </a:p>
          <a:p>
            <a:r>
              <a:rPr lang="en-US" sz="1600" dirty="0">
                <a:solidFill>
                  <a:schemeClr val="bg1"/>
                </a:solidFill>
                <a:ea typeface="Roboto" panose="02000000000000000000" pitchFamily="2" charset="0"/>
                <a:cs typeface="Roboto" panose="02000000000000000000" pitchFamily="2" charset="0"/>
              </a:rPr>
              <a:t>Online Instruction</a:t>
            </a:r>
          </a:p>
        </p:txBody>
      </p:sp>
      <p:sp>
        <p:nvSpPr>
          <p:cNvPr id="7" name="Rectangle 6">
            <a:extLst>
              <a:ext uri="{FF2B5EF4-FFF2-40B4-BE49-F238E27FC236}">
                <a16:creationId xmlns:a16="http://schemas.microsoft.com/office/drawing/2014/main" id="{2F30FBCA-9144-4D31-8B38-7C70DB71F2B0}"/>
              </a:ext>
            </a:extLst>
          </p:cNvPr>
          <p:cNvSpPr/>
          <p:nvPr/>
        </p:nvSpPr>
        <p:spPr>
          <a:xfrm>
            <a:off x="9436982" y="5758570"/>
            <a:ext cx="1700145" cy="369332"/>
          </a:xfrm>
          <a:prstGeom prst="rect">
            <a:avLst/>
          </a:prstGeom>
        </p:spPr>
        <p:txBody>
          <a:bodyPr wrap="none">
            <a:spAutoFit/>
          </a:bodyPr>
          <a:lstStyle/>
          <a:p>
            <a:pPr algn="r"/>
            <a:r>
              <a:rPr lang="en-US" dirty="0">
                <a:solidFill>
                  <a:schemeClr val="bg1"/>
                </a:solidFill>
                <a:ea typeface="Roboto" panose="02000000000000000000" pitchFamily="2" charset="0"/>
                <a:cs typeface="Roboto" panose="02000000000000000000" pitchFamily="2" charset="0"/>
              </a:rPr>
              <a:t>August 24, 2020</a:t>
            </a:r>
          </a:p>
        </p:txBody>
      </p:sp>
    </p:spTree>
    <p:extLst>
      <p:ext uri="{BB962C8B-B14F-4D97-AF65-F5344CB8AC3E}">
        <p14:creationId xmlns:p14="http://schemas.microsoft.com/office/powerpoint/2010/main" val="396348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D64F5-41FB-4526-81BF-0DB539F79847}"/>
              </a:ext>
            </a:extLst>
          </p:cNvPr>
          <p:cNvSpPr txBox="1"/>
          <p:nvPr/>
        </p:nvSpPr>
        <p:spPr>
          <a:xfrm>
            <a:off x="1054873" y="5050684"/>
            <a:ext cx="4355327" cy="1077218"/>
          </a:xfrm>
          <a:prstGeom prst="rect">
            <a:avLst/>
          </a:prstGeom>
          <a:noFill/>
        </p:spPr>
        <p:txBody>
          <a:bodyPr wrap="square" rtlCol="0">
            <a:spAutoFit/>
          </a:bodyPr>
          <a:lstStyle/>
          <a:p>
            <a:r>
              <a:rPr lang="en-US" sz="1600" b="1" dirty="0">
                <a:solidFill>
                  <a:schemeClr val="bg1"/>
                </a:solidFill>
                <a:ea typeface="Roboto" panose="02000000000000000000" pitchFamily="2" charset="0"/>
                <a:cs typeface="Roboto" panose="02000000000000000000" pitchFamily="2" charset="0"/>
              </a:rPr>
              <a:t>Contemporary Architecture Theory</a:t>
            </a:r>
          </a:p>
          <a:p>
            <a:r>
              <a:rPr lang="en-US" sz="1600" dirty="0">
                <a:solidFill>
                  <a:schemeClr val="bg1"/>
                </a:solidFill>
                <a:ea typeface="Roboto" panose="02000000000000000000" pitchFamily="2" charset="0"/>
                <a:cs typeface="Roboto" panose="02000000000000000000" pitchFamily="2" charset="0"/>
              </a:rPr>
              <a:t>Eugene Han</a:t>
            </a:r>
          </a:p>
          <a:p>
            <a:r>
              <a:rPr lang="en-US" sz="1600" dirty="0">
                <a:solidFill>
                  <a:schemeClr val="bg1"/>
                </a:solidFill>
                <a:ea typeface="Roboto" panose="02000000000000000000" pitchFamily="2" charset="0"/>
                <a:cs typeface="Roboto" panose="02000000000000000000" pitchFamily="2" charset="0"/>
              </a:rPr>
              <a:t>Fall 2020, 11:15 – 12:30 pm</a:t>
            </a:r>
          </a:p>
          <a:p>
            <a:r>
              <a:rPr lang="en-US" sz="1600" dirty="0">
                <a:solidFill>
                  <a:schemeClr val="bg1"/>
                </a:solidFill>
                <a:ea typeface="Roboto" panose="02000000000000000000" pitchFamily="2" charset="0"/>
                <a:cs typeface="Roboto" panose="02000000000000000000" pitchFamily="2" charset="0"/>
              </a:rPr>
              <a:t>Online Instruction</a:t>
            </a:r>
          </a:p>
        </p:txBody>
      </p:sp>
      <p:sp>
        <p:nvSpPr>
          <p:cNvPr id="7" name="Rectangle 6">
            <a:extLst>
              <a:ext uri="{FF2B5EF4-FFF2-40B4-BE49-F238E27FC236}">
                <a16:creationId xmlns:a16="http://schemas.microsoft.com/office/drawing/2014/main" id="{2F30FBCA-9144-4D31-8B38-7C70DB71F2B0}"/>
              </a:ext>
            </a:extLst>
          </p:cNvPr>
          <p:cNvSpPr/>
          <p:nvPr/>
        </p:nvSpPr>
        <p:spPr>
          <a:xfrm>
            <a:off x="9436982" y="5758570"/>
            <a:ext cx="1700145" cy="369332"/>
          </a:xfrm>
          <a:prstGeom prst="rect">
            <a:avLst/>
          </a:prstGeom>
        </p:spPr>
        <p:txBody>
          <a:bodyPr wrap="none">
            <a:spAutoFit/>
          </a:bodyPr>
          <a:lstStyle/>
          <a:p>
            <a:pPr algn="r"/>
            <a:r>
              <a:rPr lang="en-US" dirty="0">
                <a:solidFill>
                  <a:schemeClr val="bg1"/>
                </a:solidFill>
                <a:ea typeface="Roboto" panose="02000000000000000000" pitchFamily="2" charset="0"/>
                <a:cs typeface="Roboto" panose="02000000000000000000" pitchFamily="2" charset="0"/>
              </a:rPr>
              <a:t>August 24, 2020</a:t>
            </a:r>
          </a:p>
        </p:txBody>
      </p:sp>
      <p:sp>
        <p:nvSpPr>
          <p:cNvPr id="8" name="TextBox 7">
            <a:extLst>
              <a:ext uri="{FF2B5EF4-FFF2-40B4-BE49-F238E27FC236}">
                <a16:creationId xmlns:a16="http://schemas.microsoft.com/office/drawing/2014/main" id="{CE9437EF-549D-4F1A-AFFC-0A0563AFDF41}"/>
              </a:ext>
            </a:extLst>
          </p:cNvPr>
          <p:cNvSpPr txBox="1"/>
          <p:nvPr/>
        </p:nvSpPr>
        <p:spPr>
          <a:xfrm>
            <a:off x="1054873" y="2469736"/>
            <a:ext cx="10082254" cy="1323439"/>
          </a:xfrm>
          <a:prstGeom prst="rect">
            <a:avLst/>
          </a:prstGeom>
          <a:noFill/>
        </p:spPr>
        <p:txBody>
          <a:bodyPr wrap="square" rtlCol="0">
            <a:spAutoFit/>
          </a:bodyPr>
          <a:lstStyle/>
          <a:p>
            <a:pPr algn="ctr"/>
            <a:r>
              <a:rPr lang="en-US" sz="5000" dirty="0">
                <a:solidFill>
                  <a:schemeClr val="bg1"/>
                </a:solidFill>
                <a:ea typeface="Roboto" panose="02000000000000000000" pitchFamily="2" charset="0"/>
                <a:cs typeface="Roboto" panose="02000000000000000000" pitchFamily="2" charset="0"/>
              </a:rPr>
              <a:t>MODERNISM AND ITS FRACTURE</a:t>
            </a:r>
          </a:p>
          <a:p>
            <a:pPr algn="ctr"/>
            <a:r>
              <a:rPr lang="en-US" sz="3000" i="1" dirty="0">
                <a:solidFill>
                  <a:schemeClr val="bg1"/>
                </a:solidFill>
                <a:ea typeface="Roboto" panose="02000000000000000000" pitchFamily="2" charset="0"/>
                <a:cs typeface="Roboto" panose="02000000000000000000" pitchFamily="2" charset="0"/>
              </a:rPr>
              <a:t>Recapitulation: The Big 3</a:t>
            </a:r>
          </a:p>
        </p:txBody>
      </p:sp>
    </p:spTree>
    <p:extLst>
      <p:ext uri="{BB962C8B-B14F-4D97-AF65-F5344CB8AC3E}">
        <p14:creationId xmlns:p14="http://schemas.microsoft.com/office/powerpoint/2010/main" val="875161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336C45-5495-4947-82FA-69D469E77BAE}"/>
              </a:ext>
            </a:extLst>
          </p:cNvPr>
          <p:cNvSpPr txBox="1"/>
          <p:nvPr/>
        </p:nvSpPr>
        <p:spPr>
          <a:xfrm>
            <a:off x="973103" y="4509654"/>
            <a:ext cx="3283245" cy="615553"/>
          </a:xfrm>
          <a:prstGeom prst="rect">
            <a:avLst/>
          </a:prstGeom>
          <a:noFill/>
        </p:spPr>
        <p:txBody>
          <a:bodyPr wrap="square" rtlCol="0">
            <a:spAutoFit/>
          </a:bodyPr>
          <a:lstStyle/>
          <a:p>
            <a:pPr algn="ctr"/>
            <a:r>
              <a:rPr lang="en-US" sz="2000" dirty="0">
                <a:solidFill>
                  <a:schemeClr val="bg1"/>
                </a:solidFill>
                <a:ea typeface="Roboto" panose="02000000000000000000" pitchFamily="2" charset="0"/>
                <a:cs typeface="Roboto" panose="02000000000000000000" pitchFamily="2" charset="0"/>
              </a:rPr>
              <a:t>Frank Lloyd Wright</a:t>
            </a:r>
            <a:endParaRPr lang="en-US" sz="2000" dirty="0">
              <a:solidFill>
                <a:schemeClr val="bg1"/>
              </a:solidFill>
            </a:endParaRPr>
          </a:p>
          <a:p>
            <a:pPr algn="ctr"/>
            <a:r>
              <a:rPr lang="en-US" sz="1400" dirty="0">
                <a:solidFill>
                  <a:schemeClr val="bg1"/>
                </a:solidFill>
                <a:ea typeface="Roboto" panose="02000000000000000000" pitchFamily="2" charset="0"/>
                <a:cs typeface="Roboto" panose="02000000000000000000" pitchFamily="2" charset="0"/>
              </a:rPr>
              <a:t>American; 1867 - 1959</a:t>
            </a:r>
          </a:p>
        </p:txBody>
      </p:sp>
      <p:pic>
        <p:nvPicPr>
          <p:cNvPr id="5" name="Picture 4">
            <a:extLst>
              <a:ext uri="{FF2B5EF4-FFF2-40B4-BE49-F238E27FC236}">
                <a16:creationId xmlns:a16="http://schemas.microsoft.com/office/drawing/2014/main" id="{C194E2AE-4825-4B3A-B242-EBBA3FB3E4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38554" y="2058735"/>
            <a:ext cx="2752344" cy="2258505"/>
          </a:xfrm>
          <a:prstGeom prst="rect">
            <a:avLst/>
          </a:prstGeom>
        </p:spPr>
      </p:pic>
      <p:pic>
        <p:nvPicPr>
          <p:cNvPr id="2" name="Picture 1">
            <a:extLst>
              <a:ext uri="{FF2B5EF4-FFF2-40B4-BE49-F238E27FC236}">
                <a16:creationId xmlns:a16="http://schemas.microsoft.com/office/drawing/2014/main" id="{498148D6-6A16-44DB-BBF2-FC212FA4F3B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19828" y="2058736"/>
            <a:ext cx="2752344" cy="2258505"/>
          </a:xfrm>
          <a:prstGeom prst="rect">
            <a:avLst/>
          </a:prstGeom>
        </p:spPr>
      </p:pic>
      <p:sp>
        <p:nvSpPr>
          <p:cNvPr id="7" name="TextBox 6">
            <a:extLst>
              <a:ext uri="{FF2B5EF4-FFF2-40B4-BE49-F238E27FC236}">
                <a16:creationId xmlns:a16="http://schemas.microsoft.com/office/drawing/2014/main" id="{6A5207D7-F722-44B6-B1ED-45214DC145CB}"/>
              </a:ext>
            </a:extLst>
          </p:cNvPr>
          <p:cNvSpPr txBox="1"/>
          <p:nvPr/>
        </p:nvSpPr>
        <p:spPr>
          <a:xfrm>
            <a:off x="4638304" y="4516764"/>
            <a:ext cx="2915391" cy="615553"/>
          </a:xfrm>
          <a:prstGeom prst="rect">
            <a:avLst/>
          </a:prstGeom>
          <a:noFill/>
        </p:spPr>
        <p:txBody>
          <a:bodyPr wrap="square" rtlCol="0">
            <a:spAutoFit/>
          </a:bodyPr>
          <a:lstStyle/>
          <a:p>
            <a:pPr algn="ctr"/>
            <a:r>
              <a:rPr lang="en-US" sz="2000" dirty="0">
                <a:solidFill>
                  <a:schemeClr val="bg1"/>
                </a:solidFill>
                <a:ea typeface="Roboto" panose="02000000000000000000" pitchFamily="2" charset="0"/>
                <a:cs typeface="Roboto" panose="02000000000000000000" pitchFamily="2" charset="0"/>
              </a:rPr>
              <a:t>Le Corbusier</a:t>
            </a:r>
            <a:endParaRPr lang="en-US" sz="2000" dirty="0">
              <a:solidFill>
                <a:schemeClr val="bg1"/>
              </a:solidFill>
            </a:endParaRPr>
          </a:p>
          <a:p>
            <a:pPr algn="ctr"/>
            <a:r>
              <a:rPr lang="en-US" sz="1400" dirty="0">
                <a:solidFill>
                  <a:schemeClr val="bg1"/>
                </a:solidFill>
                <a:ea typeface="Roboto" panose="02000000000000000000" pitchFamily="2" charset="0"/>
                <a:cs typeface="Roboto" panose="02000000000000000000" pitchFamily="2" charset="0"/>
              </a:rPr>
              <a:t>Swiss; 1887 - 1965</a:t>
            </a:r>
          </a:p>
        </p:txBody>
      </p:sp>
      <p:sp>
        <p:nvSpPr>
          <p:cNvPr id="9" name="TextBox 8">
            <a:extLst>
              <a:ext uri="{FF2B5EF4-FFF2-40B4-BE49-F238E27FC236}">
                <a16:creationId xmlns:a16="http://schemas.microsoft.com/office/drawing/2014/main" id="{3C2DD5C3-10E0-43D3-9441-559DD593B740}"/>
              </a:ext>
            </a:extLst>
          </p:cNvPr>
          <p:cNvSpPr txBox="1"/>
          <p:nvPr/>
        </p:nvSpPr>
        <p:spPr>
          <a:xfrm>
            <a:off x="7561845" y="4516764"/>
            <a:ext cx="4030858" cy="615553"/>
          </a:xfrm>
          <a:prstGeom prst="rect">
            <a:avLst/>
          </a:prstGeom>
          <a:noFill/>
        </p:spPr>
        <p:txBody>
          <a:bodyPr wrap="square" rtlCol="0">
            <a:spAutoFit/>
          </a:bodyPr>
          <a:lstStyle/>
          <a:p>
            <a:pPr algn="ctr"/>
            <a:r>
              <a:rPr lang="en-US" sz="2000" dirty="0">
                <a:solidFill>
                  <a:schemeClr val="bg1"/>
                </a:solidFill>
                <a:ea typeface="Roboto" panose="02000000000000000000" pitchFamily="2" charset="0"/>
                <a:cs typeface="Roboto" panose="02000000000000000000" pitchFamily="2" charset="0"/>
              </a:rPr>
              <a:t>Ludwig </a:t>
            </a:r>
            <a:r>
              <a:rPr lang="en-US" sz="2000" dirty="0" err="1">
                <a:solidFill>
                  <a:schemeClr val="bg1"/>
                </a:solidFill>
                <a:ea typeface="Roboto" panose="02000000000000000000" pitchFamily="2" charset="0"/>
                <a:cs typeface="Roboto" panose="02000000000000000000" pitchFamily="2" charset="0"/>
              </a:rPr>
              <a:t>Mies</a:t>
            </a:r>
            <a:r>
              <a:rPr lang="en-US" sz="2000" dirty="0">
                <a:solidFill>
                  <a:schemeClr val="bg1"/>
                </a:solidFill>
                <a:ea typeface="Roboto" panose="02000000000000000000" pitchFamily="2" charset="0"/>
                <a:cs typeface="Roboto" panose="02000000000000000000" pitchFamily="2" charset="0"/>
              </a:rPr>
              <a:t> van der </a:t>
            </a:r>
            <a:r>
              <a:rPr lang="en-US" sz="2000" dirty="0" err="1">
                <a:solidFill>
                  <a:schemeClr val="bg1"/>
                </a:solidFill>
                <a:ea typeface="Roboto" panose="02000000000000000000" pitchFamily="2" charset="0"/>
                <a:cs typeface="Roboto" panose="02000000000000000000" pitchFamily="2" charset="0"/>
              </a:rPr>
              <a:t>Rohe</a:t>
            </a:r>
            <a:endParaRPr lang="en-US" sz="2000" dirty="0">
              <a:solidFill>
                <a:schemeClr val="bg1"/>
              </a:solidFill>
            </a:endParaRPr>
          </a:p>
          <a:p>
            <a:pPr algn="ctr"/>
            <a:r>
              <a:rPr lang="en-US" sz="1400" dirty="0">
                <a:solidFill>
                  <a:schemeClr val="bg1"/>
                </a:solidFill>
                <a:ea typeface="Roboto" panose="02000000000000000000" pitchFamily="2" charset="0"/>
                <a:cs typeface="Roboto" panose="02000000000000000000" pitchFamily="2" charset="0"/>
              </a:rPr>
              <a:t>German → American; 1886 - 1969</a:t>
            </a:r>
          </a:p>
        </p:txBody>
      </p:sp>
      <p:pic>
        <p:nvPicPr>
          <p:cNvPr id="11" name="Picture 10">
            <a:extLst>
              <a:ext uri="{FF2B5EF4-FFF2-40B4-BE49-F238E27FC236}">
                <a16:creationId xmlns:a16="http://schemas.microsoft.com/office/drawing/2014/main" id="{AC89C562-4489-455C-9D70-DDA796C6EF9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01102" y="2058736"/>
            <a:ext cx="2752344" cy="2258505"/>
          </a:xfrm>
          <a:prstGeom prst="rect">
            <a:avLst/>
          </a:prstGeom>
        </p:spPr>
      </p:pic>
    </p:spTree>
    <p:extLst>
      <p:ext uri="{BB962C8B-B14F-4D97-AF65-F5344CB8AC3E}">
        <p14:creationId xmlns:p14="http://schemas.microsoft.com/office/powerpoint/2010/main" val="3783435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84D2C3-9C1D-4CBA-9035-31F406B04D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11358" y="1694701"/>
            <a:ext cx="11169284" cy="3915523"/>
          </a:xfrm>
          <a:prstGeom prst="rect">
            <a:avLst/>
          </a:prstGeom>
        </p:spPr>
      </p:pic>
    </p:spTree>
    <p:extLst>
      <p:ext uri="{BB962C8B-B14F-4D97-AF65-F5344CB8AC3E}">
        <p14:creationId xmlns:p14="http://schemas.microsoft.com/office/powerpoint/2010/main" val="3505981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336C45-5495-4947-82FA-69D469E77BAE}"/>
              </a:ext>
            </a:extLst>
          </p:cNvPr>
          <p:cNvSpPr txBox="1"/>
          <p:nvPr/>
        </p:nvSpPr>
        <p:spPr>
          <a:xfrm>
            <a:off x="4187028" y="2998112"/>
            <a:ext cx="10082254" cy="861774"/>
          </a:xfrm>
          <a:prstGeom prst="rect">
            <a:avLst/>
          </a:prstGeom>
          <a:noFill/>
        </p:spPr>
        <p:txBody>
          <a:bodyPr wrap="square" rtlCol="0">
            <a:spAutoFit/>
          </a:bodyPr>
          <a:lstStyle/>
          <a:p>
            <a:pPr algn="ctr"/>
            <a:r>
              <a:rPr lang="en-US" sz="3000" dirty="0">
                <a:solidFill>
                  <a:schemeClr val="bg1"/>
                </a:solidFill>
                <a:ea typeface="Roboto" panose="02000000000000000000" pitchFamily="2" charset="0"/>
                <a:cs typeface="Roboto" panose="02000000000000000000" pitchFamily="2" charset="0"/>
              </a:rPr>
              <a:t>Frank Lloyd Wright</a:t>
            </a:r>
            <a:endParaRPr lang="en-US" sz="3000" dirty="0">
              <a:solidFill>
                <a:schemeClr val="bg1"/>
              </a:solidFill>
            </a:endParaRPr>
          </a:p>
          <a:p>
            <a:pPr algn="ctr"/>
            <a:r>
              <a:rPr lang="en-US" sz="2000" dirty="0">
                <a:solidFill>
                  <a:schemeClr val="bg1"/>
                </a:solidFill>
                <a:ea typeface="Roboto" panose="02000000000000000000" pitchFamily="2" charset="0"/>
                <a:cs typeface="Roboto" panose="02000000000000000000" pitchFamily="2" charset="0"/>
              </a:rPr>
              <a:t>American; 1867 - 1959</a:t>
            </a:r>
          </a:p>
        </p:txBody>
      </p:sp>
      <p:pic>
        <p:nvPicPr>
          <p:cNvPr id="5" name="Picture 4">
            <a:extLst>
              <a:ext uri="{FF2B5EF4-FFF2-40B4-BE49-F238E27FC236}">
                <a16:creationId xmlns:a16="http://schemas.microsoft.com/office/drawing/2014/main" id="{C194E2AE-4825-4B3A-B242-EBBA3FB3E4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 y="1295400"/>
            <a:ext cx="6400800" cy="4267200"/>
          </a:xfrm>
          <a:prstGeom prst="rect">
            <a:avLst/>
          </a:prstGeom>
        </p:spPr>
      </p:pic>
    </p:spTree>
    <p:extLst>
      <p:ext uri="{BB962C8B-B14F-4D97-AF65-F5344CB8AC3E}">
        <p14:creationId xmlns:p14="http://schemas.microsoft.com/office/powerpoint/2010/main" val="1195341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899224" y="1703646"/>
            <a:ext cx="2881748" cy="3025836"/>
          </a:xfrm>
          <a:prstGeom prst="rect">
            <a:avLst/>
          </a:prstGeom>
        </p:spPr>
      </p:pic>
      <p:pic>
        <p:nvPicPr>
          <p:cNvPr id="4" name="Picture 3">
            <a:extLst>
              <a:ext uri="{FF2B5EF4-FFF2-40B4-BE49-F238E27FC236}">
                <a16:creationId xmlns:a16="http://schemas.microsoft.com/office/drawing/2014/main" id="{7D94642B-C768-485E-B943-D001A593280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715370" y="706582"/>
            <a:ext cx="6789470" cy="5019964"/>
          </a:xfrm>
          <a:prstGeom prst="rect">
            <a:avLst/>
          </a:prstGeom>
        </p:spPr>
      </p:pic>
      <p:sp>
        <p:nvSpPr>
          <p:cNvPr id="5" name="TextBox 4">
            <a:extLst>
              <a:ext uri="{FF2B5EF4-FFF2-40B4-BE49-F238E27FC236}">
                <a16:creationId xmlns:a16="http://schemas.microsoft.com/office/drawing/2014/main" id="{57C35822-0F9C-47A7-90FF-CB3FD73F89FE}"/>
              </a:ext>
            </a:extLst>
          </p:cNvPr>
          <p:cNvSpPr txBox="1"/>
          <p:nvPr/>
        </p:nvSpPr>
        <p:spPr>
          <a:xfrm>
            <a:off x="1110210" y="6187081"/>
            <a:ext cx="2459776" cy="276999"/>
          </a:xfrm>
          <a:prstGeom prst="rect">
            <a:avLst/>
          </a:prstGeom>
          <a:noFill/>
        </p:spPr>
        <p:txBody>
          <a:bodyPr wrap="none" rtlCol="0">
            <a:spAutoFit/>
          </a:bodyPr>
          <a:lstStyle/>
          <a:p>
            <a:r>
              <a:rPr lang="en-US" sz="1200" dirty="0">
                <a:solidFill>
                  <a:schemeClr val="bg1"/>
                </a:solidFill>
              </a:rPr>
              <a:t>Joseph Lyman Silsbee [1848 – 1913]</a:t>
            </a:r>
          </a:p>
        </p:txBody>
      </p:sp>
      <p:sp>
        <p:nvSpPr>
          <p:cNvPr id="6" name="TextBox 5">
            <a:extLst>
              <a:ext uri="{FF2B5EF4-FFF2-40B4-BE49-F238E27FC236}">
                <a16:creationId xmlns:a16="http://schemas.microsoft.com/office/drawing/2014/main" id="{25C59D5C-5E22-4D97-B32B-147C4966D405}"/>
              </a:ext>
            </a:extLst>
          </p:cNvPr>
          <p:cNvSpPr txBox="1"/>
          <p:nvPr/>
        </p:nvSpPr>
        <p:spPr>
          <a:xfrm>
            <a:off x="8375898" y="6187081"/>
            <a:ext cx="3017044" cy="276999"/>
          </a:xfrm>
          <a:prstGeom prst="rect">
            <a:avLst/>
          </a:prstGeom>
          <a:noFill/>
        </p:spPr>
        <p:txBody>
          <a:bodyPr wrap="none" rtlCol="0">
            <a:spAutoFit/>
          </a:bodyPr>
          <a:lstStyle/>
          <a:p>
            <a:pPr algn="r"/>
            <a:r>
              <a:rPr lang="en-US" sz="1200" i="1" dirty="0">
                <a:solidFill>
                  <a:schemeClr val="bg1"/>
                </a:solidFill>
              </a:rPr>
              <a:t>Unity Chapel</a:t>
            </a:r>
            <a:r>
              <a:rPr lang="en-US" sz="1200" dirty="0">
                <a:solidFill>
                  <a:schemeClr val="bg1"/>
                </a:solidFill>
              </a:rPr>
              <a:t>, Spring Green, Wisconsin (1885)</a:t>
            </a:r>
          </a:p>
        </p:txBody>
      </p:sp>
    </p:spTree>
    <p:extLst>
      <p:ext uri="{BB962C8B-B14F-4D97-AF65-F5344CB8AC3E}">
        <p14:creationId xmlns:p14="http://schemas.microsoft.com/office/powerpoint/2010/main" val="412750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7D64F5-41FB-4526-81BF-0DB539F79847}"/>
              </a:ext>
            </a:extLst>
          </p:cNvPr>
          <p:cNvSpPr txBox="1"/>
          <p:nvPr/>
        </p:nvSpPr>
        <p:spPr>
          <a:xfrm>
            <a:off x="993912" y="2474892"/>
            <a:ext cx="8823188" cy="1908215"/>
          </a:xfrm>
          <a:prstGeom prst="rect">
            <a:avLst/>
          </a:prstGeom>
          <a:noFill/>
        </p:spPr>
        <p:txBody>
          <a:bodyPr wrap="square" rtlCol="0">
            <a:spAutoFit/>
          </a:bodyPr>
          <a:lstStyle/>
          <a:p>
            <a:r>
              <a:rPr lang="en-US" sz="2800" b="1" dirty="0">
                <a:solidFill>
                  <a:schemeClr val="bg1"/>
                </a:solidFill>
              </a:rPr>
              <a:t>Accommodations for Students with Disabilities                                           </a:t>
            </a:r>
            <a:endParaRPr lang="en-US" sz="2800" dirty="0">
              <a:solidFill>
                <a:schemeClr val="bg1"/>
              </a:solidFill>
            </a:endParaRPr>
          </a:p>
          <a:p>
            <a:r>
              <a:rPr lang="en-US" dirty="0">
                <a:solidFill>
                  <a:schemeClr val="bg1"/>
                </a:solidFill>
              </a:rPr>
              <a:t>If you have a disability for which you are or may be requesting accommodations, please contact both your instructor and the Office of Academic Support Services, Williams Hall, Suite 301 (610-758-4152) as early as possible in the semester.  You must have documentation from the Academic Support Services office before accommodations can be granted.</a:t>
            </a:r>
            <a:endParaRPr lang="en-US" dirty="0">
              <a:solidFill>
                <a:schemeClr val="bg1"/>
              </a:solidFill>
              <a:effectLst/>
            </a:endParaRPr>
          </a:p>
        </p:txBody>
      </p:sp>
    </p:spTree>
    <p:extLst>
      <p:ext uri="{BB962C8B-B14F-4D97-AF65-F5344CB8AC3E}">
        <p14:creationId xmlns:p14="http://schemas.microsoft.com/office/powerpoint/2010/main" val="1098850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754964"/>
            <a:ext cx="5168778" cy="4960144"/>
          </a:xfrm>
          <a:prstGeom prst="rect">
            <a:avLst/>
          </a:prstGeom>
        </p:spPr>
      </p:pic>
      <p:pic>
        <p:nvPicPr>
          <p:cNvPr id="5" name="Picture 4">
            <a:extLst>
              <a:ext uri="{FF2B5EF4-FFF2-40B4-BE49-F238E27FC236}">
                <a16:creationId xmlns:a16="http://schemas.microsoft.com/office/drawing/2014/main" id="{EFD2D3F4-340B-4409-8762-5B37F0DC706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566520" y="1408545"/>
            <a:ext cx="6625480" cy="4306563"/>
          </a:xfrm>
          <a:prstGeom prst="rect">
            <a:avLst/>
          </a:prstGeom>
        </p:spPr>
      </p:pic>
      <p:sp>
        <p:nvSpPr>
          <p:cNvPr id="7" name="TextBox 6">
            <a:extLst>
              <a:ext uri="{FF2B5EF4-FFF2-40B4-BE49-F238E27FC236}">
                <a16:creationId xmlns:a16="http://schemas.microsoft.com/office/drawing/2014/main" id="{D6FA7FAA-7E45-4D16-B9C5-D1C34C1678E6}"/>
              </a:ext>
            </a:extLst>
          </p:cNvPr>
          <p:cNvSpPr txBox="1"/>
          <p:nvPr/>
        </p:nvSpPr>
        <p:spPr>
          <a:xfrm>
            <a:off x="7109750" y="6019800"/>
            <a:ext cx="4483215" cy="461665"/>
          </a:xfrm>
          <a:prstGeom prst="rect">
            <a:avLst/>
          </a:prstGeom>
          <a:noFill/>
        </p:spPr>
        <p:txBody>
          <a:bodyPr wrap="none" rtlCol="0">
            <a:spAutoFit/>
          </a:bodyPr>
          <a:lstStyle/>
          <a:p>
            <a:pPr algn="r"/>
            <a:r>
              <a:rPr lang="en-US" sz="1200" i="1" dirty="0">
                <a:solidFill>
                  <a:schemeClr val="bg1"/>
                </a:solidFill>
              </a:rPr>
              <a:t>Left</a:t>
            </a:r>
            <a:r>
              <a:rPr lang="en-US" sz="1200" dirty="0">
                <a:solidFill>
                  <a:schemeClr val="bg1"/>
                </a:solidFill>
              </a:rPr>
              <a:t>: Frank Weston. </a:t>
            </a:r>
            <a:r>
              <a:rPr lang="en-US" sz="1200" i="1" dirty="0">
                <a:solidFill>
                  <a:schemeClr val="bg1"/>
                </a:solidFill>
              </a:rPr>
              <a:t>Essex Town Hall</a:t>
            </a:r>
            <a:r>
              <a:rPr lang="en-US" sz="1200" dirty="0">
                <a:solidFill>
                  <a:schemeClr val="bg1"/>
                </a:solidFill>
              </a:rPr>
              <a:t>, Essex, MA (1893-94)</a:t>
            </a:r>
          </a:p>
          <a:p>
            <a:pPr algn="r"/>
            <a:r>
              <a:rPr lang="en-US" sz="1200" i="1" dirty="0">
                <a:solidFill>
                  <a:schemeClr val="bg1"/>
                </a:solidFill>
              </a:rPr>
              <a:t>Right</a:t>
            </a:r>
            <a:r>
              <a:rPr lang="en-US" sz="1200" dirty="0">
                <a:solidFill>
                  <a:schemeClr val="bg1"/>
                </a:solidFill>
              </a:rPr>
              <a:t>: McKim, Mead, and White. </a:t>
            </a:r>
            <a:r>
              <a:rPr lang="en-US" sz="1200" i="1" dirty="0">
                <a:solidFill>
                  <a:schemeClr val="bg1"/>
                </a:solidFill>
              </a:rPr>
              <a:t>Isaac Bell House</a:t>
            </a:r>
            <a:r>
              <a:rPr lang="en-US" sz="1200" dirty="0">
                <a:solidFill>
                  <a:schemeClr val="bg1"/>
                </a:solidFill>
              </a:rPr>
              <a:t>, Newport, RI (1882)</a:t>
            </a:r>
          </a:p>
        </p:txBody>
      </p:sp>
      <p:sp>
        <p:nvSpPr>
          <p:cNvPr id="8" name="TextBox 7">
            <a:extLst>
              <a:ext uri="{FF2B5EF4-FFF2-40B4-BE49-F238E27FC236}">
                <a16:creationId xmlns:a16="http://schemas.microsoft.com/office/drawing/2014/main" id="{604B2C55-D484-4683-977D-08D3D3367DE1}"/>
              </a:ext>
            </a:extLst>
          </p:cNvPr>
          <p:cNvSpPr txBox="1"/>
          <p:nvPr/>
        </p:nvSpPr>
        <p:spPr>
          <a:xfrm>
            <a:off x="599035" y="6019800"/>
            <a:ext cx="2010487" cy="369332"/>
          </a:xfrm>
          <a:prstGeom prst="rect">
            <a:avLst/>
          </a:prstGeom>
          <a:noFill/>
        </p:spPr>
        <p:txBody>
          <a:bodyPr wrap="none" rtlCol="0">
            <a:spAutoFit/>
          </a:bodyPr>
          <a:lstStyle/>
          <a:p>
            <a:r>
              <a:rPr lang="en-US" dirty="0">
                <a:solidFill>
                  <a:schemeClr val="bg1"/>
                </a:solidFill>
              </a:rPr>
              <a:t>THE SHINGLE STYLE</a:t>
            </a:r>
          </a:p>
        </p:txBody>
      </p:sp>
    </p:spTree>
    <p:extLst>
      <p:ext uri="{BB962C8B-B14F-4D97-AF65-F5344CB8AC3E}">
        <p14:creationId xmlns:p14="http://schemas.microsoft.com/office/powerpoint/2010/main" val="752459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94642B-C768-485E-B943-D001A593280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473530" y="1265379"/>
            <a:ext cx="6718470" cy="3902370"/>
          </a:xfrm>
          <a:prstGeom prst="rect">
            <a:avLst/>
          </a:prstGeom>
        </p:spPr>
      </p:pic>
      <p:sp>
        <p:nvSpPr>
          <p:cNvPr id="5" name="TextBox 4">
            <a:extLst>
              <a:ext uri="{FF2B5EF4-FFF2-40B4-BE49-F238E27FC236}">
                <a16:creationId xmlns:a16="http://schemas.microsoft.com/office/drawing/2014/main" id="{5441968E-536E-46C7-BA32-9B933C249266}"/>
              </a:ext>
            </a:extLst>
          </p:cNvPr>
          <p:cNvSpPr txBox="1"/>
          <p:nvPr/>
        </p:nvSpPr>
        <p:spPr>
          <a:xfrm>
            <a:off x="799060" y="6187081"/>
            <a:ext cx="2459776" cy="276999"/>
          </a:xfrm>
          <a:prstGeom prst="rect">
            <a:avLst/>
          </a:prstGeom>
          <a:noFill/>
        </p:spPr>
        <p:txBody>
          <a:bodyPr wrap="none" rtlCol="0">
            <a:spAutoFit/>
          </a:bodyPr>
          <a:lstStyle/>
          <a:p>
            <a:r>
              <a:rPr lang="en-US" sz="1200" dirty="0">
                <a:solidFill>
                  <a:schemeClr val="bg1"/>
                </a:solidFill>
              </a:rPr>
              <a:t>Joseph Lyman Silsbee [1848 – 1913]</a:t>
            </a:r>
          </a:p>
        </p:txBody>
      </p:sp>
      <p:sp>
        <p:nvSpPr>
          <p:cNvPr id="6" name="TextBox 5">
            <a:extLst>
              <a:ext uri="{FF2B5EF4-FFF2-40B4-BE49-F238E27FC236}">
                <a16:creationId xmlns:a16="http://schemas.microsoft.com/office/drawing/2014/main" id="{0E0E6970-1DFA-4EF8-BD81-64FFCEF3121B}"/>
              </a:ext>
            </a:extLst>
          </p:cNvPr>
          <p:cNvSpPr txBox="1"/>
          <p:nvPr/>
        </p:nvSpPr>
        <p:spPr>
          <a:xfrm>
            <a:off x="8126855" y="6187081"/>
            <a:ext cx="3266087" cy="276999"/>
          </a:xfrm>
          <a:prstGeom prst="rect">
            <a:avLst/>
          </a:prstGeom>
          <a:noFill/>
        </p:spPr>
        <p:txBody>
          <a:bodyPr wrap="none" rtlCol="0">
            <a:spAutoFit/>
          </a:bodyPr>
          <a:lstStyle/>
          <a:p>
            <a:pPr algn="r"/>
            <a:r>
              <a:rPr lang="en-US" sz="1200" i="1" dirty="0">
                <a:solidFill>
                  <a:schemeClr val="bg1"/>
                </a:solidFill>
              </a:rPr>
              <a:t>Lincoln Park Conservatory</a:t>
            </a:r>
            <a:r>
              <a:rPr lang="en-US" sz="1200" dirty="0">
                <a:solidFill>
                  <a:schemeClr val="bg1"/>
                </a:solidFill>
              </a:rPr>
              <a:t>, Chicago, Illinois (1889)</a:t>
            </a:r>
          </a:p>
        </p:txBody>
      </p:sp>
      <p:pic>
        <p:nvPicPr>
          <p:cNvPr id="8" name="Picture 7">
            <a:extLst>
              <a:ext uri="{FF2B5EF4-FFF2-40B4-BE49-F238E27FC236}">
                <a16:creationId xmlns:a16="http://schemas.microsoft.com/office/drawing/2014/main" id="{5107CAB4-55A3-48CF-9812-2E3744A926A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1265379"/>
            <a:ext cx="5203156" cy="3902370"/>
          </a:xfrm>
          <a:prstGeom prst="rect">
            <a:avLst/>
          </a:prstGeom>
        </p:spPr>
      </p:pic>
    </p:spTree>
    <p:extLst>
      <p:ext uri="{BB962C8B-B14F-4D97-AF65-F5344CB8AC3E}">
        <p14:creationId xmlns:p14="http://schemas.microsoft.com/office/powerpoint/2010/main" val="23126305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99060" y="3283612"/>
            <a:ext cx="2198014" cy="2442934"/>
          </a:xfrm>
          <a:prstGeom prst="rect">
            <a:avLst/>
          </a:prstGeom>
        </p:spPr>
      </p:pic>
      <p:pic>
        <p:nvPicPr>
          <p:cNvPr id="4" name="Picture 3">
            <a:extLst>
              <a:ext uri="{FF2B5EF4-FFF2-40B4-BE49-F238E27FC236}">
                <a16:creationId xmlns:a16="http://schemas.microsoft.com/office/drawing/2014/main" id="{7D94642B-C768-485E-B943-D001A593280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746855" y="706582"/>
            <a:ext cx="3582999" cy="5019964"/>
          </a:xfrm>
          <a:prstGeom prst="rect">
            <a:avLst/>
          </a:prstGeom>
        </p:spPr>
      </p:pic>
      <p:sp>
        <p:nvSpPr>
          <p:cNvPr id="5" name="TextBox 4">
            <a:extLst>
              <a:ext uri="{FF2B5EF4-FFF2-40B4-BE49-F238E27FC236}">
                <a16:creationId xmlns:a16="http://schemas.microsoft.com/office/drawing/2014/main" id="{57C35822-0F9C-47A7-90FF-CB3FD73F89FE}"/>
              </a:ext>
            </a:extLst>
          </p:cNvPr>
          <p:cNvSpPr txBox="1"/>
          <p:nvPr/>
        </p:nvSpPr>
        <p:spPr>
          <a:xfrm>
            <a:off x="799060" y="6187081"/>
            <a:ext cx="3805209" cy="276999"/>
          </a:xfrm>
          <a:prstGeom prst="rect">
            <a:avLst/>
          </a:prstGeom>
          <a:noFill/>
        </p:spPr>
        <p:txBody>
          <a:bodyPr wrap="none" rtlCol="0">
            <a:spAutoFit/>
          </a:bodyPr>
          <a:lstStyle/>
          <a:p>
            <a:r>
              <a:rPr lang="en-US" sz="1200" dirty="0" err="1">
                <a:solidFill>
                  <a:schemeClr val="bg1"/>
                </a:solidFill>
              </a:rPr>
              <a:t>Dankmar</a:t>
            </a:r>
            <a:r>
              <a:rPr lang="en-US" sz="1200" dirty="0">
                <a:solidFill>
                  <a:schemeClr val="bg1"/>
                </a:solidFill>
              </a:rPr>
              <a:t> Adler (1844 – 1900), Louis Sullivan (1856 – 1924)</a:t>
            </a:r>
          </a:p>
        </p:txBody>
      </p:sp>
      <p:sp>
        <p:nvSpPr>
          <p:cNvPr id="6" name="TextBox 5">
            <a:extLst>
              <a:ext uri="{FF2B5EF4-FFF2-40B4-BE49-F238E27FC236}">
                <a16:creationId xmlns:a16="http://schemas.microsoft.com/office/drawing/2014/main" id="{25C59D5C-5E22-4D97-B32B-147C4966D405}"/>
              </a:ext>
            </a:extLst>
          </p:cNvPr>
          <p:cNvSpPr txBox="1"/>
          <p:nvPr/>
        </p:nvSpPr>
        <p:spPr>
          <a:xfrm>
            <a:off x="7535090" y="6187081"/>
            <a:ext cx="3857852" cy="276999"/>
          </a:xfrm>
          <a:prstGeom prst="rect">
            <a:avLst/>
          </a:prstGeom>
          <a:noFill/>
        </p:spPr>
        <p:txBody>
          <a:bodyPr wrap="none" rtlCol="0">
            <a:spAutoFit/>
          </a:bodyPr>
          <a:lstStyle/>
          <a:p>
            <a:pPr algn="r"/>
            <a:r>
              <a:rPr lang="en-US" sz="1200" i="1" dirty="0">
                <a:solidFill>
                  <a:schemeClr val="bg1"/>
                </a:solidFill>
              </a:rPr>
              <a:t>Sullivan. Guaranty (Prudential) Building</a:t>
            </a:r>
            <a:r>
              <a:rPr lang="en-US" sz="1200" dirty="0">
                <a:solidFill>
                  <a:schemeClr val="bg1"/>
                </a:solidFill>
              </a:rPr>
              <a:t>, Buffalo, NY (1896).</a:t>
            </a:r>
          </a:p>
        </p:txBody>
      </p:sp>
      <p:pic>
        <p:nvPicPr>
          <p:cNvPr id="7" name="Picture 6">
            <a:extLst>
              <a:ext uri="{FF2B5EF4-FFF2-40B4-BE49-F238E27FC236}">
                <a16:creationId xmlns:a16="http://schemas.microsoft.com/office/drawing/2014/main" id="{DFFEFEF0-C4D7-470F-A880-1142D5A8DD7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912636" y="706582"/>
            <a:ext cx="3347688" cy="5019964"/>
          </a:xfrm>
          <a:prstGeom prst="rect">
            <a:avLst/>
          </a:prstGeom>
        </p:spPr>
      </p:pic>
      <p:pic>
        <p:nvPicPr>
          <p:cNvPr id="9" name="Picture 8">
            <a:extLst>
              <a:ext uri="{FF2B5EF4-FFF2-40B4-BE49-F238E27FC236}">
                <a16:creationId xmlns:a16="http://schemas.microsoft.com/office/drawing/2014/main" id="{31B540B7-18C8-4822-9B79-E0B1353000CD}"/>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799061" y="706582"/>
            <a:ext cx="2198012" cy="2442934"/>
          </a:xfrm>
          <a:prstGeom prst="rect">
            <a:avLst/>
          </a:prstGeom>
        </p:spPr>
      </p:pic>
    </p:spTree>
    <p:extLst>
      <p:ext uri="{BB962C8B-B14F-4D97-AF65-F5344CB8AC3E}">
        <p14:creationId xmlns:p14="http://schemas.microsoft.com/office/powerpoint/2010/main" val="856649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94642B-C768-485E-B943-D001A593280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933574" y="448996"/>
            <a:ext cx="8324852" cy="5535136"/>
          </a:xfrm>
          <a:prstGeom prst="rect">
            <a:avLst/>
          </a:prstGeom>
        </p:spPr>
      </p:pic>
      <p:sp>
        <p:nvSpPr>
          <p:cNvPr id="6" name="TextBox 5">
            <a:extLst>
              <a:ext uri="{FF2B5EF4-FFF2-40B4-BE49-F238E27FC236}">
                <a16:creationId xmlns:a16="http://schemas.microsoft.com/office/drawing/2014/main" id="{25C59D5C-5E22-4D97-B32B-147C4966D405}"/>
              </a:ext>
            </a:extLst>
          </p:cNvPr>
          <p:cNvSpPr txBox="1"/>
          <p:nvPr/>
        </p:nvSpPr>
        <p:spPr>
          <a:xfrm>
            <a:off x="7052202" y="6187081"/>
            <a:ext cx="4340740" cy="276999"/>
          </a:xfrm>
          <a:prstGeom prst="rect">
            <a:avLst/>
          </a:prstGeom>
          <a:noFill/>
        </p:spPr>
        <p:txBody>
          <a:bodyPr wrap="none" rtlCol="0">
            <a:spAutoFit/>
          </a:bodyPr>
          <a:lstStyle/>
          <a:p>
            <a:pPr algn="r"/>
            <a:r>
              <a:rPr lang="en-US" sz="1200" dirty="0">
                <a:solidFill>
                  <a:schemeClr val="bg1"/>
                </a:solidFill>
              </a:rPr>
              <a:t>Sullivan. Guaranty (Prudential) Building (detail), Buffalo, NY (1896).</a:t>
            </a:r>
          </a:p>
        </p:txBody>
      </p:sp>
    </p:spTree>
    <p:extLst>
      <p:ext uri="{BB962C8B-B14F-4D97-AF65-F5344CB8AC3E}">
        <p14:creationId xmlns:p14="http://schemas.microsoft.com/office/powerpoint/2010/main" val="1212437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94642B-C768-485E-B943-D001A593280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00049" y="926551"/>
            <a:ext cx="3638552" cy="4580026"/>
          </a:xfrm>
          <a:prstGeom prst="rect">
            <a:avLst/>
          </a:prstGeom>
        </p:spPr>
      </p:pic>
      <p:sp>
        <p:nvSpPr>
          <p:cNvPr id="6" name="TextBox 5">
            <a:extLst>
              <a:ext uri="{FF2B5EF4-FFF2-40B4-BE49-F238E27FC236}">
                <a16:creationId xmlns:a16="http://schemas.microsoft.com/office/drawing/2014/main" id="{25C59D5C-5E22-4D97-B32B-147C4966D405}"/>
              </a:ext>
            </a:extLst>
          </p:cNvPr>
          <p:cNvSpPr txBox="1"/>
          <p:nvPr/>
        </p:nvSpPr>
        <p:spPr>
          <a:xfrm>
            <a:off x="7421790" y="5828207"/>
            <a:ext cx="3971152" cy="646331"/>
          </a:xfrm>
          <a:prstGeom prst="rect">
            <a:avLst/>
          </a:prstGeom>
          <a:noFill/>
        </p:spPr>
        <p:txBody>
          <a:bodyPr wrap="none" rtlCol="0">
            <a:spAutoFit/>
          </a:bodyPr>
          <a:lstStyle/>
          <a:p>
            <a:pPr algn="r"/>
            <a:r>
              <a:rPr lang="en-US" sz="1200" i="1" dirty="0">
                <a:solidFill>
                  <a:schemeClr val="bg1"/>
                </a:solidFill>
              </a:rPr>
              <a:t>Wainwright Building</a:t>
            </a:r>
            <a:r>
              <a:rPr lang="en-US" sz="1200" dirty="0">
                <a:solidFill>
                  <a:schemeClr val="bg1"/>
                </a:solidFill>
              </a:rPr>
              <a:t>, St. Louis, MO (1891).</a:t>
            </a:r>
          </a:p>
          <a:p>
            <a:pPr algn="r"/>
            <a:r>
              <a:rPr lang="en-US" sz="1200" i="1" dirty="0">
                <a:solidFill>
                  <a:schemeClr val="bg1"/>
                </a:solidFill>
              </a:rPr>
              <a:t>Carson, Pirie, Scott Building</a:t>
            </a:r>
            <a:r>
              <a:rPr lang="en-US" sz="1200" dirty="0">
                <a:solidFill>
                  <a:schemeClr val="bg1"/>
                </a:solidFill>
              </a:rPr>
              <a:t>, Chicago, IL (1899 and 1903-04).</a:t>
            </a:r>
          </a:p>
          <a:p>
            <a:pPr algn="r"/>
            <a:r>
              <a:rPr lang="en-US" sz="1200" i="1" dirty="0">
                <a:solidFill>
                  <a:schemeClr val="bg1"/>
                </a:solidFill>
              </a:rPr>
              <a:t>Merchants’ National Bank</a:t>
            </a:r>
            <a:r>
              <a:rPr lang="en-US" sz="1200" dirty="0">
                <a:solidFill>
                  <a:schemeClr val="bg1"/>
                </a:solidFill>
              </a:rPr>
              <a:t>, Grinnell, IO (1914).</a:t>
            </a:r>
          </a:p>
        </p:txBody>
      </p:sp>
      <p:pic>
        <p:nvPicPr>
          <p:cNvPr id="5" name="Picture 4">
            <a:extLst>
              <a:ext uri="{FF2B5EF4-FFF2-40B4-BE49-F238E27FC236}">
                <a16:creationId xmlns:a16="http://schemas.microsoft.com/office/drawing/2014/main" id="{A1FE9F5E-D3F8-4517-A0FD-164BD7E5997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153399" y="940692"/>
            <a:ext cx="3638552" cy="4551743"/>
          </a:xfrm>
          <a:prstGeom prst="rect">
            <a:avLst/>
          </a:prstGeom>
        </p:spPr>
      </p:pic>
      <p:pic>
        <p:nvPicPr>
          <p:cNvPr id="7" name="Picture 6">
            <a:extLst>
              <a:ext uri="{FF2B5EF4-FFF2-40B4-BE49-F238E27FC236}">
                <a16:creationId xmlns:a16="http://schemas.microsoft.com/office/drawing/2014/main" id="{1907B805-0AFE-4B8C-93F5-CEEDA76116F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276724" y="1029793"/>
            <a:ext cx="3638552" cy="4373539"/>
          </a:xfrm>
          <a:prstGeom prst="rect">
            <a:avLst/>
          </a:prstGeom>
        </p:spPr>
      </p:pic>
    </p:spTree>
    <p:extLst>
      <p:ext uri="{BB962C8B-B14F-4D97-AF65-F5344CB8AC3E}">
        <p14:creationId xmlns:p14="http://schemas.microsoft.com/office/powerpoint/2010/main" val="2262180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94642B-C768-485E-B943-D001A593280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12750" y="1498492"/>
            <a:ext cx="2838450" cy="3904840"/>
          </a:xfrm>
          <a:prstGeom prst="rect">
            <a:avLst/>
          </a:prstGeom>
        </p:spPr>
      </p:pic>
      <p:pic>
        <p:nvPicPr>
          <p:cNvPr id="7" name="Picture 6">
            <a:extLst>
              <a:ext uri="{FF2B5EF4-FFF2-40B4-BE49-F238E27FC236}">
                <a16:creationId xmlns:a16="http://schemas.microsoft.com/office/drawing/2014/main" id="{1907B805-0AFE-4B8C-93F5-CEEDA76116F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648075" y="471968"/>
            <a:ext cx="7943850" cy="5957888"/>
          </a:xfrm>
          <a:prstGeom prst="rect">
            <a:avLst/>
          </a:prstGeom>
        </p:spPr>
      </p:pic>
      <p:sp>
        <p:nvSpPr>
          <p:cNvPr id="8" name="TextBox 7">
            <a:extLst>
              <a:ext uri="{FF2B5EF4-FFF2-40B4-BE49-F238E27FC236}">
                <a16:creationId xmlns:a16="http://schemas.microsoft.com/office/drawing/2014/main" id="{565817A5-C0C1-4D09-B4B0-79E9DBB44AA6}"/>
              </a:ext>
            </a:extLst>
          </p:cNvPr>
          <p:cNvSpPr txBox="1"/>
          <p:nvPr/>
        </p:nvSpPr>
        <p:spPr>
          <a:xfrm>
            <a:off x="799060" y="6187081"/>
            <a:ext cx="2253694" cy="276999"/>
          </a:xfrm>
          <a:prstGeom prst="rect">
            <a:avLst/>
          </a:prstGeom>
          <a:noFill/>
        </p:spPr>
        <p:txBody>
          <a:bodyPr wrap="none" rtlCol="0">
            <a:spAutoFit/>
          </a:bodyPr>
          <a:lstStyle/>
          <a:p>
            <a:r>
              <a:rPr lang="en-US" sz="1200" dirty="0">
                <a:solidFill>
                  <a:schemeClr val="bg1"/>
                </a:solidFill>
              </a:rPr>
              <a:t>Frank Lloyd Wright [1867 – 1959)</a:t>
            </a:r>
          </a:p>
        </p:txBody>
      </p:sp>
    </p:spTree>
    <p:extLst>
      <p:ext uri="{BB962C8B-B14F-4D97-AF65-F5344CB8AC3E}">
        <p14:creationId xmlns:p14="http://schemas.microsoft.com/office/powerpoint/2010/main" val="1365262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07B805-0AFE-4B8C-93F5-CEEDA76116F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587023" y="774387"/>
            <a:ext cx="7157730" cy="4771820"/>
          </a:xfrm>
          <a:prstGeom prst="rect">
            <a:avLst/>
          </a:prstGeom>
        </p:spPr>
      </p:pic>
      <p:sp>
        <p:nvSpPr>
          <p:cNvPr id="8" name="TextBox 7">
            <a:extLst>
              <a:ext uri="{FF2B5EF4-FFF2-40B4-BE49-F238E27FC236}">
                <a16:creationId xmlns:a16="http://schemas.microsoft.com/office/drawing/2014/main" id="{565817A5-C0C1-4D09-B4B0-79E9DBB44AA6}"/>
              </a:ext>
            </a:extLst>
          </p:cNvPr>
          <p:cNvSpPr txBox="1"/>
          <p:nvPr/>
        </p:nvSpPr>
        <p:spPr>
          <a:xfrm>
            <a:off x="799060" y="6187081"/>
            <a:ext cx="1349600" cy="276999"/>
          </a:xfrm>
          <a:prstGeom prst="rect">
            <a:avLst/>
          </a:prstGeom>
          <a:noFill/>
        </p:spPr>
        <p:txBody>
          <a:bodyPr wrap="none" rtlCol="0">
            <a:spAutoFit/>
          </a:bodyPr>
          <a:lstStyle/>
          <a:p>
            <a:r>
              <a:rPr lang="en-US" sz="1200" dirty="0">
                <a:solidFill>
                  <a:schemeClr val="bg1"/>
                </a:solidFill>
              </a:rPr>
              <a:t>Frank Lloyd Wright</a:t>
            </a:r>
          </a:p>
        </p:txBody>
      </p:sp>
      <p:pic>
        <p:nvPicPr>
          <p:cNvPr id="5" name="Picture 4">
            <a:extLst>
              <a:ext uri="{FF2B5EF4-FFF2-40B4-BE49-F238E27FC236}">
                <a16:creationId xmlns:a16="http://schemas.microsoft.com/office/drawing/2014/main" id="{8F9014D5-DD33-4380-9C99-0DC939B378D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2466975"/>
            <a:ext cx="4026114" cy="3079232"/>
          </a:xfrm>
          <a:prstGeom prst="rect">
            <a:avLst/>
          </a:prstGeom>
        </p:spPr>
      </p:pic>
      <p:sp>
        <p:nvSpPr>
          <p:cNvPr id="6" name="TextBox 5">
            <a:extLst>
              <a:ext uri="{FF2B5EF4-FFF2-40B4-BE49-F238E27FC236}">
                <a16:creationId xmlns:a16="http://schemas.microsoft.com/office/drawing/2014/main" id="{FA761137-B412-47D0-BA22-7A0B149F9E73}"/>
              </a:ext>
            </a:extLst>
          </p:cNvPr>
          <p:cNvSpPr txBox="1"/>
          <p:nvPr/>
        </p:nvSpPr>
        <p:spPr>
          <a:xfrm>
            <a:off x="8015477" y="6187080"/>
            <a:ext cx="3377463" cy="276999"/>
          </a:xfrm>
          <a:prstGeom prst="rect">
            <a:avLst/>
          </a:prstGeom>
          <a:noFill/>
        </p:spPr>
        <p:txBody>
          <a:bodyPr wrap="none" rtlCol="0">
            <a:spAutoFit/>
          </a:bodyPr>
          <a:lstStyle/>
          <a:p>
            <a:pPr algn="r"/>
            <a:r>
              <a:rPr lang="en-US" sz="1200" i="1" dirty="0">
                <a:solidFill>
                  <a:schemeClr val="bg1"/>
                </a:solidFill>
              </a:rPr>
              <a:t>Nathan G. Moore House</a:t>
            </a:r>
            <a:r>
              <a:rPr lang="en-US" sz="1200" dirty="0">
                <a:solidFill>
                  <a:schemeClr val="bg1"/>
                </a:solidFill>
              </a:rPr>
              <a:t>, Oak Park, IL (1895, 1923)</a:t>
            </a:r>
          </a:p>
        </p:txBody>
      </p:sp>
    </p:spTree>
    <p:extLst>
      <p:ext uri="{BB962C8B-B14F-4D97-AF65-F5344CB8AC3E}">
        <p14:creationId xmlns:p14="http://schemas.microsoft.com/office/powerpoint/2010/main" val="2581340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65817A5-C0C1-4D09-B4B0-79E9DBB44AA6}"/>
              </a:ext>
            </a:extLst>
          </p:cNvPr>
          <p:cNvSpPr txBox="1"/>
          <p:nvPr/>
        </p:nvSpPr>
        <p:spPr>
          <a:xfrm>
            <a:off x="799060" y="6187081"/>
            <a:ext cx="1349600" cy="276999"/>
          </a:xfrm>
          <a:prstGeom prst="rect">
            <a:avLst/>
          </a:prstGeom>
          <a:noFill/>
        </p:spPr>
        <p:txBody>
          <a:bodyPr wrap="none" rtlCol="0">
            <a:spAutoFit/>
          </a:bodyPr>
          <a:lstStyle/>
          <a:p>
            <a:r>
              <a:rPr lang="en-US" sz="1200" dirty="0">
                <a:solidFill>
                  <a:schemeClr val="bg1"/>
                </a:solidFill>
              </a:rPr>
              <a:t>Frank Lloyd Wright</a:t>
            </a:r>
          </a:p>
        </p:txBody>
      </p:sp>
      <p:sp>
        <p:nvSpPr>
          <p:cNvPr id="6" name="TextBox 5">
            <a:extLst>
              <a:ext uri="{FF2B5EF4-FFF2-40B4-BE49-F238E27FC236}">
                <a16:creationId xmlns:a16="http://schemas.microsoft.com/office/drawing/2014/main" id="{FA761137-B412-47D0-BA22-7A0B149F9E73}"/>
              </a:ext>
            </a:extLst>
          </p:cNvPr>
          <p:cNvSpPr txBox="1"/>
          <p:nvPr/>
        </p:nvSpPr>
        <p:spPr>
          <a:xfrm>
            <a:off x="8206106" y="6187080"/>
            <a:ext cx="3186834" cy="276999"/>
          </a:xfrm>
          <a:prstGeom prst="rect">
            <a:avLst/>
          </a:prstGeom>
          <a:noFill/>
        </p:spPr>
        <p:txBody>
          <a:bodyPr wrap="none" rtlCol="0">
            <a:spAutoFit/>
          </a:bodyPr>
          <a:lstStyle/>
          <a:p>
            <a:pPr algn="r"/>
            <a:r>
              <a:rPr lang="en-US" sz="1200" i="1" dirty="0">
                <a:solidFill>
                  <a:schemeClr val="bg1"/>
                </a:solidFill>
              </a:rPr>
              <a:t>William G. Fricke House</a:t>
            </a:r>
            <a:r>
              <a:rPr lang="en-US" sz="1200" dirty="0">
                <a:solidFill>
                  <a:schemeClr val="bg1"/>
                </a:solidFill>
              </a:rPr>
              <a:t>, Oak Park, IL (1901 – 02)</a:t>
            </a:r>
          </a:p>
        </p:txBody>
      </p:sp>
      <p:pic>
        <p:nvPicPr>
          <p:cNvPr id="9" name="Picture 8">
            <a:extLst>
              <a:ext uri="{FF2B5EF4-FFF2-40B4-BE49-F238E27FC236}">
                <a16:creationId xmlns:a16="http://schemas.microsoft.com/office/drawing/2014/main" id="{028AF2A0-FF9A-4A35-8EFF-EC6DFFD594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449402" y="249417"/>
            <a:ext cx="7513407" cy="5672622"/>
          </a:xfrm>
          <a:prstGeom prst="rect">
            <a:avLst/>
          </a:prstGeom>
        </p:spPr>
      </p:pic>
    </p:spTree>
    <p:extLst>
      <p:ext uri="{BB962C8B-B14F-4D97-AF65-F5344CB8AC3E}">
        <p14:creationId xmlns:p14="http://schemas.microsoft.com/office/powerpoint/2010/main" val="3197752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07B805-0AFE-4B8C-93F5-CEEDA76116F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587023" y="1531484"/>
            <a:ext cx="7157730" cy="3257626"/>
          </a:xfrm>
          <a:prstGeom prst="rect">
            <a:avLst/>
          </a:prstGeom>
        </p:spPr>
      </p:pic>
      <p:sp>
        <p:nvSpPr>
          <p:cNvPr id="8" name="TextBox 7">
            <a:extLst>
              <a:ext uri="{FF2B5EF4-FFF2-40B4-BE49-F238E27FC236}">
                <a16:creationId xmlns:a16="http://schemas.microsoft.com/office/drawing/2014/main" id="{565817A5-C0C1-4D09-B4B0-79E9DBB44AA6}"/>
              </a:ext>
            </a:extLst>
          </p:cNvPr>
          <p:cNvSpPr txBox="1"/>
          <p:nvPr/>
        </p:nvSpPr>
        <p:spPr>
          <a:xfrm>
            <a:off x="799060" y="6187081"/>
            <a:ext cx="1349600" cy="276999"/>
          </a:xfrm>
          <a:prstGeom prst="rect">
            <a:avLst/>
          </a:prstGeom>
          <a:noFill/>
        </p:spPr>
        <p:txBody>
          <a:bodyPr wrap="none" rtlCol="0">
            <a:spAutoFit/>
          </a:bodyPr>
          <a:lstStyle/>
          <a:p>
            <a:r>
              <a:rPr lang="en-US" sz="1200" dirty="0">
                <a:solidFill>
                  <a:schemeClr val="bg1"/>
                </a:solidFill>
              </a:rPr>
              <a:t>Frank Lloyd Wright</a:t>
            </a:r>
          </a:p>
        </p:txBody>
      </p:sp>
      <p:pic>
        <p:nvPicPr>
          <p:cNvPr id="5" name="Picture 4">
            <a:extLst>
              <a:ext uri="{FF2B5EF4-FFF2-40B4-BE49-F238E27FC236}">
                <a16:creationId xmlns:a16="http://schemas.microsoft.com/office/drawing/2014/main" id="{8F9014D5-DD33-4380-9C99-0DC939B378D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33689" y="774388"/>
            <a:ext cx="3817455" cy="4771820"/>
          </a:xfrm>
          <a:prstGeom prst="rect">
            <a:avLst/>
          </a:prstGeom>
        </p:spPr>
      </p:pic>
      <p:sp>
        <p:nvSpPr>
          <p:cNvPr id="6" name="TextBox 5">
            <a:extLst>
              <a:ext uri="{FF2B5EF4-FFF2-40B4-BE49-F238E27FC236}">
                <a16:creationId xmlns:a16="http://schemas.microsoft.com/office/drawing/2014/main" id="{FA761137-B412-47D0-BA22-7A0B149F9E73}"/>
              </a:ext>
            </a:extLst>
          </p:cNvPr>
          <p:cNvSpPr txBox="1"/>
          <p:nvPr/>
        </p:nvSpPr>
        <p:spPr>
          <a:xfrm>
            <a:off x="8904438" y="6187080"/>
            <a:ext cx="2488502" cy="276999"/>
          </a:xfrm>
          <a:prstGeom prst="rect">
            <a:avLst/>
          </a:prstGeom>
          <a:noFill/>
        </p:spPr>
        <p:txBody>
          <a:bodyPr wrap="none" rtlCol="0">
            <a:spAutoFit/>
          </a:bodyPr>
          <a:lstStyle/>
          <a:p>
            <a:pPr algn="r"/>
            <a:r>
              <a:rPr lang="en-US" sz="1200" i="1" dirty="0">
                <a:solidFill>
                  <a:schemeClr val="bg1"/>
                </a:solidFill>
              </a:rPr>
              <a:t>Unity Temple</a:t>
            </a:r>
            <a:r>
              <a:rPr lang="en-US" sz="1200" dirty="0">
                <a:solidFill>
                  <a:schemeClr val="bg1"/>
                </a:solidFill>
              </a:rPr>
              <a:t>, Oak Park, IL, 1905-08</a:t>
            </a:r>
          </a:p>
        </p:txBody>
      </p:sp>
    </p:spTree>
    <p:extLst>
      <p:ext uri="{BB962C8B-B14F-4D97-AF65-F5344CB8AC3E}">
        <p14:creationId xmlns:p14="http://schemas.microsoft.com/office/powerpoint/2010/main" val="1079992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65817A5-C0C1-4D09-B4B0-79E9DBB44AA6}"/>
              </a:ext>
            </a:extLst>
          </p:cNvPr>
          <p:cNvSpPr txBox="1"/>
          <p:nvPr/>
        </p:nvSpPr>
        <p:spPr>
          <a:xfrm>
            <a:off x="799060" y="6187081"/>
            <a:ext cx="1349600" cy="276999"/>
          </a:xfrm>
          <a:prstGeom prst="rect">
            <a:avLst/>
          </a:prstGeom>
          <a:noFill/>
        </p:spPr>
        <p:txBody>
          <a:bodyPr wrap="none" rtlCol="0">
            <a:spAutoFit/>
          </a:bodyPr>
          <a:lstStyle/>
          <a:p>
            <a:r>
              <a:rPr lang="en-US" sz="1200" dirty="0">
                <a:solidFill>
                  <a:schemeClr val="bg1"/>
                </a:solidFill>
              </a:rPr>
              <a:t>Frank Lloyd Wright</a:t>
            </a:r>
          </a:p>
        </p:txBody>
      </p:sp>
      <p:pic>
        <p:nvPicPr>
          <p:cNvPr id="5" name="Picture 4">
            <a:extLst>
              <a:ext uri="{FF2B5EF4-FFF2-40B4-BE49-F238E27FC236}">
                <a16:creationId xmlns:a16="http://schemas.microsoft.com/office/drawing/2014/main" id="{8F9014D5-DD33-4380-9C99-0DC939B378D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3689" y="774388"/>
            <a:ext cx="3817455" cy="4771820"/>
          </a:xfrm>
          <a:prstGeom prst="rect">
            <a:avLst/>
          </a:prstGeom>
        </p:spPr>
      </p:pic>
      <p:sp>
        <p:nvSpPr>
          <p:cNvPr id="6" name="TextBox 5">
            <a:extLst>
              <a:ext uri="{FF2B5EF4-FFF2-40B4-BE49-F238E27FC236}">
                <a16:creationId xmlns:a16="http://schemas.microsoft.com/office/drawing/2014/main" id="{FA761137-B412-47D0-BA22-7A0B149F9E73}"/>
              </a:ext>
            </a:extLst>
          </p:cNvPr>
          <p:cNvSpPr txBox="1"/>
          <p:nvPr/>
        </p:nvSpPr>
        <p:spPr>
          <a:xfrm>
            <a:off x="8904438" y="6187080"/>
            <a:ext cx="2488502" cy="276999"/>
          </a:xfrm>
          <a:prstGeom prst="rect">
            <a:avLst/>
          </a:prstGeom>
          <a:noFill/>
        </p:spPr>
        <p:txBody>
          <a:bodyPr wrap="none" rtlCol="0">
            <a:spAutoFit/>
          </a:bodyPr>
          <a:lstStyle/>
          <a:p>
            <a:pPr algn="r"/>
            <a:r>
              <a:rPr lang="en-US" sz="1200" i="1" dirty="0">
                <a:solidFill>
                  <a:schemeClr val="bg1"/>
                </a:solidFill>
              </a:rPr>
              <a:t>Unity Temple</a:t>
            </a:r>
            <a:r>
              <a:rPr lang="en-US" sz="1200" dirty="0">
                <a:solidFill>
                  <a:schemeClr val="bg1"/>
                </a:solidFill>
              </a:rPr>
              <a:t>, Oak Park, IL, 1905-08</a:t>
            </a:r>
          </a:p>
        </p:txBody>
      </p:sp>
      <p:pic>
        <p:nvPicPr>
          <p:cNvPr id="9" name="Picture 8">
            <a:extLst>
              <a:ext uri="{FF2B5EF4-FFF2-40B4-BE49-F238E27FC236}">
                <a16:creationId xmlns:a16="http://schemas.microsoft.com/office/drawing/2014/main" id="{028AF2A0-FF9A-4A35-8EFF-EC6DFFD594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3343" y="774387"/>
            <a:ext cx="7468657" cy="4771819"/>
          </a:xfrm>
          <a:prstGeom prst="rect">
            <a:avLst/>
          </a:prstGeom>
        </p:spPr>
      </p:pic>
    </p:spTree>
    <p:extLst>
      <p:ext uri="{BB962C8B-B14F-4D97-AF65-F5344CB8AC3E}">
        <p14:creationId xmlns:p14="http://schemas.microsoft.com/office/powerpoint/2010/main" val="953290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7D64F5-41FB-4526-81BF-0DB539F79847}"/>
              </a:ext>
            </a:extLst>
          </p:cNvPr>
          <p:cNvSpPr txBox="1"/>
          <p:nvPr/>
        </p:nvSpPr>
        <p:spPr>
          <a:xfrm>
            <a:off x="993912" y="2536448"/>
            <a:ext cx="8569188" cy="1785104"/>
          </a:xfrm>
          <a:prstGeom prst="rect">
            <a:avLst/>
          </a:prstGeom>
          <a:noFill/>
        </p:spPr>
        <p:txBody>
          <a:bodyPr wrap="square" rtlCol="0">
            <a:spAutoFit/>
          </a:bodyPr>
          <a:lstStyle/>
          <a:p>
            <a:r>
              <a:rPr lang="en-US" sz="2800" b="1" dirty="0">
                <a:solidFill>
                  <a:schemeClr val="bg1"/>
                </a:solidFill>
              </a:rPr>
              <a:t>Lehigh University endorses The Principles of Our Equitable Community</a:t>
            </a:r>
          </a:p>
          <a:p>
            <a:r>
              <a:rPr lang="en-US" dirty="0">
                <a:solidFill>
                  <a:schemeClr val="bg1"/>
                </a:solidFill>
              </a:rPr>
              <a:t>We expect each member of this class to acknowledge and practice these Principles. Respect for each other and for differing viewpoints is a vital component of the learning environment inside and outside the classroom.</a:t>
            </a:r>
          </a:p>
        </p:txBody>
      </p:sp>
    </p:spTree>
    <p:extLst>
      <p:ext uri="{BB962C8B-B14F-4D97-AF65-F5344CB8AC3E}">
        <p14:creationId xmlns:p14="http://schemas.microsoft.com/office/powerpoint/2010/main" val="3452590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6426516" y="6187080"/>
            <a:ext cx="4966424" cy="276999"/>
          </a:xfrm>
          <a:prstGeom prst="rect">
            <a:avLst/>
          </a:prstGeom>
          <a:noFill/>
        </p:spPr>
        <p:txBody>
          <a:bodyPr wrap="none" rtlCol="0">
            <a:spAutoFit/>
          </a:bodyPr>
          <a:lstStyle/>
          <a:p>
            <a:pPr algn="r"/>
            <a:r>
              <a:rPr lang="en-US" sz="1200" dirty="0">
                <a:solidFill>
                  <a:schemeClr val="bg1"/>
                </a:solidFill>
              </a:rPr>
              <a:t>‘A Home in a Prairie Town’, </a:t>
            </a:r>
            <a:r>
              <a:rPr lang="en-US" sz="1200" i="1" dirty="0">
                <a:solidFill>
                  <a:schemeClr val="bg1"/>
                </a:solidFill>
              </a:rPr>
              <a:t>The Ladies’ Home Journal</a:t>
            </a:r>
            <a:r>
              <a:rPr lang="en-US" sz="1200" dirty="0">
                <a:solidFill>
                  <a:schemeClr val="bg1"/>
                </a:solidFill>
              </a:rPr>
              <a:t>, February 1907, pg. 17</a:t>
            </a:r>
          </a:p>
        </p:txBody>
      </p:sp>
      <p:pic>
        <p:nvPicPr>
          <p:cNvPr id="9" name="Picture 8">
            <a:extLst>
              <a:ext uri="{FF2B5EF4-FFF2-40B4-BE49-F238E27FC236}">
                <a16:creationId xmlns:a16="http://schemas.microsoft.com/office/drawing/2014/main" id="{028AF2A0-FF9A-4A35-8EFF-EC6DFFD594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66461" y="211317"/>
            <a:ext cx="4249915" cy="6389508"/>
          </a:xfrm>
          <a:prstGeom prst="rect">
            <a:avLst/>
          </a:prstGeom>
        </p:spPr>
      </p:pic>
      <p:pic>
        <p:nvPicPr>
          <p:cNvPr id="5" name="Picture 4">
            <a:extLst>
              <a:ext uri="{FF2B5EF4-FFF2-40B4-BE49-F238E27FC236}">
                <a16:creationId xmlns:a16="http://schemas.microsoft.com/office/drawing/2014/main" id="{41DE2379-BE59-4585-A402-03399F4B2F88}"/>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5595662" y="1005064"/>
            <a:ext cx="3005414" cy="4502492"/>
          </a:xfrm>
          <a:prstGeom prst="rect">
            <a:avLst/>
          </a:prstGeom>
        </p:spPr>
      </p:pic>
    </p:spTree>
    <p:extLst>
      <p:ext uri="{BB962C8B-B14F-4D97-AF65-F5344CB8AC3E}">
        <p14:creationId xmlns:p14="http://schemas.microsoft.com/office/powerpoint/2010/main" val="3003880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E2FF9D-8B58-46A9-8381-49232A1E3416}"/>
              </a:ext>
            </a:extLst>
          </p:cNvPr>
          <p:cNvSpPr txBox="1"/>
          <p:nvPr/>
        </p:nvSpPr>
        <p:spPr>
          <a:xfrm>
            <a:off x="2174875" y="3075057"/>
            <a:ext cx="7991475" cy="707886"/>
          </a:xfrm>
          <a:prstGeom prst="rect">
            <a:avLst/>
          </a:prstGeom>
          <a:noFill/>
        </p:spPr>
        <p:txBody>
          <a:bodyPr wrap="square" rtlCol="0">
            <a:spAutoFit/>
          </a:bodyPr>
          <a:lstStyle/>
          <a:p>
            <a:pPr algn="ctr"/>
            <a:r>
              <a:rPr lang="en-US" sz="4000" dirty="0">
                <a:solidFill>
                  <a:schemeClr val="bg1"/>
                </a:solidFill>
              </a:rPr>
              <a:t>PRAIRIE STYLE PRINCIPLES</a:t>
            </a:r>
          </a:p>
        </p:txBody>
      </p:sp>
    </p:spTree>
    <p:extLst>
      <p:ext uri="{BB962C8B-B14F-4D97-AF65-F5344CB8AC3E}">
        <p14:creationId xmlns:p14="http://schemas.microsoft.com/office/powerpoint/2010/main" val="2776456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9172717" y="6187080"/>
            <a:ext cx="2220223" cy="276999"/>
          </a:xfrm>
          <a:prstGeom prst="rect">
            <a:avLst/>
          </a:prstGeom>
          <a:noFill/>
        </p:spPr>
        <p:txBody>
          <a:bodyPr wrap="none" rtlCol="0">
            <a:spAutoFit/>
          </a:bodyPr>
          <a:lstStyle/>
          <a:p>
            <a:pPr algn="r"/>
            <a:r>
              <a:rPr lang="en-US" sz="1200" dirty="0">
                <a:solidFill>
                  <a:schemeClr val="bg1"/>
                </a:solidFill>
              </a:rPr>
              <a:t>Wright’s ‘Prairie Style Principles’</a:t>
            </a:r>
          </a:p>
        </p:txBody>
      </p:sp>
      <p:sp>
        <p:nvSpPr>
          <p:cNvPr id="2" name="TextBox 1">
            <a:extLst>
              <a:ext uri="{FF2B5EF4-FFF2-40B4-BE49-F238E27FC236}">
                <a16:creationId xmlns:a16="http://schemas.microsoft.com/office/drawing/2014/main" id="{7BE2FF9D-8B58-46A9-8381-49232A1E3416}"/>
              </a:ext>
            </a:extLst>
          </p:cNvPr>
          <p:cNvSpPr txBox="1"/>
          <p:nvPr/>
        </p:nvSpPr>
        <p:spPr>
          <a:xfrm>
            <a:off x="2105025" y="2767280"/>
            <a:ext cx="7991475" cy="1323439"/>
          </a:xfrm>
          <a:prstGeom prst="rect">
            <a:avLst/>
          </a:prstGeom>
          <a:noFill/>
        </p:spPr>
        <p:txBody>
          <a:bodyPr wrap="square" rtlCol="0">
            <a:spAutoFit/>
          </a:bodyPr>
          <a:lstStyle/>
          <a:p>
            <a:r>
              <a:rPr lang="en-US" sz="2000" b="1" i="1" dirty="0">
                <a:solidFill>
                  <a:schemeClr val="bg1"/>
                </a:solidFill>
              </a:rPr>
              <a:t>First.</a:t>
            </a:r>
          </a:p>
          <a:p>
            <a:r>
              <a:rPr lang="en-US" sz="2000" dirty="0">
                <a:solidFill>
                  <a:schemeClr val="bg1"/>
                </a:solidFill>
              </a:rPr>
              <a:t>To </a:t>
            </a:r>
            <a:r>
              <a:rPr lang="en-US" sz="2000" dirty="0">
                <a:highlight>
                  <a:srgbClr val="C0C0C0"/>
                </a:highlight>
              </a:rPr>
              <a:t>reduce the number of necessary parts </a:t>
            </a:r>
            <a:r>
              <a:rPr lang="en-US" sz="2000" dirty="0">
                <a:solidFill>
                  <a:schemeClr val="bg1"/>
                </a:solidFill>
              </a:rPr>
              <a:t>of the house and to separate rooms to a minimum, and </a:t>
            </a:r>
            <a:r>
              <a:rPr lang="en-US" sz="2000" dirty="0">
                <a:highlight>
                  <a:srgbClr val="C0C0C0"/>
                </a:highlight>
              </a:rPr>
              <a:t>make all come together </a:t>
            </a:r>
            <a:r>
              <a:rPr lang="en-US" sz="2000" dirty="0">
                <a:solidFill>
                  <a:schemeClr val="bg1"/>
                </a:solidFill>
              </a:rPr>
              <a:t>as enclosed space so divided that light, air and vista permeated the whole with a sense of unity.</a:t>
            </a:r>
          </a:p>
        </p:txBody>
      </p:sp>
    </p:spTree>
    <p:extLst>
      <p:ext uri="{BB962C8B-B14F-4D97-AF65-F5344CB8AC3E}">
        <p14:creationId xmlns:p14="http://schemas.microsoft.com/office/powerpoint/2010/main" val="907296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9172717" y="6187080"/>
            <a:ext cx="2220223" cy="276999"/>
          </a:xfrm>
          <a:prstGeom prst="rect">
            <a:avLst/>
          </a:prstGeom>
          <a:noFill/>
        </p:spPr>
        <p:txBody>
          <a:bodyPr wrap="none" rtlCol="0">
            <a:spAutoFit/>
          </a:bodyPr>
          <a:lstStyle/>
          <a:p>
            <a:pPr algn="r"/>
            <a:r>
              <a:rPr lang="en-US" sz="1200" dirty="0">
                <a:solidFill>
                  <a:schemeClr val="bg1"/>
                </a:solidFill>
              </a:rPr>
              <a:t>Wright’s ‘Prairie Style Principles’</a:t>
            </a:r>
          </a:p>
        </p:txBody>
      </p:sp>
      <p:sp>
        <p:nvSpPr>
          <p:cNvPr id="2" name="TextBox 1">
            <a:extLst>
              <a:ext uri="{FF2B5EF4-FFF2-40B4-BE49-F238E27FC236}">
                <a16:creationId xmlns:a16="http://schemas.microsoft.com/office/drawing/2014/main" id="{7BE2FF9D-8B58-46A9-8381-49232A1E3416}"/>
              </a:ext>
            </a:extLst>
          </p:cNvPr>
          <p:cNvSpPr txBox="1"/>
          <p:nvPr/>
        </p:nvSpPr>
        <p:spPr>
          <a:xfrm>
            <a:off x="2105025" y="2459504"/>
            <a:ext cx="7762875" cy="1938992"/>
          </a:xfrm>
          <a:prstGeom prst="rect">
            <a:avLst/>
          </a:prstGeom>
          <a:noFill/>
        </p:spPr>
        <p:txBody>
          <a:bodyPr wrap="square" rtlCol="0">
            <a:spAutoFit/>
          </a:bodyPr>
          <a:lstStyle/>
          <a:p>
            <a:r>
              <a:rPr lang="en-US" sz="2000" b="1" i="1" dirty="0">
                <a:solidFill>
                  <a:schemeClr val="bg1"/>
                </a:solidFill>
              </a:rPr>
              <a:t>Second.</a:t>
            </a:r>
          </a:p>
          <a:p>
            <a:r>
              <a:rPr lang="en-US" sz="2000" dirty="0">
                <a:solidFill>
                  <a:schemeClr val="bg1"/>
                </a:solidFill>
              </a:rPr>
              <a:t>To associate the building as a whole with its site by extension and </a:t>
            </a:r>
            <a:r>
              <a:rPr lang="en-US" sz="2000" dirty="0">
                <a:highlight>
                  <a:srgbClr val="C0C0C0"/>
                </a:highlight>
              </a:rPr>
              <a:t>emphasis of all the planes parallel to the ground</a:t>
            </a:r>
            <a:r>
              <a:rPr lang="en-US" sz="2000" dirty="0">
                <a:solidFill>
                  <a:schemeClr val="bg1"/>
                </a:solidFill>
              </a:rPr>
              <a:t>, but keeping the floors off the best part of the site, thus leaving that better part for use in connection with the life of the house. Extended level planes were found useful in this connection.</a:t>
            </a:r>
          </a:p>
        </p:txBody>
      </p:sp>
    </p:spTree>
    <p:extLst>
      <p:ext uri="{BB962C8B-B14F-4D97-AF65-F5344CB8AC3E}">
        <p14:creationId xmlns:p14="http://schemas.microsoft.com/office/powerpoint/2010/main" val="4195327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9172717" y="6187080"/>
            <a:ext cx="2220223" cy="276999"/>
          </a:xfrm>
          <a:prstGeom prst="rect">
            <a:avLst/>
          </a:prstGeom>
          <a:noFill/>
        </p:spPr>
        <p:txBody>
          <a:bodyPr wrap="none" rtlCol="0">
            <a:spAutoFit/>
          </a:bodyPr>
          <a:lstStyle/>
          <a:p>
            <a:pPr algn="r"/>
            <a:r>
              <a:rPr lang="en-US" sz="1200" dirty="0">
                <a:solidFill>
                  <a:schemeClr val="bg1"/>
                </a:solidFill>
              </a:rPr>
              <a:t>Wright’s ‘Prairie Style Principles’</a:t>
            </a:r>
          </a:p>
        </p:txBody>
      </p:sp>
      <p:sp>
        <p:nvSpPr>
          <p:cNvPr id="2" name="TextBox 1">
            <a:extLst>
              <a:ext uri="{FF2B5EF4-FFF2-40B4-BE49-F238E27FC236}">
                <a16:creationId xmlns:a16="http://schemas.microsoft.com/office/drawing/2014/main" id="{7BE2FF9D-8B58-46A9-8381-49232A1E3416}"/>
              </a:ext>
            </a:extLst>
          </p:cNvPr>
          <p:cNvSpPr txBox="1"/>
          <p:nvPr/>
        </p:nvSpPr>
        <p:spPr>
          <a:xfrm>
            <a:off x="2105025" y="2151727"/>
            <a:ext cx="7991475" cy="2554545"/>
          </a:xfrm>
          <a:prstGeom prst="rect">
            <a:avLst/>
          </a:prstGeom>
          <a:noFill/>
        </p:spPr>
        <p:txBody>
          <a:bodyPr wrap="square" rtlCol="0">
            <a:spAutoFit/>
          </a:bodyPr>
          <a:lstStyle/>
          <a:p>
            <a:r>
              <a:rPr lang="en-US" sz="2000" b="1" i="1" dirty="0">
                <a:solidFill>
                  <a:schemeClr val="bg1"/>
                </a:solidFill>
              </a:rPr>
              <a:t>Third.</a:t>
            </a:r>
          </a:p>
          <a:p>
            <a:r>
              <a:rPr lang="en-US" sz="2000" dirty="0">
                <a:solidFill>
                  <a:schemeClr val="bg1"/>
                </a:solidFill>
              </a:rPr>
              <a:t>To eliminate the room as a box and the house as another by making all walls </a:t>
            </a:r>
            <a:r>
              <a:rPr lang="en-US" sz="2000" dirty="0">
                <a:highlight>
                  <a:srgbClr val="C0C0C0"/>
                </a:highlight>
              </a:rPr>
              <a:t>enclosing screens </a:t>
            </a:r>
            <a:r>
              <a:rPr lang="en-US" sz="2000" dirty="0">
                <a:solidFill>
                  <a:schemeClr val="bg1"/>
                </a:solidFill>
              </a:rPr>
              <a:t>– the ceilings and floors and enclosing screens to flow into each other as one large enclosure of space, with inner subdivisions only. Make all house proportions more liberally human, with less wasted space in structure, and structure more appropriate to material, so the whole more </a:t>
            </a:r>
            <a:r>
              <a:rPr lang="en-US" sz="2000" dirty="0" err="1">
                <a:solidFill>
                  <a:schemeClr val="bg1"/>
                </a:solidFill>
              </a:rPr>
              <a:t>liveable</a:t>
            </a:r>
            <a:r>
              <a:rPr lang="en-US" sz="2000" dirty="0">
                <a:solidFill>
                  <a:schemeClr val="bg1"/>
                </a:solidFill>
              </a:rPr>
              <a:t>. Liberal is the best word. </a:t>
            </a:r>
            <a:r>
              <a:rPr lang="en-US" sz="2000" dirty="0">
                <a:highlight>
                  <a:srgbClr val="C0C0C0"/>
                </a:highlight>
              </a:rPr>
              <a:t>Extended straight lines or streamlines were useful in this.</a:t>
            </a:r>
          </a:p>
        </p:txBody>
      </p:sp>
    </p:spTree>
    <p:extLst>
      <p:ext uri="{BB962C8B-B14F-4D97-AF65-F5344CB8AC3E}">
        <p14:creationId xmlns:p14="http://schemas.microsoft.com/office/powerpoint/2010/main" val="5447295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9172717" y="6187080"/>
            <a:ext cx="2220223" cy="276999"/>
          </a:xfrm>
          <a:prstGeom prst="rect">
            <a:avLst/>
          </a:prstGeom>
          <a:noFill/>
        </p:spPr>
        <p:txBody>
          <a:bodyPr wrap="none" rtlCol="0">
            <a:spAutoFit/>
          </a:bodyPr>
          <a:lstStyle/>
          <a:p>
            <a:pPr algn="r"/>
            <a:r>
              <a:rPr lang="en-US" sz="1200" dirty="0">
                <a:solidFill>
                  <a:schemeClr val="bg1"/>
                </a:solidFill>
              </a:rPr>
              <a:t>Wright’s ‘Prairie Style Principles’</a:t>
            </a:r>
          </a:p>
        </p:txBody>
      </p:sp>
      <p:sp>
        <p:nvSpPr>
          <p:cNvPr id="2" name="TextBox 1">
            <a:extLst>
              <a:ext uri="{FF2B5EF4-FFF2-40B4-BE49-F238E27FC236}">
                <a16:creationId xmlns:a16="http://schemas.microsoft.com/office/drawing/2014/main" id="{7BE2FF9D-8B58-46A9-8381-49232A1E3416}"/>
              </a:ext>
            </a:extLst>
          </p:cNvPr>
          <p:cNvSpPr txBox="1"/>
          <p:nvPr/>
        </p:nvSpPr>
        <p:spPr>
          <a:xfrm>
            <a:off x="2105025" y="2613392"/>
            <a:ext cx="7991475" cy="1631216"/>
          </a:xfrm>
          <a:prstGeom prst="rect">
            <a:avLst/>
          </a:prstGeom>
          <a:noFill/>
        </p:spPr>
        <p:txBody>
          <a:bodyPr wrap="square" rtlCol="0">
            <a:spAutoFit/>
          </a:bodyPr>
          <a:lstStyle/>
          <a:p>
            <a:r>
              <a:rPr lang="en-US" sz="2000" b="1" i="1" dirty="0">
                <a:solidFill>
                  <a:schemeClr val="bg1"/>
                </a:solidFill>
              </a:rPr>
              <a:t>Fourth.</a:t>
            </a:r>
          </a:p>
          <a:p>
            <a:r>
              <a:rPr lang="en-US" sz="2000" dirty="0">
                <a:highlight>
                  <a:srgbClr val="C0C0C0"/>
                </a:highlight>
              </a:rPr>
              <a:t>To get the unwholesome basement up out of the ground</a:t>
            </a:r>
            <a:r>
              <a:rPr lang="en-US" sz="2000" dirty="0">
                <a:solidFill>
                  <a:schemeClr val="bg1"/>
                </a:solidFill>
              </a:rPr>
              <a:t>, entirely above it, as a low pedestal for the living-position of the home, making the foundation itself visible as a low masonry platform on which the building should stand.</a:t>
            </a:r>
          </a:p>
        </p:txBody>
      </p:sp>
    </p:spTree>
    <p:extLst>
      <p:ext uri="{BB962C8B-B14F-4D97-AF65-F5344CB8AC3E}">
        <p14:creationId xmlns:p14="http://schemas.microsoft.com/office/powerpoint/2010/main" val="34155843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9172717" y="6187080"/>
            <a:ext cx="2220223" cy="276999"/>
          </a:xfrm>
          <a:prstGeom prst="rect">
            <a:avLst/>
          </a:prstGeom>
          <a:noFill/>
        </p:spPr>
        <p:txBody>
          <a:bodyPr wrap="none" rtlCol="0">
            <a:spAutoFit/>
          </a:bodyPr>
          <a:lstStyle/>
          <a:p>
            <a:pPr algn="r"/>
            <a:r>
              <a:rPr lang="en-US" sz="1200" dirty="0">
                <a:solidFill>
                  <a:schemeClr val="bg1"/>
                </a:solidFill>
              </a:rPr>
              <a:t>Wright’s ‘Prairie Style Principles’</a:t>
            </a:r>
          </a:p>
        </p:txBody>
      </p:sp>
      <p:sp>
        <p:nvSpPr>
          <p:cNvPr id="2" name="TextBox 1">
            <a:extLst>
              <a:ext uri="{FF2B5EF4-FFF2-40B4-BE49-F238E27FC236}">
                <a16:creationId xmlns:a16="http://schemas.microsoft.com/office/drawing/2014/main" id="{7BE2FF9D-8B58-46A9-8381-49232A1E3416}"/>
              </a:ext>
            </a:extLst>
          </p:cNvPr>
          <p:cNvSpPr txBox="1"/>
          <p:nvPr/>
        </p:nvSpPr>
        <p:spPr>
          <a:xfrm>
            <a:off x="2105025" y="1843950"/>
            <a:ext cx="7839075" cy="3170099"/>
          </a:xfrm>
          <a:prstGeom prst="rect">
            <a:avLst/>
          </a:prstGeom>
          <a:noFill/>
        </p:spPr>
        <p:txBody>
          <a:bodyPr wrap="square" rtlCol="0">
            <a:spAutoFit/>
          </a:bodyPr>
          <a:lstStyle/>
          <a:p>
            <a:r>
              <a:rPr lang="en-US" sz="2000" b="1" i="1" dirty="0">
                <a:solidFill>
                  <a:schemeClr val="bg1"/>
                </a:solidFill>
              </a:rPr>
              <a:t>Fifth.</a:t>
            </a:r>
          </a:p>
          <a:p>
            <a:r>
              <a:rPr lang="en-US" sz="2000" dirty="0">
                <a:solidFill>
                  <a:schemeClr val="bg1"/>
                </a:solidFill>
              </a:rPr>
              <a:t>To harmonize all necessary openings to ‘outside’ or to ‘inside’ with good human proportions and make them occur naturally – singly or as a series in the scheme of the whole building. Usually they appeared as </a:t>
            </a:r>
            <a:r>
              <a:rPr lang="en-US" sz="2000" dirty="0">
                <a:highlight>
                  <a:srgbClr val="C0C0C0"/>
                </a:highlight>
              </a:rPr>
              <a:t>‘light-screens’ instead of walls</a:t>
            </a:r>
            <a:r>
              <a:rPr lang="en-US" sz="2000" dirty="0">
                <a:solidFill>
                  <a:schemeClr val="bg1"/>
                </a:solidFill>
              </a:rPr>
              <a:t>, because all the ‘Architecture’ of the house was chiefly the way these openings came in such walls as were grouped about the rooms as enclosing screens. The room as such was now the essential architectural expression, and there were to be no holes cut in walls as holes are cut in a box, because this was not in keeping with the ideal of ‘plastic.’ </a:t>
            </a:r>
            <a:r>
              <a:rPr lang="en-US" sz="2000" dirty="0">
                <a:highlight>
                  <a:srgbClr val="C0C0C0"/>
                </a:highlight>
              </a:rPr>
              <a:t>Cutting holes was violent.</a:t>
            </a:r>
          </a:p>
        </p:txBody>
      </p:sp>
    </p:spTree>
    <p:extLst>
      <p:ext uri="{BB962C8B-B14F-4D97-AF65-F5344CB8AC3E}">
        <p14:creationId xmlns:p14="http://schemas.microsoft.com/office/powerpoint/2010/main" val="15522106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9172717" y="6187080"/>
            <a:ext cx="2220223" cy="276999"/>
          </a:xfrm>
          <a:prstGeom prst="rect">
            <a:avLst/>
          </a:prstGeom>
          <a:noFill/>
        </p:spPr>
        <p:txBody>
          <a:bodyPr wrap="none" rtlCol="0">
            <a:spAutoFit/>
          </a:bodyPr>
          <a:lstStyle/>
          <a:p>
            <a:pPr algn="r"/>
            <a:r>
              <a:rPr lang="en-US" sz="1200" dirty="0">
                <a:solidFill>
                  <a:schemeClr val="bg1"/>
                </a:solidFill>
              </a:rPr>
              <a:t>Wright’s ‘Prairie Style Principles’</a:t>
            </a:r>
          </a:p>
        </p:txBody>
      </p:sp>
      <p:sp>
        <p:nvSpPr>
          <p:cNvPr id="2" name="TextBox 1">
            <a:extLst>
              <a:ext uri="{FF2B5EF4-FFF2-40B4-BE49-F238E27FC236}">
                <a16:creationId xmlns:a16="http://schemas.microsoft.com/office/drawing/2014/main" id="{7BE2FF9D-8B58-46A9-8381-49232A1E3416}"/>
              </a:ext>
            </a:extLst>
          </p:cNvPr>
          <p:cNvSpPr txBox="1"/>
          <p:nvPr/>
        </p:nvSpPr>
        <p:spPr>
          <a:xfrm>
            <a:off x="2105025" y="2151727"/>
            <a:ext cx="7991475" cy="2554545"/>
          </a:xfrm>
          <a:prstGeom prst="rect">
            <a:avLst/>
          </a:prstGeom>
          <a:noFill/>
        </p:spPr>
        <p:txBody>
          <a:bodyPr wrap="square" rtlCol="0">
            <a:spAutoFit/>
          </a:bodyPr>
          <a:lstStyle/>
          <a:p>
            <a:r>
              <a:rPr lang="en-US" sz="2000" b="1" i="1" dirty="0">
                <a:solidFill>
                  <a:schemeClr val="bg1"/>
                </a:solidFill>
              </a:rPr>
              <a:t>Sixth.</a:t>
            </a:r>
          </a:p>
          <a:p>
            <a:r>
              <a:rPr lang="en-US" sz="2000" dirty="0">
                <a:highlight>
                  <a:srgbClr val="C0C0C0"/>
                </a:highlight>
              </a:rPr>
              <a:t>To eliminate combinations of different materials in </a:t>
            </a:r>
            <a:r>
              <a:rPr lang="en-US" sz="2000" dirty="0" err="1">
                <a:highlight>
                  <a:srgbClr val="C0C0C0"/>
                </a:highlight>
              </a:rPr>
              <a:t>favour</a:t>
            </a:r>
            <a:r>
              <a:rPr lang="en-US" sz="2000" dirty="0">
                <a:highlight>
                  <a:srgbClr val="C0C0C0"/>
                </a:highlight>
              </a:rPr>
              <a:t> of mono materials </a:t>
            </a:r>
            <a:r>
              <a:rPr lang="en-US" sz="2000" dirty="0">
                <a:solidFill>
                  <a:schemeClr val="bg1"/>
                </a:solidFill>
              </a:rPr>
              <a:t>so far as possible; to use no ornament that did not come out of the nature of the materials, to make the whole building clearer and more expressive as a place to live in, and give the conception of the building appropriate revealing emphasis. </a:t>
            </a:r>
            <a:r>
              <a:rPr lang="en-US" sz="2000" dirty="0">
                <a:highlight>
                  <a:srgbClr val="C0C0C0"/>
                </a:highlight>
              </a:rPr>
              <a:t>Geometrical or straight lines were natural to the machinery at work in the building trades </a:t>
            </a:r>
            <a:r>
              <a:rPr lang="en-US" sz="2000" dirty="0">
                <a:solidFill>
                  <a:schemeClr val="bg1"/>
                </a:solidFill>
              </a:rPr>
              <a:t>then, so the interiors took on this character naturally.</a:t>
            </a:r>
          </a:p>
        </p:txBody>
      </p:sp>
    </p:spTree>
    <p:extLst>
      <p:ext uri="{BB962C8B-B14F-4D97-AF65-F5344CB8AC3E}">
        <p14:creationId xmlns:p14="http://schemas.microsoft.com/office/powerpoint/2010/main" val="3058731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9172717" y="6187080"/>
            <a:ext cx="2220223" cy="276999"/>
          </a:xfrm>
          <a:prstGeom prst="rect">
            <a:avLst/>
          </a:prstGeom>
          <a:noFill/>
        </p:spPr>
        <p:txBody>
          <a:bodyPr wrap="none" rtlCol="0">
            <a:spAutoFit/>
          </a:bodyPr>
          <a:lstStyle/>
          <a:p>
            <a:pPr algn="r"/>
            <a:r>
              <a:rPr lang="en-US" sz="1200" dirty="0">
                <a:solidFill>
                  <a:schemeClr val="bg1"/>
                </a:solidFill>
              </a:rPr>
              <a:t>Wright’s ‘Prairie Style Principles’</a:t>
            </a:r>
          </a:p>
        </p:txBody>
      </p:sp>
      <p:sp>
        <p:nvSpPr>
          <p:cNvPr id="2" name="TextBox 1">
            <a:extLst>
              <a:ext uri="{FF2B5EF4-FFF2-40B4-BE49-F238E27FC236}">
                <a16:creationId xmlns:a16="http://schemas.microsoft.com/office/drawing/2014/main" id="{7BE2FF9D-8B58-46A9-8381-49232A1E3416}"/>
              </a:ext>
            </a:extLst>
          </p:cNvPr>
          <p:cNvSpPr txBox="1"/>
          <p:nvPr/>
        </p:nvSpPr>
        <p:spPr>
          <a:xfrm>
            <a:off x="2105026" y="2613392"/>
            <a:ext cx="7658100" cy="1631216"/>
          </a:xfrm>
          <a:prstGeom prst="rect">
            <a:avLst/>
          </a:prstGeom>
          <a:noFill/>
        </p:spPr>
        <p:txBody>
          <a:bodyPr wrap="square" rtlCol="0">
            <a:spAutoFit/>
          </a:bodyPr>
          <a:lstStyle/>
          <a:p>
            <a:r>
              <a:rPr lang="en-US" sz="2000" b="1" i="1" dirty="0">
                <a:solidFill>
                  <a:schemeClr val="bg1"/>
                </a:solidFill>
              </a:rPr>
              <a:t>Seventh.</a:t>
            </a:r>
          </a:p>
          <a:p>
            <a:r>
              <a:rPr lang="en-US" sz="2000" dirty="0">
                <a:solidFill>
                  <a:schemeClr val="bg1"/>
                </a:solidFill>
              </a:rPr>
              <a:t>To </a:t>
            </a:r>
            <a:r>
              <a:rPr lang="en-US" sz="2000" dirty="0">
                <a:highlight>
                  <a:srgbClr val="C0C0C0"/>
                </a:highlight>
              </a:rPr>
              <a:t>incorporate</a:t>
            </a:r>
            <a:r>
              <a:rPr lang="en-US" sz="2000" dirty="0">
                <a:solidFill>
                  <a:schemeClr val="bg1"/>
                </a:solidFill>
              </a:rPr>
              <a:t> all heating, lighting, plumbing so that these systems became constituent parts of the building itself. These service features became architectural and in this attempt </a:t>
            </a:r>
            <a:r>
              <a:rPr lang="en-US" sz="2000" dirty="0">
                <a:highlight>
                  <a:srgbClr val="C0C0C0"/>
                </a:highlight>
              </a:rPr>
              <a:t>the ideal of an organic architecture was at work.</a:t>
            </a:r>
          </a:p>
        </p:txBody>
      </p:sp>
    </p:spTree>
    <p:extLst>
      <p:ext uri="{BB962C8B-B14F-4D97-AF65-F5344CB8AC3E}">
        <p14:creationId xmlns:p14="http://schemas.microsoft.com/office/powerpoint/2010/main" val="8204805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9172717" y="6187080"/>
            <a:ext cx="2220223" cy="276999"/>
          </a:xfrm>
          <a:prstGeom prst="rect">
            <a:avLst/>
          </a:prstGeom>
          <a:noFill/>
        </p:spPr>
        <p:txBody>
          <a:bodyPr wrap="none" rtlCol="0">
            <a:spAutoFit/>
          </a:bodyPr>
          <a:lstStyle/>
          <a:p>
            <a:pPr algn="r"/>
            <a:r>
              <a:rPr lang="en-US" sz="1200" dirty="0">
                <a:solidFill>
                  <a:schemeClr val="bg1"/>
                </a:solidFill>
              </a:rPr>
              <a:t>Wright’s ‘Prairie Style Principles’</a:t>
            </a:r>
          </a:p>
        </p:txBody>
      </p:sp>
      <p:sp>
        <p:nvSpPr>
          <p:cNvPr id="2" name="TextBox 1">
            <a:extLst>
              <a:ext uri="{FF2B5EF4-FFF2-40B4-BE49-F238E27FC236}">
                <a16:creationId xmlns:a16="http://schemas.microsoft.com/office/drawing/2014/main" id="{7BE2FF9D-8B58-46A9-8381-49232A1E3416}"/>
              </a:ext>
            </a:extLst>
          </p:cNvPr>
          <p:cNvSpPr txBox="1"/>
          <p:nvPr/>
        </p:nvSpPr>
        <p:spPr>
          <a:xfrm>
            <a:off x="2105025" y="2767280"/>
            <a:ext cx="7991475" cy="1323439"/>
          </a:xfrm>
          <a:prstGeom prst="rect">
            <a:avLst/>
          </a:prstGeom>
          <a:noFill/>
        </p:spPr>
        <p:txBody>
          <a:bodyPr wrap="square" rtlCol="0">
            <a:spAutoFit/>
          </a:bodyPr>
          <a:lstStyle/>
          <a:p>
            <a:r>
              <a:rPr lang="en-US" sz="2000" b="1" i="1" dirty="0">
                <a:solidFill>
                  <a:schemeClr val="bg1"/>
                </a:solidFill>
              </a:rPr>
              <a:t>Eight.</a:t>
            </a:r>
          </a:p>
          <a:p>
            <a:r>
              <a:rPr lang="en-US" sz="2000" dirty="0">
                <a:solidFill>
                  <a:schemeClr val="bg1"/>
                </a:solidFill>
              </a:rPr>
              <a:t>To incorporate as organic architecture – as far as possible – </a:t>
            </a:r>
            <a:r>
              <a:rPr lang="en-US" sz="2000" dirty="0">
                <a:highlight>
                  <a:srgbClr val="C0C0C0"/>
                </a:highlight>
              </a:rPr>
              <a:t>furnishings, making them all one with the building</a:t>
            </a:r>
            <a:r>
              <a:rPr lang="en-US" sz="2000" dirty="0"/>
              <a:t> </a:t>
            </a:r>
            <a:r>
              <a:rPr lang="en-US" sz="2000" dirty="0">
                <a:solidFill>
                  <a:schemeClr val="bg1"/>
                </a:solidFill>
              </a:rPr>
              <a:t>and designing them in simple terms for machine work. Again all straight lines and rectangular forms.</a:t>
            </a:r>
          </a:p>
        </p:txBody>
      </p:sp>
    </p:spTree>
    <p:extLst>
      <p:ext uri="{BB962C8B-B14F-4D97-AF65-F5344CB8AC3E}">
        <p14:creationId xmlns:p14="http://schemas.microsoft.com/office/powerpoint/2010/main" val="77459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7D64F5-41FB-4526-81BF-0DB539F79847}"/>
              </a:ext>
            </a:extLst>
          </p:cNvPr>
          <p:cNvSpPr txBox="1"/>
          <p:nvPr/>
        </p:nvSpPr>
        <p:spPr>
          <a:xfrm>
            <a:off x="993912" y="1273590"/>
            <a:ext cx="10082254" cy="707886"/>
          </a:xfrm>
          <a:prstGeom prst="rect">
            <a:avLst/>
          </a:prstGeom>
          <a:noFill/>
        </p:spPr>
        <p:txBody>
          <a:bodyPr wrap="square" rtlCol="0">
            <a:spAutoFit/>
          </a:bodyPr>
          <a:lstStyle/>
          <a:p>
            <a:pPr algn="ctr"/>
            <a:r>
              <a:rPr lang="en-US" sz="4000" dirty="0">
                <a:solidFill>
                  <a:schemeClr val="bg1"/>
                </a:solidFill>
                <a:ea typeface="Roboto" panose="02000000000000000000" pitchFamily="2" charset="0"/>
                <a:cs typeface="Roboto" panose="02000000000000000000" pitchFamily="2" charset="0"/>
              </a:rPr>
              <a:t>Course Objectives</a:t>
            </a:r>
            <a:endParaRPr lang="en-US" dirty="0">
              <a:solidFill>
                <a:schemeClr val="bg1"/>
              </a:solidFill>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76FC1F2F-1DF7-4D65-925F-0D26061DC591}"/>
              </a:ext>
            </a:extLst>
          </p:cNvPr>
          <p:cNvSpPr txBox="1"/>
          <p:nvPr/>
        </p:nvSpPr>
        <p:spPr>
          <a:xfrm>
            <a:off x="1187450" y="2557902"/>
            <a:ext cx="9817100" cy="2585323"/>
          </a:xfrm>
          <a:prstGeom prst="rect">
            <a:avLst/>
          </a:prstGeom>
          <a:noFill/>
        </p:spPr>
        <p:txBody>
          <a:bodyPr wrap="square">
            <a:spAutoFit/>
          </a:bodyPr>
          <a:lstStyle/>
          <a:p>
            <a:r>
              <a:rPr lang="en-US" b="0" i="0" dirty="0">
                <a:solidFill>
                  <a:schemeClr val="bg1"/>
                </a:solidFill>
                <a:effectLst/>
                <a:latin typeface="Poppins"/>
              </a:rPr>
              <a:t>This course will introduce students to a range of ideas that have defined contemporary architectural discourse by surveying well-renowned works, as well as committing to deeper readings of a limited selection. The intention is not to approach the past century through a ‘total’ or ‘official’ narrative, but instead, to confront a number of ideas that challenge conventional notions of our discipline. There is no intention to outline a unified history, but instead to acknowledge a constellation of approaches and ambitions. Students will emulate the format of case studies towards their own interpretations, and so written submissions will be heavily accompanied by mixed media. The course looks to foster critical thinking principally through peer discussion. Each major topic is introduced by the instructor, while elaboration is the responsibility of a rotating roster of student discussion leaders.</a:t>
            </a:r>
            <a:endParaRPr lang="en-US" dirty="0">
              <a:solidFill>
                <a:schemeClr val="bg1"/>
              </a:solidFill>
            </a:endParaRPr>
          </a:p>
        </p:txBody>
      </p:sp>
    </p:spTree>
    <p:extLst>
      <p:ext uri="{BB962C8B-B14F-4D97-AF65-F5344CB8AC3E}">
        <p14:creationId xmlns:p14="http://schemas.microsoft.com/office/powerpoint/2010/main" val="28411660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9172717" y="6187080"/>
            <a:ext cx="2220223" cy="276999"/>
          </a:xfrm>
          <a:prstGeom prst="rect">
            <a:avLst/>
          </a:prstGeom>
          <a:noFill/>
        </p:spPr>
        <p:txBody>
          <a:bodyPr wrap="none" rtlCol="0">
            <a:spAutoFit/>
          </a:bodyPr>
          <a:lstStyle/>
          <a:p>
            <a:pPr algn="r"/>
            <a:r>
              <a:rPr lang="en-US" sz="1200" dirty="0">
                <a:solidFill>
                  <a:schemeClr val="bg1"/>
                </a:solidFill>
              </a:rPr>
              <a:t>Wright’s ‘Prairie Style Principles’</a:t>
            </a:r>
          </a:p>
        </p:txBody>
      </p:sp>
      <p:sp>
        <p:nvSpPr>
          <p:cNvPr id="2" name="TextBox 1">
            <a:extLst>
              <a:ext uri="{FF2B5EF4-FFF2-40B4-BE49-F238E27FC236}">
                <a16:creationId xmlns:a16="http://schemas.microsoft.com/office/drawing/2014/main" id="{7BE2FF9D-8B58-46A9-8381-49232A1E3416}"/>
              </a:ext>
            </a:extLst>
          </p:cNvPr>
          <p:cNvSpPr txBox="1"/>
          <p:nvPr/>
        </p:nvSpPr>
        <p:spPr>
          <a:xfrm>
            <a:off x="2105026" y="2921168"/>
            <a:ext cx="7162800" cy="1015663"/>
          </a:xfrm>
          <a:prstGeom prst="rect">
            <a:avLst/>
          </a:prstGeom>
          <a:noFill/>
        </p:spPr>
        <p:txBody>
          <a:bodyPr wrap="square" rtlCol="0">
            <a:spAutoFit/>
          </a:bodyPr>
          <a:lstStyle/>
          <a:p>
            <a:r>
              <a:rPr lang="en-US" sz="2000" b="1" i="1" dirty="0">
                <a:solidFill>
                  <a:schemeClr val="bg1"/>
                </a:solidFill>
              </a:rPr>
              <a:t>Ninth.</a:t>
            </a:r>
          </a:p>
          <a:p>
            <a:r>
              <a:rPr lang="en-US" sz="2000" dirty="0">
                <a:highlight>
                  <a:srgbClr val="C0C0C0"/>
                </a:highlight>
              </a:rPr>
              <a:t>Eliminate the decorator. </a:t>
            </a:r>
            <a:r>
              <a:rPr lang="en-US" sz="2000" dirty="0">
                <a:solidFill>
                  <a:schemeClr val="bg1"/>
                </a:solidFill>
              </a:rPr>
              <a:t>He was all curves and all efflorescence, if not all ‘period’.</a:t>
            </a:r>
          </a:p>
        </p:txBody>
      </p:sp>
    </p:spTree>
    <p:extLst>
      <p:ext uri="{BB962C8B-B14F-4D97-AF65-F5344CB8AC3E}">
        <p14:creationId xmlns:p14="http://schemas.microsoft.com/office/powerpoint/2010/main" val="1967005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8757667" y="6187080"/>
            <a:ext cx="2635273" cy="276999"/>
          </a:xfrm>
          <a:prstGeom prst="rect">
            <a:avLst/>
          </a:prstGeom>
          <a:noFill/>
        </p:spPr>
        <p:txBody>
          <a:bodyPr wrap="none" rtlCol="0">
            <a:spAutoFit/>
          </a:bodyPr>
          <a:lstStyle/>
          <a:p>
            <a:pPr algn="r"/>
            <a:r>
              <a:rPr lang="en-US" sz="1200" i="1" dirty="0">
                <a:solidFill>
                  <a:schemeClr val="bg1"/>
                </a:solidFill>
              </a:rPr>
              <a:t>Rosenbaum House</a:t>
            </a:r>
            <a:r>
              <a:rPr lang="en-US" sz="1200" dirty="0">
                <a:solidFill>
                  <a:schemeClr val="bg1"/>
                </a:solidFill>
              </a:rPr>
              <a:t>, Florence, AL (1940)</a:t>
            </a:r>
          </a:p>
        </p:txBody>
      </p:sp>
      <p:pic>
        <p:nvPicPr>
          <p:cNvPr id="9" name="Picture 8">
            <a:extLst>
              <a:ext uri="{FF2B5EF4-FFF2-40B4-BE49-F238E27FC236}">
                <a16:creationId xmlns:a16="http://schemas.microsoft.com/office/drawing/2014/main" id="{028AF2A0-FF9A-4A35-8EFF-EC6DFFD594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77462" y="1365049"/>
            <a:ext cx="5494714" cy="4127902"/>
          </a:xfrm>
          <a:prstGeom prst="rect">
            <a:avLst/>
          </a:prstGeom>
        </p:spPr>
      </p:pic>
      <p:pic>
        <p:nvPicPr>
          <p:cNvPr id="7" name="Picture 6">
            <a:extLst>
              <a:ext uri="{FF2B5EF4-FFF2-40B4-BE49-F238E27FC236}">
                <a16:creationId xmlns:a16="http://schemas.microsoft.com/office/drawing/2014/main" id="{24D50A9B-5862-4E2B-9D3A-51B18B0D88F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200776" y="1597062"/>
            <a:ext cx="5494714" cy="3663875"/>
          </a:xfrm>
          <a:prstGeom prst="rect">
            <a:avLst/>
          </a:prstGeom>
        </p:spPr>
      </p:pic>
    </p:spTree>
    <p:extLst>
      <p:ext uri="{BB962C8B-B14F-4D97-AF65-F5344CB8AC3E}">
        <p14:creationId xmlns:p14="http://schemas.microsoft.com/office/powerpoint/2010/main" val="2061680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8521833" y="6187080"/>
            <a:ext cx="2871107" cy="461665"/>
          </a:xfrm>
          <a:prstGeom prst="rect">
            <a:avLst/>
          </a:prstGeom>
          <a:noFill/>
        </p:spPr>
        <p:txBody>
          <a:bodyPr wrap="none" rtlCol="0">
            <a:spAutoFit/>
          </a:bodyPr>
          <a:lstStyle/>
          <a:p>
            <a:pPr algn="r"/>
            <a:r>
              <a:rPr lang="en-US" sz="1200" i="1" dirty="0">
                <a:solidFill>
                  <a:schemeClr val="bg1"/>
                </a:solidFill>
              </a:rPr>
              <a:t>Hollyhock House</a:t>
            </a:r>
            <a:r>
              <a:rPr lang="en-US" sz="1200" dirty="0">
                <a:solidFill>
                  <a:schemeClr val="bg1"/>
                </a:solidFill>
              </a:rPr>
              <a:t>, Los Angeles, CA (1922)</a:t>
            </a:r>
          </a:p>
          <a:p>
            <a:pPr algn="r"/>
            <a:r>
              <a:rPr lang="en-US" sz="1200" i="1" dirty="0">
                <a:solidFill>
                  <a:schemeClr val="bg1"/>
                </a:solidFill>
              </a:rPr>
              <a:t>Zimmerman House</a:t>
            </a:r>
            <a:r>
              <a:rPr lang="en-US" sz="1200" dirty="0">
                <a:solidFill>
                  <a:schemeClr val="bg1"/>
                </a:solidFill>
              </a:rPr>
              <a:t>, Manchester, NH (1951)</a:t>
            </a:r>
          </a:p>
        </p:txBody>
      </p:sp>
      <p:pic>
        <p:nvPicPr>
          <p:cNvPr id="9" name="Picture 8">
            <a:extLst>
              <a:ext uri="{FF2B5EF4-FFF2-40B4-BE49-F238E27FC236}">
                <a16:creationId xmlns:a16="http://schemas.microsoft.com/office/drawing/2014/main" id="{028AF2A0-FF9A-4A35-8EFF-EC6DFFD5940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77462" y="1594204"/>
            <a:ext cx="5494714" cy="3669591"/>
          </a:xfrm>
          <a:prstGeom prst="rect">
            <a:avLst/>
          </a:prstGeom>
        </p:spPr>
      </p:pic>
      <p:pic>
        <p:nvPicPr>
          <p:cNvPr id="7" name="Picture 6">
            <a:extLst>
              <a:ext uri="{FF2B5EF4-FFF2-40B4-BE49-F238E27FC236}">
                <a16:creationId xmlns:a16="http://schemas.microsoft.com/office/drawing/2014/main" id="{24D50A9B-5862-4E2B-9D3A-51B18B0D88F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200775" y="1636349"/>
            <a:ext cx="5494714" cy="3585300"/>
          </a:xfrm>
          <a:prstGeom prst="rect">
            <a:avLst/>
          </a:prstGeom>
        </p:spPr>
      </p:pic>
    </p:spTree>
    <p:extLst>
      <p:ext uri="{BB962C8B-B14F-4D97-AF65-F5344CB8AC3E}">
        <p14:creationId xmlns:p14="http://schemas.microsoft.com/office/powerpoint/2010/main" val="850094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8403531" y="6187080"/>
            <a:ext cx="2989409" cy="276999"/>
          </a:xfrm>
          <a:prstGeom prst="rect">
            <a:avLst/>
          </a:prstGeom>
          <a:noFill/>
        </p:spPr>
        <p:txBody>
          <a:bodyPr wrap="none" rtlCol="0">
            <a:spAutoFit/>
          </a:bodyPr>
          <a:lstStyle/>
          <a:p>
            <a:pPr algn="r"/>
            <a:r>
              <a:rPr lang="en-US" sz="1200" i="1" dirty="0">
                <a:solidFill>
                  <a:schemeClr val="bg1"/>
                </a:solidFill>
              </a:rPr>
              <a:t>Frederick C. </a:t>
            </a:r>
            <a:r>
              <a:rPr lang="en-US" sz="1200" i="1" dirty="0" err="1">
                <a:solidFill>
                  <a:schemeClr val="bg1"/>
                </a:solidFill>
              </a:rPr>
              <a:t>Robie</a:t>
            </a:r>
            <a:r>
              <a:rPr lang="en-US" sz="1200" i="1" dirty="0">
                <a:solidFill>
                  <a:schemeClr val="bg1"/>
                </a:solidFill>
              </a:rPr>
              <a:t> House</a:t>
            </a:r>
            <a:r>
              <a:rPr lang="en-US" sz="1200" dirty="0">
                <a:solidFill>
                  <a:schemeClr val="bg1"/>
                </a:solidFill>
              </a:rPr>
              <a:t>, Oak Park, IL (1909)</a:t>
            </a:r>
          </a:p>
        </p:txBody>
      </p:sp>
      <p:pic>
        <p:nvPicPr>
          <p:cNvPr id="5" name="Picture 4">
            <a:extLst>
              <a:ext uri="{FF2B5EF4-FFF2-40B4-BE49-F238E27FC236}">
                <a16:creationId xmlns:a16="http://schemas.microsoft.com/office/drawing/2014/main" id="{41DE2379-BE59-4585-A402-03399F4B2F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6370" y="1659491"/>
            <a:ext cx="11519260" cy="3265707"/>
          </a:xfrm>
          <a:prstGeom prst="rect">
            <a:avLst/>
          </a:prstGeom>
        </p:spPr>
      </p:pic>
    </p:spTree>
    <p:extLst>
      <p:ext uri="{BB962C8B-B14F-4D97-AF65-F5344CB8AC3E}">
        <p14:creationId xmlns:p14="http://schemas.microsoft.com/office/powerpoint/2010/main" val="13131490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8403531" y="6187080"/>
            <a:ext cx="2989409" cy="276999"/>
          </a:xfrm>
          <a:prstGeom prst="rect">
            <a:avLst/>
          </a:prstGeom>
          <a:noFill/>
        </p:spPr>
        <p:txBody>
          <a:bodyPr wrap="none" rtlCol="0">
            <a:spAutoFit/>
          </a:bodyPr>
          <a:lstStyle/>
          <a:p>
            <a:pPr algn="r"/>
            <a:r>
              <a:rPr lang="en-US" sz="1200" i="1" dirty="0">
                <a:solidFill>
                  <a:schemeClr val="bg1"/>
                </a:solidFill>
              </a:rPr>
              <a:t>Frederick C. </a:t>
            </a:r>
            <a:r>
              <a:rPr lang="en-US" sz="1200" i="1" dirty="0" err="1">
                <a:solidFill>
                  <a:schemeClr val="bg1"/>
                </a:solidFill>
              </a:rPr>
              <a:t>Robie</a:t>
            </a:r>
            <a:r>
              <a:rPr lang="en-US" sz="1200" i="1" dirty="0">
                <a:solidFill>
                  <a:schemeClr val="bg1"/>
                </a:solidFill>
              </a:rPr>
              <a:t> House</a:t>
            </a:r>
            <a:r>
              <a:rPr lang="en-US" sz="1200" dirty="0">
                <a:solidFill>
                  <a:schemeClr val="bg1"/>
                </a:solidFill>
              </a:rPr>
              <a:t>, Oak Park, IL (1909)</a:t>
            </a:r>
          </a:p>
        </p:txBody>
      </p:sp>
      <p:pic>
        <p:nvPicPr>
          <p:cNvPr id="5" name="Picture 4">
            <a:extLst>
              <a:ext uri="{FF2B5EF4-FFF2-40B4-BE49-F238E27FC236}">
                <a16:creationId xmlns:a16="http://schemas.microsoft.com/office/drawing/2014/main" id="{41DE2379-BE59-4585-A402-03399F4B2F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209674" y="562110"/>
            <a:ext cx="9772652" cy="5460470"/>
          </a:xfrm>
          <a:prstGeom prst="rect">
            <a:avLst/>
          </a:prstGeom>
        </p:spPr>
      </p:pic>
    </p:spTree>
    <p:extLst>
      <p:ext uri="{BB962C8B-B14F-4D97-AF65-F5344CB8AC3E}">
        <p14:creationId xmlns:p14="http://schemas.microsoft.com/office/powerpoint/2010/main" val="20625937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8403531" y="6187080"/>
            <a:ext cx="2989409" cy="276999"/>
          </a:xfrm>
          <a:prstGeom prst="rect">
            <a:avLst/>
          </a:prstGeom>
          <a:noFill/>
        </p:spPr>
        <p:txBody>
          <a:bodyPr wrap="none" rtlCol="0">
            <a:spAutoFit/>
          </a:bodyPr>
          <a:lstStyle/>
          <a:p>
            <a:pPr algn="r"/>
            <a:r>
              <a:rPr lang="en-US" sz="1200" i="1" dirty="0"/>
              <a:t>Frederick C. </a:t>
            </a:r>
            <a:r>
              <a:rPr lang="en-US" sz="1200" i="1" dirty="0" err="1"/>
              <a:t>Robie</a:t>
            </a:r>
            <a:r>
              <a:rPr lang="en-US" sz="1200" i="1" dirty="0"/>
              <a:t> House</a:t>
            </a:r>
            <a:r>
              <a:rPr lang="en-US" sz="1200" dirty="0"/>
              <a:t>, Oak Park, IL (1909)</a:t>
            </a:r>
          </a:p>
        </p:txBody>
      </p:sp>
      <p:pic>
        <p:nvPicPr>
          <p:cNvPr id="5" name="Picture 4">
            <a:extLst>
              <a:ext uri="{FF2B5EF4-FFF2-40B4-BE49-F238E27FC236}">
                <a16:creationId xmlns:a16="http://schemas.microsoft.com/office/drawing/2014/main" id="{41DE2379-BE59-4585-A402-03399F4B2F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71710" y="126738"/>
            <a:ext cx="7530856" cy="6540761"/>
          </a:xfrm>
          <a:prstGeom prst="rect">
            <a:avLst/>
          </a:prstGeom>
        </p:spPr>
      </p:pic>
    </p:spTree>
    <p:extLst>
      <p:ext uri="{BB962C8B-B14F-4D97-AF65-F5344CB8AC3E}">
        <p14:creationId xmlns:p14="http://schemas.microsoft.com/office/powerpoint/2010/main" val="10182156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8403531" y="6187080"/>
            <a:ext cx="2989409" cy="276999"/>
          </a:xfrm>
          <a:prstGeom prst="rect">
            <a:avLst/>
          </a:prstGeom>
          <a:noFill/>
        </p:spPr>
        <p:txBody>
          <a:bodyPr wrap="none" rtlCol="0">
            <a:spAutoFit/>
          </a:bodyPr>
          <a:lstStyle/>
          <a:p>
            <a:pPr algn="r"/>
            <a:r>
              <a:rPr lang="en-US" sz="1200" i="1" dirty="0"/>
              <a:t>Frederick C. </a:t>
            </a:r>
            <a:r>
              <a:rPr lang="en-US" sz="1200" i="1" dirty="0" err="1"/>
              <a:t>Robie</a:t>
            </a:r>
            <a:r>
              <a:rPr lang="en-US" sz="1200" i="1" dirty="0"/>
              <a:t> House</a:t>
            </a:r>
            <a:r>
              <a:rPr lang="en-US" sz="1200" dirty="0"/>
              <a:t>, Oak Park, IL (1909)</a:t>
            </a:r>
          </a:p>
        </p:txBody>
      </p:sp>
      <p:pic>
        <p:nvPicPr>
          <p:cNvPr id="5" name="Picture 4">
            <a:extLst>
              <a:ext uri="{FF2B5EF4-FFF2-40B4-BE49-F238E27FC236}">
                <a16:creationId xmlns:a16="http://schemas.microsoft.com/office/drawing/2014/main" id="{41DE2379-BE59-4585-A402-03399F4B2F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9760" y="1885950"/>
            <a:ext cx="3553251" cy="3086099"/>
          </a:xfrm>
          <a:prstGeom prst="rect">
            <a:avLst/>
          </a:prstGeom>
        </p:spPr>
      </p:pic>
      <p:pic>
        <p:nvPicPr>
          <p:cNvPr id="4" name="Picture 3">
            <a:extLst>
              <a:ext uri="{FF2B5EF4-FFF2-40B4-BE49-F238E27FC236}">
                <a16:creationId xmlns:a16="http://schemas.microsoft.com/office/drawing/2014/main" id="{18C175D7-7363-4C2D-864E-5ED201E1BE0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790353" y="1698707"/>
            <a:ext cx="8206162" cy="3460583"/>
          </a:xfrm>
          <a:prstGeom prst="rect">
            <a:avLst/>
          </a:prstGeom>
        </p:spPr>
      </p:pic>
    </p:spTree>
    <p:extLst>
      <p:ext uri="{BB962C8B-B14F-4D97-AF65-F5344CB8AC3E}">
        <p14:creationId xmlns:p14="http://schemas.microsoft.com/office/powerpoint/2010/main" val="26575649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8403531" y="6187080"/>
            <a:ext cx="2989409" cy="276999"/>
          </a:xfrm>
          <a:prstGeom prst="rect">
            <a:avLst/>
          </a:prstGeom>
          <a:noFill/>
        </p:spPr>
        <p:txBody>
          <a:bodyPr wrap="none" rtlCol="0">
            <a:spAutoFit/>
          </a:bodyPr>
          <a:lstStyle/>
          <a:p>
            <a:pPr algn="r"/>
            <a:r>
              <a:rPr lang="en-US" sz="1200" i="1" dirty="0"/>
              <a:t>Frederick C. </a:t>
            </a:r>
            <a:r>
              <a:rPr lang="en-US" sz="1200" i="1" dirty="0" err="1"/>
              <a:t>Robie</a:t>
            </a:r>
            <a:r>
              <a:rPr lang="en-US" sz="1200" i="1" dirty="0"/>
              <a:t> House</a:t>
            </a:r>
            <a:r>
              <a:rPr lang="en-US" sz="1200" dirty="0"/>
              <a:t>, Oak Park, IL (1909)</a:t>
            </a:r>
          </a:p>
        </p:txBody>
      </p:sp>
      <p:pic>
        <p:nvPicPr>
          <p:cNvPr id="5" name="Picture 4">
            <a:extLst>
              <a:ext uri="{FF2B5EF4-FFF2-40B4-BE49-F238E27FC236}">
                <a16:creationId xmlns:a16="http://schemas.microsoft.com/office/drawing/2014/main" id="{41DE2379-BE59-4585-A402-03399F4B2F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9760" y="1885950"/>
            <a:ext cx="3553251" cy="3086099"/>
          </a:xfrm>
          <a:prstGeom prst="rect">
            <a:avLst/>
          </a:prstGeom>
        </p:spPr>
      </p:pic>
      <p:pic>
        <p:nvPicPr>
          <p:cNvPr id="4" name="Picture 3">
            <a:extLst>
              <a:ext uri="{FF2B5EF4-FFF2-40B4-BE49-F238E27FC236}">
                <a16:creationId xmlns:a16="http://schemas.microsoft.com/office/drawing/2014/main" id="{18C175D7-7363-4C2D-864E-5ED201E1BE0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790353" y="1698707"/>
            <a:ext cx="8206161" cy="3460583"/>
          </a:xfrm>
          <a:prstGeom prst="rect">
            <a:avLst/>
          </a:prstGeom>
        </p:spPr>
      </p:pic>
    </p:spTree>
    <p:extLst>
      <p:ext uri="{BB962C8B-B14F-4D97-AF65-F5344CB8AC3E}">
        <p14:creationId xmlns:p14="http://schemas.microsoft.com/office/powerpoint/2010/main" val="41728141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8403531" y="6187080"/>
            <a:ext cx="2989409" cy="276999"/>
          </a:xfrm>
          <a:prstGeom prst="rect">
            <a:avLst/>
          </a:prstGeom>
          <a:noFill/>
        </p:spPr>
        <p:txBody>
          <a:bodyPr wrap="none" rtlCol="0">
            <a:spAutoFit/>
          </a:bodyPr>
          <a:lstStyle/>
          <a:p>
            <a:pPr algn="r"/>
            <a:r>
              <a:rPr lang="en-US" sz="1200" i="1" dirty="0"/>
              <a:t>Frederick C. </a:t>
            </a:r>
            <a:r>
              <a:rPr lang="en-US" sz="1200" i="1" dirty="0" err="1"/>
              <a:t>Robie</a:t>
            </a:r>
            <a:r>
              <a:rPr lang="en-US" sz="1200" i="1" dirty="0"/>
              <a:t> House</a:t>
            </a:r>
            <a:r>
              <a:rPr lang="en-US" sz="1200" dirty="0"/>
              <a:t>, Oak Park, IL (1909)</a:t>
            </a:r>
          </a:p>
        </p:txBody>
      </p:sp>
      <p:pic>
        <p:nvPicPr>
          <p:cNvPr id="5" name="Picture 4">
            <a:extLst>
              <a:ext uri="{FF2B5EF4-FFF2-40B4-BE49-F238E27FC236}">
                <a16:creationId xmlns:a16="http://schemas.microsoft.com/office/drawing/2014/main" id="{41DE2379-BE59-4585-A402-03399F4B2F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9760" y="1885950"/>
            <a:ext cx="3553251" cy="3086099"/>
          </a:xfrm>
          <a:prstGeom prst="rect">
            <a:avLst/>
          </a:prstGeom>
        </p:spPr>
      </p:pic>
      <p:pic>
        <p:nvPicPr>
          <p:cNvPr id="4" name="Picture 3">
            <a:extLst>
              <a:ext uri="{FF2B5EF4-FFF2-40B4-BE49-F238E27FC236}">
                <a16:creationId xmlns:a16="http://schemas.microsoft.com/office/drawing/2014/main" id="{18C175D7-7363-4C2D-864E-5ED201E1BE0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790353" y="1698707"/>
            <a:ext cx="8206161" cy="3460582"/>
          </a:xfrm>
          <a:prstGeom prst="rect">
            <a:avLst/>
          </a:prstGeom>
        </p:spPr>
      </p:pic>
    </p:spTree>
    <p:extLst>
      <p:ext uri="{BB962C8B-B14F-4D97-AF65-F5344CB8AC3E}">
        <p14:creationId xmlns:p14="http://schemas.microsoft.com/office/powerpoint/2010/main" val="14233717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8403531" y="6187080"/>
            <a:ext cx="2989409" cy="276999"/>
          </a:xfrm>
          <a:prstGeom prst="rect">
            <a:avLst/>
          </a:prstGeom>
          <a:noFill/>
        </p:spPr>
        <p:txBody>
          <a:bodyPr wrap="none" rtlCol="0">
            <a:spAutoFit/>
          </a:bodyPr>
          <a:lstStyle/>
          <a:p>
            <a:pPr algn="r"/>
            <a:r>
              <a:rPr lang="en-US" sz="1200" i="1" dirty="0">
                <a:solidFill>
                  <a:schemeClr val="bg1"/>
                </a:solidFill>
              </a:rPr>
              <a:t>Frederick C. </a:t>
            </a:r>
            <a:r>
              <a:rPr lang="en-US" sz="1200" i="1" dirty="0" err="1">
                <a:solidFill>
                  <a:schemeClr val="bg1"/>
                </a:solidFill>
              </a:rPr>
              <a:t>Robie</a:t>
            </a:r>
            <a:r>
              <a:rPr lang="en-US" sz="1200" i="1" dirty="0">
                <a:solidFill>
                  <a:schemeClr val="bg1"/>
                </a:solidFill>
              </a:rPr>
              <a:t> House</a:t>
            </a:r>
            <a:r>
              <a:rPr lang="en-US" sz="1200" dirty="0">
                <a:solidFill>
                  <a:schemeClr val="bg1"/>
                </a:solidFill>
              </a:rPr>
              <a:t>, Oak Park, IL (1909)</a:t>
            </a:r>
          </a:p>
        </p:txBody>
      </p:sp>
      <p:pic>
        <p:nvPicPr>
          <p:cNvPr id="5" name="Picture 4">
            <a:extLst>
              <a:ext uri="{FF2B5EF4-FFF2-40B4-BE49-F238E27FC236}">
                <a16:creationId xmlns:a16="http://schemas.microsoft.com/office/drawing/2014/main" id="{41DE2379-BE59-4585-A402-03399F4B2F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600575" y="1293911"/>
            <a:ext cx="7591425" cy="4270177"/>
          </a:xfrm>
          <a:prstGeom prst="rect">
            <a:avLst/>
          </a:prstGeom>
        </p:spPr>
      </p:pic>
      <p:pic>
        <p:nvPicPr>
          <p:cNvPr id="4" name="Picture 3">
            <a:extLst>
              <a:ext uri="{FF2B5EF4-FFF2-40B4-BE49-F238E27FC236}">
                <a16:creationId xmlns:a16="http://schemas.microsoft.com/office/drawing/2014/main" id="{0FD234D8-E112-4492-95EB-4FED0366901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453121"/>
            <a:ext cx="3967838" cy="5951758"/>
          </a:xfrm>
          <a:prstGeom prst="rect">
            <a:avLst/>
          </a:prstGeom>
        </p:spPr>
      </p:pic>
    </p:spTree>
    <p:extLst>
      <p:ext uri="{BB962C8B-B14F-4D97-AF65-F5344CB8AC3E}">
        <p14:creationId xmlns:p14="http://schemas.microsoft.com/office/powerpoint/2010/main" val="3244527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BD3617-2130-4B32-8C91-90C82961FC3F}"/>
              </a:ext>
            </a:extLst>
          </p:cNvPr>
          <p:cNvSpPr txBox="1"/>
          <p:nvPr/>
        </p:nvSpPr>
        <p:spPr>
          <a:xfrm>
            <a:off x="993912" y="1273590"/>
            <a:ext cx="10082254" cy="707886"/>
          </a:xfrm>
          <a:prstGeom prst="rect">
            <a:avLst/>
          </a:prstGeom>
          <a:noFill/>
        </p:spPr>
        <p:txBody>
          <a:bodyPr wrap="square" rtlCol="0">
            <a:spAutoFit/>
          </a:bodyPr>
          <a:lstStyle/>
          <a:p>
            <a:pPr algn="ctr"/>
            <a:r>
              <a:rPr lang="en-US" sz="4000" dirty="0">
                <a:solidFill>
                  <a:schemeClr val="bg1"/>
                </a:solidFill>
                <a:ea typeface="Roboto" panose="02000000000000000000" pitchFamily="2" charset="0"/>
                <a:cs typeface="Roboto" panose="02000000000000000000" pitchFamily="2" charset="0"/>
              </a:rPr>
              <a:t>Learning Outcomes</a:t>
            </a:r>
            <a:endParaRPr lang="en-US" dirty="0">
              <a:solidFill>
                <a:schemeClr val="bg1"/>
              </a:solidFill>
              <a:ea typeface="Roboto" panose="02000000000000000000" pitchFamily="2" charset="0"/>
              <a:cs typeface="Roboto" panose="02000000000000000000" pitchFamily="2" charset="0"/>
            </a:endParaRPr>
          </a:p>
        </p:txBody>
      </p:sp>
      <p:sp>
        <p:nvSpPr>
          <p:cNvPr id="6" name="TextBox 5">
            <a:extLst>
              <a:ext uri="{FF2B5EF4-FFF2-40B4-BE49-F238E27FC236}">
                <a16:creationId xmlns:a16="http://schemas.microsoft.com/office/drawing/2014/main" id="{4217B941-0F66-446A-AA14-F7374FFB71CC}"/>
              </a:ext>
            </a:extLst>
          </p:cNvPr>
          <p:cNvSpPr txBox="1"/>
          <p:nvPr/>
        </p:nvSpPr>
        <p:spPr>
          <a:xfrm>
            <a:off x="1187450" y="2557902"/>
            <a:ext cx="9817100" cy="2031325"/>
          </a:xfrm>
          <a:prstGeom prst="rect">
            <a:avLst/>
          </a:prstGeom>
          <a:noFill/>
        </p:spPr>
        <p:txBody>
          <a:bodyPr wrap="square">
            <a:spAutoFit/>
          </a:bodyPr>
          <a:lstStyle/>
          <a:p>
            <a:r>
              <a:rPr lang="en-US" b="0" i="0" dirty="0">
                <a:solidFill>
                  <a:schemeClr val="bg1"/>
                </a:solidFill>
                <a:effectLst/>
                <a:latin typeface="Poppins"/>
              </a:rPr>
              <a:t>Students will gain a basic understanding of a broad range of projects, yet should be able to engage more deeply with a select few that resonate with their own interests and intellectual directions. They will be cognizant of the numerous movements, styles, and individual works that define the complex manifold of architecture developed over the past century. They will be encouraged to ‘read’ theory and history by adapting past ideas towards their current world views, as applied to their own environmental experiences. It is the ambition of the course that each student will encounter a work that will serve as a catalyst for their own design thinking.</a:t>
            </a:r>
            <a:endParaRPr lang="en-US" dirty="0">
              <a:solidFill>
                <a:schemeClr val="bg1"/>
              </a:solidFill>
            </a:endParaRPr>
          </a:p>
        </p:txBody>
      </p:sp>
    </p:spTree>
    <p:extLst>
      <p:ext uri="{BB962C8B-B14F-4D97-AF65-F5344CB8AC3E}">
        <p14:creationId xmlns:p14="http://schemas.microsoft.com/office/powerpoint/2010/main" val="22639981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8403531" y="6187080"/>
            <a:ext cx="2989409" cy="276999"/>
          </a:xfrm>
          <a:prstGeom prst="rect">
            <a:avLst/>
          </a:prstGeom>
          <a:noFill/>
        </p:spPr>
        <p:txBody>
          <a:bodyPr wrap="none" rtlCol="0">
            <a:spAutoFit/>
          </a:bodyPr>
          <a:lstStyle/>
          <a:p>
            <a:pPr algn="r"/>
            <a:r>
              <a:rPr lang="en-US" sz="1200" i="1" dirty="0">
                <a:solidFill>
                  <a:schemeClr val="bg1"/>
                </a:solidFill>
              </a:rPr>
              <a:t>Frederick C. </a:t>
            </a:r>
            <a:r>
              <a:rPr lang="en-US" sz="1200" i="1" dirty="0" err="1">
                <a:solidFill>
                  <a:schemeClr val="bg1"/>
                </a:solidFill>
              </a:rPr>
              <a:t>Robie</a:t>
            </a:r>
            <a:r>
              <a:rPr lang="en-US" sz="1200" i="1" dirty="0">
                <a:solidFill>
                  <a:schemeClr val="bg1"/>
                </a:solidFill>
              </a:rPr>
              <a:t> House</a:t>
            </a:r>
            <a:r>
              <a:rPr lang="en-US" sz="1200" dirty="0">
                <a:solidFill>
                  <a:schemeClr val="bg1"/>
                </a:solidFill>
              </a:rPr>
              <a:t>, Oak Park, IL (1909)</a:t>
            </a:r>
          </a:p>
        </p:txBody>
      </p:sp>
      <p:pic>
        <p:nvPicPr>
          <p:cNvPr id="5" name="Picture 4">
            <a:extLst>
              <a:ext uri="{FF2B5EF4-FFF2-40B4-BE49-F238E27FC236}">
                <a16:creationId xmlns:a16="http://schemas.microsoft.com/office/drawing/2014/main" id="{41DE2379-BE59-4585-A402-03399F4B2F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600575" y="1293911"/>
            <a:ext cx="7591425" cy="4270177"/>
          </a:xfrm>
          <a:prstGeom prst="rect">
            <a:avLst/>
          </a:prstGeom>
        </p:spPr>
      </p:pic>
      <p:pic>
        <p:nvPicPr>
          <p:cNvPr id="4" name="Picture 3">
            <a:extLst>
              <a:ext uri="{FF2B5EF4-FFF2-40B4-BE49-F238E27FC236}">
                <a16:creationId xmlns:a16="http://schemas.microsoft.com/office/drawing/2014/main" id="{0FD234D8-E112-4492-95EB-4FED0366901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61950" y="1895804"/>
            <a:ext cx="3967838" cy="3066392"/>
          </a:xfrm>
          <a:prstGeom prst="rect">
            <a:avLst/>
          </a:prstGeom>
        </p:spPr>
      </p:pic>
    </p:spTree>
    <p:extLst>
      <p:ext uri="{BB962C8B-B14F-4D97-AF65-F5344CB8AC3E}">
        <p14:creationId xmlns:p14="http://schemas.microsoft.com/office/powerpoint/2010/main" val="7024199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8403531" y="6187080"/>
            <a:ext cx="2989409" cy="276999"/>
          </a:xfrm>
          <a:prstGeom prst="rect">
            <a:avLst/>
          </a:prstGeom>
          <a:noFill/>
        </p:spPr>
        <p:txBody>
          <a:bodyPr wrap="none" rtlCol="0">
            <a:spAutoFit/>
          </a:bodyPr>
          <a:lstStyle/>
          <a:p>
            <a:pPr algn="r"/>
            <a:r>
              <a:rPr lang="en-US" sz="1200" i="1" dirty="0">
                <a:solidFill>
                  <a:schemeClr val="bg1"/>
                </a:solidFill>
              </a:rPr>
              <a:t>Frederick C. </a:t>
            </a:r>
            <a:r>
              <a:rPr lang="en-US" sz="1200" i="1" dirty="0" err="1">
                <a:solidFill>
                  <a:schemeClr val="bg1"/>
                </a:solidFill>
              </a:rPr>
              <a:t>Robie</a:t>
            </a:r>
            <a:r>
              <a:rPr lang="en-US" sz="1200" i="1" dirty="0">
                <a:solidFill>
                  <a:schemeClr val="bg1"/>
                </a:solidFill>
              </a:rPr>
              <a:t> House</a:t>
            </a:r>
            <a:r>
              <a:rPr lang="en-US" sz="1200" dirty="0">
                <a:solidFill>
                  <a:schemeClr val="bg1"/>
                </a:solidFill>
              </a:rPr>
              <a:t>, Oak Park, IL (1909)</a:t>
            </a:r>
          </a:p>
        </p:txBody>
      </p:sp>
      <p:pic>
        <p:nvPicPr>
          <p:cNvPr id="5" name="Picture 4">
            <a:extLst>
              <a:ext uri="{FF2B5EF4-FFF2-40B4-BE49-F238E27FC236}">
                <a16:creationId xmlns:a16="http://schemas.microsoft.com/office/drawing/2014/main" id="{41DE2379-BE59-4585-A402-03399F4B2F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933950" y="453121"/>
            <a:ext cx="6753223" cy="5252020"/>
          </a:xfrm>
          <a:prstGeom prst="rect">
            <a:avLst/>
          </a:prstGeom>
        </p:spPr>
      </p:pic>
      <p:pic>
        <p:nvPicPr>
          <p:cNvPr id="4" name="Picture 3">
            <a:extLst>
              <a:ext uri="{FF2B5EF4-FFF2-40B4-BE49-F238E27FC236}">
                <a16:creationId xmlns:a16="http://schemas.microsoft.com/office/drawing/2014/main" id="{0FD234D8-E112-4492-95EB-4FED0366901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0"/>
            <a:ext cx="4572000" cy="6858000"/>
          </a:xfrm>
          <a:prstGeom prst="rect">
            <a:avLst/>
          </a:prstGeom>
        </p:spPr>
      </p:pic>
    </p:spTree>
    <p:extLst>
      <p:ext uri="{BB962C8B-B14F-4D97-AF65-F5344CB8AC3E}">
        <p14:creationId xmlns:p14="http://schemas.microsoft.com/office/powerpoint/2010/main" val="10865185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8403531" y="6187080"/>
            <a:ext cx="2989409" cy="276999"/>
          </a:xfrm>
          <a:prstGeom prst="rect">
            <a:avLst/>
          </a:prstGeom>
          <a:noFill/>
        </p:spPr>
        <p:txBody>
          <a:bodyPr wrap="none" rtlCol="0">
            <a:spAutoFit/>
          </a:bodyPr>
          <a:lstStyle/>
          <a:p>
            <a:pPr algn="r"/>
            <a:r>
              <a:rPr lang="en-US" sz="1200" i="1" dirty="0">
                <a:solidFill>
                  <a:schemeClr val="bg1"/>
                </a:solidFill>
              </a:rPr>
              <a:t>Frederick C. </a:t>
            </a:r>
            <a:r>
              <a:rPr lang="en-US" sz="1200" i="1" dirty="0" err="1">
                <a:solidFill>
                  <a:schemeClr val="bg1"/>
                </a:solidFill>
              </a:rPr>
              <a:t>Robie</a:t>
            </a:r>
            <a:r>
              <a:rPr lang="en-US" sz="1200" i="1" dirty="0">
                <a:solidFill>
                  <a:schemeClr val="bg1"/>
                </a:solidFill>
              </a:rPr>
              <a:t> House</a:t>
            </a:r>
            <a:r>
              <a:rPr lang="en-US" sz="1200" dirty="0">
                <a:solidFill>
                  <a:schemeClr val="bg1"/>
                </a:solidFill>
              </a:rPr>
              <a:t>, Oak Park, IL (1909)</a:t>
            </a:r>
          </a:p>
        </p:txBody>
      </p:sp>
      <p:pic>
        <p:nvPicPr>
          <p:cNvPr id="5" name="Picture 4">
            <a:extLst>
              <a:ext uri="{FF2B5EF4-FFF2-40B4-BE49-F238E27FC236}">
                <a16:creationId xmlns:a16="http://schemas.microsoft.com/office/drawing/2014/main" id="{41DE2379-BE59-4585-A402-03399F4B2F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03304" y="1104898"/>
            <a:ext cx="5988696" cy="3992464"/>
          </a:xfrm>
          <a:prstGeom prst="rect">
            <a:avLst/>
          </a:prstGeom>
        </p:spPr>
      </p:pic>
      <p:pic>
        <p:nvPicPr>
          <p:cNvPr id="4" name="Picture 3">
            <a:extLst>
              <a:ext uri="{FF2B5EF4-FFF2-40B4-BE49-F238E27FC236}">
                <a16:creationId xmlns:a16="http://schemas.microsoft.com/office/drawing/2014/main" id="{0FD234D8-E112-4492-95EB-4FED0366901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1104899"/>
            <a:ext cx="5991034" cy="3992463"/>
          </a:xfrm>
          <a:prstGeom prst="rect">
            <a:avLst/>
          </a:prstGeom>
        </p:spPr>
      </p:pic>
    </p:spTree>
    <p:extLst>
      <p:ext uri="{BB962C8B-B14F-4D97-AF65-F5344CB8AC3E}">
        <p14:creationId xmlns:p14="http://schemas.microsoft.com/office/powerpoint/2010/main" val="11281690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761137-B412-47D0-BA22-7A0B149F9E73}"/>
              </a:ext>
            </a:extLst>
          </p:cNvPr>
          <p:cNvSpPr txBox="1"/>
          <p:nvPr/>
        </p:nvSpPr>
        <p:spPr>
          <a:xfrm>
            <a:off x="8403531" y="6187080"/>
            <a:ext cx="2989409" cy="276999"/>
          </a:xfrm>
          <a:prstGeom prst="rect">
            <a:avLst/>
          </a:prstGeom>
          <a:noFill/>
        </p:spPr>
        <p:txBody>
          <a:bodyPr wrap="none" rtlCol="0">
            <a:spAutoFit/>
          </a:bodyPr>
          <a:lstStyle/>
          <a:p>
            <a:pPr algn="r"/>
            <a:r>
              <a:rPr lang="en-US" sz="1200" i="1" dirty="0">
                <a:solidFill>
                  <a:schemeClr val="bg1"/>
                </a:solidFill>
              </a:rPr>
              <a:t>Frederick C. </a:t>
            </a:r>
            <a:r>
              <a:rPr lang="en-US" sz="1200" i="1" dirty="0" err="1">
                <a:solidFill>
                  <a:schemeClr val="bg1"/>
                </a:solidFill>
              </a:rPr>
              <a:t>Robie</a:t>
            </a:r>
            <a:r>
              <a:rPr lang="en-US" sz="1200" i="1" dirty="0">
                <a:solidFill>
                  <a:schemeClr val="bg1"/>
                </a:solidFill>
              </a:rPr>
              <a:t> House</a:t>
            </a:r>
            <a:r>
              <a:rPr lang="en-US" sz="1200" dirty="0">
                <a:solidFill>
                  <a:schemeClr val="bg1"/>
                </a:solidFill>
              </a:rPr>
              <a:t>, Oak Park, IL (1909)</a:t>
            </a:r>
          </a:p>
        </p:txBody>
      </p:sp>
      <p:pic>
        <p:nvPicPr>
          <p:cNvPr id="5" name="Picture 4">
            <a:extLst>
              <a:ext uri="{FF2B5EF4-FFF2-40B4-BE49-F238E27FC236}">
                <a16:creationId xmlns:a16="http://schemas.microsoft.com/office/drawing/2014/main" id="{41DE2379-BE59-4585-A402-03399F4B2F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03304" y="1728720"/>
            <a:ext cx="5988696" cy="3368641"/>
          </a:xfrm>
          <a:prstGeom prst="rect">
            <a:avLst/>
          </a:prstGeom>
        </p:spPr>
      </p:pic>
      <p:pic>
        <p:nvPicPr>
          <p:cNvPr id="4" name="Picture 3">
            <a:extLst>
              <a:ext uri="{FF2B5EF4-FFF2-40B4-BE49-F238E27FC236}">
                <a16:creationId xmlns:a16="http://schemas.microsoft.com/office/drawing/2014/main" id="{0FD234D8-E112-4492-95EB-4FED0366901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1104899"/>
            <a:ext cx="5991034" cy="3992462"/>
          </a:xfrm>
          <a:prstGeom prst="rect">
            <a:avLst/>
          </a:prstGeom>
        </p:spPr>
      </p:pic>
    </p:spTree>
    <p:extLst>
      <p:ext uri="{BB962C8B-B14F-4D97-AF65-F5344CB8AC3E}">
        <p14:creationId xmlns:p14="http://schemas.microsoft.com/office/powerpoint/2010/main" val="13903071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428874" y="393921"/>
            <a:ext cx="7334252" cy="5499528"/>
          </a:xfrm>
          <a:prstGeom prst="rect">
            <a:avLst/>
          </a:prstGeom>
        </p:spPr>
      </p:pic>
      <p:sp>
        <p:nvSpPr>
          <p:cNvPr id="4" name="TextBox 3">
            <a:extLst>
              <a:ext uri="{FF2B5EF4-FFF2-40B4-BE49-F238E27FC236}">
                <a16:creationId xmlns:a16="http://schemas.microsoft.com/office/drawing/2014/main" id="{F218D4A8-858D-4A24-B579-7DD8B419E63C}"/>
              </a:ext>
            </a:extLst>
          </p:cNvPr>
          <p:cNvSpPr txBox="1"/>
          <p:nvPr/>
        </p:nvSpPr>
        <p:spPr>
          <a:xfrm>
            <a:off x="7864794" y="6187080"/>
            <a:ext cx="3528146" cy="276999"/>
          </a:xfrm>
          <a:prstGeom prst="rect">
            <a:avLst/>
          </a:prstGeom>
          <a:noFill/>
        </p:spPr>
        <p:txBody>
          <a:bodyPr wrap="none" rtlCol="0">
            <a:spAutoFit/>
          </a:bodyPr>
          <a:lstStyle/>
          <a:p>
            <a:pPr algn="r"/>
            <a:r>
              <a:rPr lang="en-US" sz="1200" i="1" dirty="0">
                <a:solidFill>
                  <a:schemeClr val="bg1"/>
                </a:solidFill>
              </a:rPr>
              <a:t>Kaufmann House (Fallingwater), </a:t>
            </a:r>
            <a:r>
              <a:rPr lang="en-US" sz="1200" dirty="0">
                <a:solidFill>
                  <a:schemeClr val="bg1"/>
                </a:solidFill>
              </a:rPr>
              <a:t>Mill Run, PA (1934-7)</a:t>
            </a:r>
          </a:p>
        </p:txBody>
      </p:sp>
    </p:spTree>
    <p:extLst>
      <p:ext uri="{BB962C8B-B14F-4D97-AF65-F5344CB8AC3E}">
        <p14:creationId xmlns:p14="http://schemas.microsoft.com/office/powerpoint/2010/main" val="18410760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419227" y="355378"/>
            <a:ext cx="9353548" cy="5518594"/>
          </a:xfrm>
          <a:prstGeom prst="rect">
            <a:avLst/>
          </a:prstGeom>
        </p:spPr>
      </p:pic>
      <p:sp>
        <p:nvSpPr>
          <p:cNvPr id="5" name="TextBox 4">
            <a:extLst>
              <a:ext uri="{FF2B5EF4-FFF2-40B4-BE49-F238E27FC236}">
                <a16:creationId xmlns:a16="http://schemas.microsoft.com/office/drawing/2014/main" id="{753F44C6-94D3-4DB8-B0BD-EC1310F0EC75}"/>
              </a:ext>
            </a:extLst>
          </p:cNvPr>
          <p:cNvSpPr txBox="1"/>
          <p:nvPr/>
        </p:nvSpPr>
        <p:spPr>
          <a:xfrm>
            <a:off x="7864794" y="6187080"/>
            <a:ext cx="3528146" cy="276999"/>
          </a:xfrm>
          <a:prstGeom prst="rect">
            <a:avLst/>
          </a:prstGeom>
          <a:noFill/>
        </p:spPr>
        <p:txBody>
          <a:bodyPr wrap="none" rtlCol="0">
            <a:spAutoFit/>
          </a:bodyPr>
          <a:lstStyle/>
          <a:p>
            <a:pPr algn="r"/>
            <a:r>
              <a:rPr lang="en-US" sz="1200" i="1" dirty="0">
                <a:solidFill>
                  <a:schemeClr val="bg1"/>
                </a:solidFill>
              </a:rPr>
              <a:t>Kaufmann House (Fallingwater), </a:t>
            </a:r>
            <a:r>
              <a:rPr lang="en-US" sz="1200" dirty="0">
                <a:solidFill>
                  <a:schemeClr val="bg1"/>
                </a:solidFill>
              </a:rPr>
              <a:t>Mill Run, PA (1934-7)</a:t>
            </a:r>
          </a:p>
        </p:txBody>
      </p:sp>
    </p:spTree>
    <p:extLst>
      <p:ext uri="{BB962C8B-B14F-4D97-AF65-F5344CB8AC3E}">
        <p14:creationId xmlns:p14="http://schemas.microsoft.com/office/powerpoint/2010/main" val="33993141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52427" y="1046023"/>
            <a:ext cx="7820023" cy="4457413"/>
          </a:xfrm>
          <a:prstGeom prst="rect">
            <a:avLst/>
          </a:prstGeom>
        </p:spPr>
      </p:pic>
      <p:sp>
        <p:nvSpPr>
          <p:cNvPr id="5" name="TextBox 4">
            <a:extLst>
              <a:ext uri="{FF2B5EF4-FFF2-40B4-BE49-F238E27FC236}">
                <a16:creationId xmlns:a16="http://schemas.microsoft.com/office/drawing/2014/main" id="{DA54F5E3-2933-4DC7-A73A-7CBA04BBB062}"/>
              </a:ext>
            </a:extLst>
          </p:cNvPr>
          <p:cNvSpPr txBox="1"/>
          <p:nvPr/>
        </p:nvSpPr>
        <p:spPr>
          <a:xfrm>
            <a:off x="7864794" y="6187080"/>
            <a:ext cx="3528146" cy="276999"/>
          </a:xfrm>
          <a:prstGeom prst="rect">
            <a:avLst/>
          </a:prstGeom>
          <a:noFill/>
        </p:spPr>
        <p:txBody>
          <a:bodyPr wrap="none" rtlCol="0">
            <a:spAutoFit/>
          </a:bodyPr>
          <a:lstStyle/>
          <a:p>
            <a:pPr algn="r"/>
            <a:r>
              <a:rPr lang="en-US" sz="1200" i="1" dirty="0">
                <a:solidFill>
                  <a:schemeClr val="bg1"/>
                </a:solidFill>
              </a:rPr>
              <a:t>Kaufmann House (Fallingwater), </a:t>
            </a:r>
            <a:r>
              <a:rPr lang="en-US" sz="1200" dirty="0">
                <a:solidFill>
                  <a:schemeClr val="bg1"/>
                </a:solidFill>
              </a:rPr>
              <a:t>Mill Run, PA (1934-7)</a:t>
            </a:r>
          </a:p>
        </p:txBody>
      </p:sp>
    </p:spTree>
    <p:extLst>
      <p:ext uri="{BB962C8B-B14F-4D97-AF65-F5344CB8AC3E}">
        <p14:creationId xmlns:p14="http://schemas.microsoft.com/office/powerpoint/2010/main" val="27559244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75082" y="393921"/>
            <a:ext cx="8236186" cy="5740622"/>
          </a:xfrm>
          <a:prstGeom prst="rect">
            <a:avLst/>
          </a:prstGeom>
        </p:spPr>
      </p:pic>
      <p:sp>
        <p:nvSpPr>
          <p:cNvPr id="5" name="TextBox 4">
            <a:extLst>
              <a:ext uri="{FF2B5EF4-FFF2-40B4-BE49-F238E27FC236}">
                <a16:creationId xmlns:a16="http://schemas.microsoft.com/office/drawing/2014/main" id="{B198340C-165B-46B6-BA8A-DF9725F050DC}"/>
              </a:ext>
            </a:extLst>
          </p:cNvPr>
          <p:cNvSpPr txBox="1"/>
          <p:nvPr/>
        </p:nvSpPr>
        <p:spPr>
          <a:xfrm>
            <a:off x="7864794" y="6187080"/>
            <a:ext cx="3528146" cy="276999"/>
          </a:xfrm>
          <a:prstGeom prst="rect">
            <a:avLst/>
          </a:prstGeom>
          <a:noFill/>
        </p:spPr>
        <p:txBody>
          <a:bodyPr wrap="none" rtlCol="0">
            <a:spAutoFit/>
          </a:bodyPr>
          <a:lstStyle/>
          <a:p>
            <a:pPr algn="r"/>
            <a:r>
              <a:rPr lang="en-US" sz="1200" i="1" dirty="0">
                <a:solidFill>
                  <a:schemeClr val="bg1"/>
                </a:solidFill>
              </a:rPr>
              <a:t>Kaufmann House (Fallingwater), </a:t>
            </a:r>
            <a:r>
              <a:rPr lang="en-US" sz="1200" dirty="0">
                <a:solidFill>
                  <a:schemeClr val="bg1"/>
                </a:solidFill>
              </a:rPr>
              <a:t>Mill Run, PA (1934-7)</a:t>
            </a:r>
          </a:p>
        </p:txBody>
      </p:sp>
    </p:spTree>
    <p:extLst>
      <p:ext uri="{BB962C8B-B14F-4D97-AF65-F5344CB8AC3E}">
        <p14:creationId xmlns:p14="http://schemas.microsoft.com/office/powerpoint/2010/main" val="17307065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DD4897-8EE1-4A96-BBBF-9BB6AE8A2B2D}"/>
              </a:ext>
            </a:extLst>
          </p:cNvPr>
          <p:cNvSpPr txBox="1"/>
          <p:nvPr/>
        </p:nvSpPr>
        <p:spPr>
          <a:xfrm>
            <a:off x="7358309" y="6187080"/>
            <a:ext cx="4034631" cy="461665"/>
          </a:xfrm>
          <a:prstGeom prst="rect">
            <a:avLst/>
          </a:prstGeom>
          <a:noFill/>
        </p:spPr>
        <p:txBody>
          <a:bodyPr wrap="none" rtlCol="0">
            <a:spAutoFit/>
          </a:bodyPr>
          <a:lstStyle/>
          <a:p>
            <a:pPr algn="r"/>
            <a:r>
              <a:rPr lang="en-US" sz="1200" i="1" dirty="0">
                <a:solidFill>
                  <a:schemeClr val="bg1"/>
                </a:solidFill>
              </a:rPr>
              <a:t>Edgar J. Kaufmann House (Fallingwater), </a:t>
            </a:r>
            <a:r>
              <a:rPr lang="en-US" sz="1200" dirty="0">
                <a:solidFill>
                  <a:schemeClr val="bg1"/>
                </a:solidFill>
              </a:rPr>
              <a:t>Mill Run, PA (1934-7)</a:t>
            </a:r>
          </a:p>
          <a:p>
            <a:pPr algn="r"/>
            <a:r>
              <a:rPr lang="en-US" sz="1200" dirty="0">
                <a:solidFill>
                  <a:schemeClr val="bg1"/>
                </a:solidFill>
              </a:rPr>
              <a:t>Credit: Bauhaus Movement (YouTube)</a:t>
            </a:r>
          </a:p>
        </p:txBody>
      </p:sp>
      <p:sp>
        <p:nvSpPr>
          <p:cNvPr id="3" name="TextBox 2">
            <a:extLst>
              <a:ext uri="{FF2B5EF4-FFF2-40B4-BE49-F238E27FC236}">
                <a16:creationId xmlns:a16="http://schemas.microsoft.com/office/drawing/2014/main" id="{7DAEB9C6-208D-47ED-ABC9-2D53AB56229E}"/>
              </a:ext>
            </a:extLst>
          </p:cNvPr>
          <p:cNvSpPr txBox="1"/>
          <p:nvPr/>
        </p:nvSpPr>
        <p:spPr>
          <a:xfrm>
            <a:off x="2808051" y="3244334"/>
            <a:ext cx="6978705" cy="369332"/>
          </a:xfrm>
          <a:prstGeom prst="rect">
            <a:avLst/>
          </a:prstGeom>
          <a:noFill/>
        </p:spPr>
        <p:txBody>
          <a:bodyPr wrap="none" rtlCol="0">
            <a:spAutoFit/>
          </a:bodyPr>
          <a:lstStyle/>
          <a:p>
            <a:r>
              <a:rPr lang="en-US" dirty="0">
                <a:solidFill>
                  <a:schemeClr val="bg1"/>
                </a:solidFill>
              </a:rPr>
              <a:t>Video shown in class: </a:t>
            </a:r>
            <a:r>
              <a:rPr lang="en-US" dirty="0">
                <a:solidFill>
                  <a:schemeClr val="bg1"/>
                </a:solidFill>
                <a:hlinkClick r:id="rId3">
                  <a:extLst>
                    <a:ext uri="{A12FA001-AC4F-418D-AE19-62706E023703}">
                      <ahyp:hlinkClr xmlns:ahyp="http://schemas.microsoft.com/office/drawing/2018/hyperlinkcolor" val="tx"/>
                    </a:ext>
                  </a:extLst>
                </a:hlinkClick>
              </a:rPr>
              <a:t>https://www.youtube.com/watch?v=2AIPbJRP71E</a:t>
            </a:r>
            <a:endParaRPr lang="en-US" dirty="0">
              <a:solidFill>
                <a:schemeClr val="bg1"/>
              </a:solidFill>
            </a:endParaRPr>
          </a:p>
        </p:txBody>
      </p:sp>
    </p:spTree>
    <p:extLst>
      <p:ext uri="{BB962C8B-B14F-4D97-AF65-F5344CB8AC3E}">
        <p14:creationId xmlns:p14="http://schemas.microsoft.com/office/powerpoint/2010/main" val="9232952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DD4897-8EE1-4A96-BBBF-9BB6AE8A2B2D}"/>
              </a:ext>
            </a:extLst>
          </p:cNvPr>
          <p:cNvSpPr txBox="1"/>
          <p:nvPr/>
        </p:nvSpPr>
        <p:spPr>
          <a:xfrm>
            <a:off x="7358309" y="6187080"/>
            <a:ext cx="4034631" cy="461665"/>
          </a:xfrm>
          <a:prstGeom prst="rect">
            <a:avLst/>
          </a:prstGeom>
          <a:noFill/>
        </p:spPr>
        <p:txBody>
          <a:bodyPr wrap="none" rtlCol="0">
            <a:spAutoFit/>
          </a:bodyPr>
          <a:lstStyle/>
          <a:p>
            <a:pPr algn="r"/>
            <a:r>
              <a:rPr lang="en-US" sz="1200" i="1" dirty="0"/>
              <a:t>Edgar J. Kaufmann House (Fallingwater), </a:t>
            </a:r>
            <a:r>
              <a:rPr lang="en-US" sz="1200" dirty="0"/>
              <a:t>Mill Run, PA (1934-7)</a:t>
            </a:r>
          </a:p>
          <a:p>
            <a:pPr algn="r"/>
            <a:r>
              <a:rPr lang="en-US" sz="1200" dirty="0"/>
              <a:t>Ground Floor</a:t>
            </a:r>
          </a:p>
        </p:txBody>
      </p:sp>
      <p:pic>
        <p:nvPicPr>
          <p:cNvPr id="5" name="Picture 4">
            <a:extLst>
              <a:ext uri="{FF2B5EF4-FFF2-40B4-BE49-F238E27FC236}">
                <a16:creationId xmlns:a16="http://schemas.microsoft.com/office/drawing/2014/main" id="{7FC74B76-FA4F-454F-BE69-0F506CB0C2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2169" y="742950"/>
            <a:ext cx="7687662" cy="5372100"/>
          </a:xfrm>
          <a:prstGeom prst="rect">
            <a:avLst/>
          </a:prstGeom>
        </p:spPr>
      </p:pic>
    </p:spTree>
    <p:extLst>
      <p:ext uri="{BB962C8B-B14F-4D97-AF65-F5344CB8AC3E}">
        <p14:creationId xmlns:p14="http://schemas.microsoft.com/office/powerpoint/2010/main" val="595955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F9F7A2-9C1C-4749-B89C-5F716EA8EC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1230494"/>
            <a:ext cx="11125200" cy="4397012"/>
          </a:xfrm>
          <a:prstGeom prst="rect">
            <a:avLst/>
          </a:prstGeom>
        </p:spPr>
      </p:pic>
    </p:spTree>
    <p:extLst>
      <p:ext uri="{BB962C8B-B14F-4D97-AF65-F5344CB8AC3E}">
        <p14:creationId xmlns:p14="http://schemas.microsoft.com/office/powerpoint/2010/main" val="26591457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DD4897-8EE1-4A96-BBBF-9BB6AE8A2B2D}"/>
              </a:ext>
            </a:extLst>
          </p:cNvPr>
          <p:cNvSpPr txBox="1"/>
          <p:nvPr/>
        </p:nvSpPr>
        <p:spPr>
          <a:xfrm>
            <a:off x="7358309" y="6187080"/>
            <a:ext cx="4034631" cy="461665"/>
          </a:xfrm>
          <a:prstGeom prst="rect">
            <a:avLst/>
          </a:prstGeom>
          <a:noFill/>
        </p:spPr>
        <p:txBody>
          <a:bodyPr wrap="none" rtlCol="0">
            <a:spAutoFit/>
          </a:bodyPr>
          <a:lstStyle/>
          <a:p>
            <a:pPr algn="r"/>
            <a:r>
              <a:rPr lang="en-US" sz="1200" i="1" dirty="0"/>
              <a:t>Edgar J. Kaufmann House (Fallingwater), </a:t>
            </a:r>
            <a:r>
              <a:rPr lang="en-US" sz="1200" dirty="0"/>
              <a:t>Mill Run, PA (1934-7)</a:t>
            </a:r>
          </a:p>
          <a:p>
            <a:pPr algn="r"/>
            <a:r>
              <a:rPr lang="en-US" sz="1200" dirty="0"/>
              <a:t>Second Floor</a:t>
            </a:r>
          </a:p>
        </p:txBody>
      </p:sp>
      <p:pic>
        <p:nvPicPr>
          <p:cNvPr id="5" name="Picture 4">
            <a:extLst>
              <a:ext uri="{FF2B5EF4-FFF2-40B4-BE49-F238E27FC236}">
                <a16:creationId xmlns:a16="http://schemas.microsoft.com/office/drawing/2014/main" id="{7FC74B76-FA4F-454F-BE69-0F506CB0C2F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252170" y="256880"/>
            <a:ext cx="7687660" cy="5372100"/>
          </a:xfrm>
          <a:prstGeom prst="rect">
            <a:avLst/>
          </a:prstGeom>
        </p:spPr>
      </p:pic>
    </p:spTree>
    <p:extLst>
      <p:ext uri="{BB962C8B-B14F-4D97-AF65-F5344CB8AC3E}">
        <p14:creationId xmlns:p14="http://schemas.microsoft.com/office/powerpoint/2010/main" val="40040949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DD4897-8EE1-4A96-BBBF-9BB6AE8A2B2D}"/>
              </a:ext>
            </a:extLst>
          </p:cNvPr>
          <p:cNvSpPr txBox="1"/>
          <p:nvPr/>
        </p:nvSpPr>
        <p:spPr>
          <a:xfrm>
            <a:off x="7358309" y="6187080"/>
            <a:ext cx="4034631" cy="461665"/>
          </a:xfrm>
          <a:prstGeom prst="rect">
            <a:avLst/>
          </a:prstGeom>
          <a:noFill/>
        </p:spPr>
        <p:txBody>
          <a:bodyPr wrap="none" rtlCol="0">
            <a:spAutoFit/>
          </a:bodyPr>
          <a:lstStyle/>
          <a:p>
            <a:pPr algn="r"/>
            <a:r>
              <a:rPr lang="en-US" sz="1200" i="1" dirty="0"/>
              <a:t>Edgar J. Kaufmann House (Fallingwater), </a:t>
            </a:r>
            <a:r>
              <a:rPr lang="en-US" sz="1200" dirty="0"/>
              <a:t>Mill Run, PA (1934-7)</a:t>
            </a:r>
          </a:p>
          <a:p>
            <a:pPr algn="r"/>
            <a:r>
              <a:rPr lang="en-US" sz="1200" dirty="0"/>
              <a:t>Third Floor</a:t>
            </a:r>
          </a:p>
        </p:txBody>
      </p:sp>
      <p:pic>
        <p:nvPicPr>
          <p:cNvPr id="5" name="Picture 4">
            <a:extLst>
              <a:ext uri="{FF2B5EF4-FFF2-40B4-BE49-F238E27FC236}">
                <a16:creationId xmlns:a16="http://schemas.microsoft.com/office/drawing/2014/main" id="{7FC74B76-FA4F-454F-BE69-0F506CB0C2F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252170" y="238125"/>
            <a:ext cx="7687660" cy="5372100"/>
          </a:xfrm>
          <a:prstGeom prst="rect">
            <a:avLst/>
          </a:prstGeom>
        </p:spPr>
      </p:pic>
    </p:spTree>
    <p:extLst>
      <p:ext uri="{BB962C8B-B14F-4D97-AF65-F5344CB8AC3E}">
        <p14:creationId xmlns:p14="http://schemas.microsoft.com/office/powerpoint/2010/main" val="25974037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258102" y="1632628"/>
            <a:ext cx="5933898" cy="3955932"/>
          </a:xfrm>
          <a:prstGeom prst="rect">
            <a:avLst/>
          </a:prstGeom>
        </p:spPr>
      </p:pic>
      <p:pic>
        <p:nvPicPr>
          <p:cNvPr id="4" name="Picture 3">
            <a:extLst>
              <a:ext uri="{FF2B5EF4-FFF2-40B4-BE49-F238E27FC236}">
                <a16:creationId xmlns:a16="http://schemas.microsoft.com/office/drawing/2014/main" id="{FABBE537-E7AA-4C06-A2C3-48222E7ED55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1138136"/>
            <a:ext cx="5798266" cy="4450424"/>
          </a:xfrm>
          <a:prstGeom prst="rect">
            <a:avLst/>
          </a:prstGeom>
        </p:spPr>
      </p:pic>
      <p:sp>
        <p:nvSpPr>
          <p:cNvPr id="5" name="TextBox 4">
            <a:extLst>
              <a:ext uri="{FF2B5EF4-FFF2-40B4-BE49-F238E27FC236}">
                <a16:creationId xmlns:a16="http://schemas.microsoft.com/office/drawing/2014/main" id="{18894F2A-5F34-422E-9F62-8BFC5A4BAC73}"/>
              </a:ext>
            </a:extLst>
          </p:cNvPr>
          <p:cNvSpPr txBox="1"/>
          <p:nvPr/>
        </p:nvSpPr>
        <p:spPr>
          <a:xfrm>
            <a:off x="7864794" y="6187080"/>
            <a:ext cx="3528146" cy="276999"/>
          </a:xfrm>
          <a:prstGeom prst="rect">
            <a:avLst/>
          </a:prstGeom>
          <a:noFill/>
        </p:spPr>
        <p:txBody>
          <a:bodyPr wrap="none" rtlCol="0">
            <a:spAutoFit/>
          </a:bodyPr>
          <a:lstStyle/>
          <a:p>
            <a:pPr algn="r"/>
            <a:r>
              <a:rPr lang="en-US" sz="1200" i="1" dirty="0">
                <a:solidFill>
                  <a:schemeClr val="bg1"/>
                </a:solidFill>
              </a:rPr>
              <a:t>Kaufmann House (Fallingwater), </a:t>
            </a:r>
            <a:r>
              <a:rPr lang="en-US" sz="1200" dirty="0">
                <a:solidFill>
                  <a:schemeClr val="bg1"/>
                </a:solidFill>
              </a:rPr>
              <a:t>Mill Run, PA (1934-7)</a:t>
            </a:r>
          </a:p>
        </p:txBody>
      </p:sp>
    </p:spTree>
    <p:extLst>
      <p:ext uri="{BB962C8B-B14F-4D97-AF65-F5344CB8AC3E}">
        <p14:creationId xmlns:p14="http://schemas.microsoft.com/office/powerpoint/2010/main" val="23458327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BBE537-E7AA-4C06-A2C3-48222E7ED55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162175" y="617899"/>
            <a:ext cx="7867650" cy="5222152"/>
          </a:xfrm>
          <a:prstGeom prst="rect">
            <a:avLst/>
          </a:prstGeom>
        </p:spPr>
      </p:pic>
      <p:sp>
        <p:nvSpPr>
          <p:cNvPr id="5" name="TextBox 4">
            <a:extLst>
              <a:ext uri="{FF2B5EF4-FFF2-40B4-BE49-F238E27FC236}">
                <a16:creationId xmlns:a16="http://schemas.microsoft.com/office/drawing/2014/main" id="{0FB3FAE3-8A2D-4350-BAC2-1C0E79C27A17}"/>
              </a:ext>
            </a:extLst>
          </p:cNvPr>
          <p:cNvSpPr txBox="1"/>
          <p:nvPr/>
        </p:nvSpPr>
        <p:spPr>
          <a:xfrm>
            <a:off x="7864794" y="6187080"/>
            <a:ext cx="3528146" cy="276999"/>
          </a:xfrm>
          <a:prstGeom prst="rect">
            <a:avLst/>
          </a:prstGeom>
          <a:noFill/>
        </p:spPr>
        <p:txBody>
          <a:bodyPr wrap="none" rtlCol="0">
            <a:spAutoFit/>
          </a:bodyPr>
          <a:lstStyle/>
          <a:p>
            <a:pPr algn="r"/>
            <a:r>
              <a:rPr lang="en-US" sz="1200" i="1" dirty="0"/>
              <a:t>Kaufmann House (Fallingwater), </a:t>
            </a:r>
            <a:r>
              <a:rPr lang="en-US" sz="1200" dirty="0"/>
              <a:t>Mill Run, PA (1934-7)</a:t>
            </a:r>
          </a:p>
        </p:txBody>
      </p:sp>
    </p:spTree>
    <p:extLst>
      <p:ext uri="{BB962C8B-B14F-4D97-AF65-F5344CB8AC3E}">
        <p14:creationId xmlns:p14="http://schemas.microsoft.com/office/powerpoint/2010/main" val="7254451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505075" y="502367"/>
            <a:ext cx="7181850" cy="5453216"/>
          </a:xfrm>
          <a:prstGeom prst="rect">
            <a:avLst/>
          </a:prstGeom>
        </p:spPr>
      </p:pic>
      <p:sp>
        <p:nvSpPr>
          <p:cNvPr id="5" name="TextBox 4">
            <a:extLst>
              <a:ext uri="{FF2B5EF4-FFF2-40B4-BE49-F238E27FC236}">
                <a16:creationId xmlns:a16="http://schemas.microsoft.com/office/drawing/2014/main" id="{DBDC06D6-8FFF-455E-AF66-50D1DDAEB08A}"/>
              </a:ext>
            </a:extLst>
          </p:cNvPr>
          <p:cNvSpPr txBox="1"/>
          <p:nvPr/>
        </p:nvSpPr>
        <p:spPr>
          <a:xfrm>
            <a:off x="7864794" y="6187080"/>
            <a:ext cx="3528146" cy="276999"/>
          </a:xfrm>
          <a:prstGeom prst="rect">
            <a:avLst/>
          </a:prstGeom>
          <a:noFill/>
        </p:spPr>
        <p:txBody>
          <a:bodyPr wrap="none" rtlCol="0">
            <a:spAutoFit/>
          </a:bodyPr>
          <a:lstStyle/>
          <a:p>
            <a:pPr algn="r"/>
            <a:r>
              <a:rPr lang="en-US" sz="1200" i="1" dirty="0">
                <a:solidFill>
                  <a:schemeClr val="bg1"/>
                </a:solidFill>
              </a:rPr>
              <a:t>Kaufmann House (Fallingwater), </a:t>
            </a:r>
            <a:r>
              <a:rPr lang="en-US" sz="1200" dirty="0">
                <a:solidFill>
                  <a:schemeClr val="bg1"/>
                </a:solidFill>
              </a:rPr>
              <a:t>Mill Run, PA (1934-7)</a:t>
            </a:r>
          </a:p>
        </p:txBody>
      </p:sp>
    </p:spTree>
    <p:extLst>
      <p:ext uri="{BB962C8B-B14F-4D97-AF65-F5344CB8AC3E}">
        <p14:creationId xmlns:p14="http://schemas.microsoft.com/office/powerpoint/2010/main" val="4047714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
            <a:ext cx="7515225" cy="5930765"/>
          </a:xfrm>
          <a:prstGeom prst="rect">
            <a:avLst/>
          </a:prstGeom>
        </p:spPr>
      </p:pic>
      <p:sp>
        <p:nvSpPr>
          <p:cNvPr id="4" name="TextBox 3">
            <a:extLst>
              <a:ext uri="{FF2B5EF4-FFF2-40B4-BE49-F238E27FC236}">
                <a16:creationId xmlns:a16="http://schemas.microsoft.com/office/drawing/2014/main" id="{6C5218B6-370A-4F4F-A3EA-47AE447820F5}"/>
              </a:ext>
            </a:extLst>
          </p:cNvPr>
          <p:cNvSpPr txBox="1"/>
          <p:nvPr/>
        </p:nvSpPr>
        <p:spPr>
          <a:xfrm>
            <a:off x="7683719" y="6187080"/>
            <a:ext cx="3709221" cy="276999"/>
          </a:xfrm>
          <a:prstGeom prst="rect">
            <a:avLst/>
          </a:prstGeom>
          <a:noFill/>
        </p:spPr>
        <p:txBody>
          <a:bodyPr wrap="none" rtlCol="0">
            <a:spAutoFit/>
          </a:bodyPr>
          <a:lstStyle/>
          <a:p>
            <a:pPr algn="r"/>
            <a:r>
              <a:rPr lang="en-US" sz="1200" i="1" dirty="0">
                <a:solidFill>
                  <a:schemeClr val="bg1"/>
                </a:solidFill>
              </a:rPr>
              <a:t>Johnson Wax Administration Center</a:t>
            </a:r>
            <a:r>
              <a:rPr lang="en-US" sz="1200" dirty="0">
                <a:solidFill>
                  <a:schemeClr val="bg1"/>
                </a:solidFill>
              </a:rPr>
              <a:t>, Racine, WI (1936-9)</a:t>
            </a:r>
          </a:p>
        </p:txBody>
      </p:sp>
    </p:spTree>
    <p:extLst>
      <p:ext uri="{BB962C8B-B14F-4D97-AF65-F5344CB8AC3E}">
        <p14:creationId xmlns:p14="http://schemas.microsoft.com/office/powerpoint/2010/main" val="21425396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47666" y="393921"/>
            <a:ext cx="7500934" cy="5625700"/>
          </a:xfrm>
          <a:prstGeom prst="rect">
            <a:avLst/>
          </a:prstGeom>
        </p:spPr>
      </p:pic>
      <p:sp>
        <p:nvSpPr>
          <p:cNvPr id="4" name="TextBox 3">
            <a:extLst>
              <a:ext uri="{FF2B5EF4-FFF2-40B4-BE49-F238E27FC236}">
                <a16:creationId xmlns:a16="http://schemas.microsoft.com/office/drawing/2014/main" id="{6C5218B6-370A-4F4F-A3EA-47AE447820F5}"/>
              </a:ext>
            </a:extLst>
          </p:cNvPr>
          <p:cNvSpPr txBox="1"/>
          <p:nvPr/>
        </p:nvSpPr>
        <p:spPr>
          <a:xfrm>
            <a:off x="7683719" y="6187080"/>
            <a:ext cx="3709221" cy="276999"/>
          </a:xfrm>
          <a:prstGeom prst="rect">
            <a:avLst/>
          </a:prstGeom>
          <a:noFill/>
        </p:spPr>
        <p:txBody>
          <a:bodyPr wrap="none" rtlCol="0">
            <a:spAutoFit/>
          </a:bodyPr>
          <a:lstStyle/>
          <a:p>
            <a:pPr algn="r"/>
            <a:r>
              <a:rPr lang="en-US" sz="1200" i="1" dirty="0">
                <a:solidFill>
                  <a:schemeClr val="bg1"/>
                </a:solidFill>
              </a:rPr>
              <a:t>Johnson Wax Administration Center</a:t>
            </a:r>
            <a:r>
              <a:rPr lang="en-US" sz="1200" dirty="0">
                <a:solidFill>
                  <a:schemeClr val="bg1"/>
                </a:solidFill>
              </a:rPr>
              <a:t>, Racine, WI (1936-9)</a:t>
            </a:r>
          </a:p>
        </p:txBody>
      </p:sp>
    </p:spTree>
    <p:extLst>
      <p:ext uri="{BB962C8B-B14F-4D97-AF65-F5344CB8AC3E}">
        <p14:creationId xmlns:p14="http://schemas.microsoft.com/office/powerpoint/2010/main" val="29773465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5631" y="819150"/>
            <a:ext cx="11220738" cy="4762498"/>
          </a:xfrm>
          <a:prstGeom prst="rect">
            <a:avLst/>
          </a:prstGeom>
        </p:spPr>
      </p:pic>
      <p:sp>
        <p:nvSpPr>
          <p:cNvPr id="4" name="TextBox 3">
            <a:extLst>
              <a:ext uri="{FF2B5EF4-FFF2-40B4-BE49-F238E27FC236}">
                <a16:creationId xmlns:a16="http://schemas.microsoft.com/office/drawing/2014/main" id="{6C5218B6-370A-4F4F-A3EA-47AE447820F5}"/>
              </a:ext>
            </a:extLst>
          </p:cNvPr>
          <p:cNvSpPr txBox="1"/>
          <p:nvPr/>
        </p:nvSpPr>
        <p:spPr>
          <a:xfrm>
            <a:off x="7683719" y="6187080"/>
            <a:ext cx="3709221" cy="276999"/>
          </a:xfrm>
          <a:prstGeom prst="rect">
            <a:avLst/>
          </a:prstGeom>
          <a:noFill/>
        </p:spPr>
        <p:txBody>
          <a:bodyPr wrap="none" rtlCol="0">
            <a:spAutoFit/>
          </a:bodyPr>
          <a:lstStyle/>
          <a:p>
            <a:pPr algn="r"/>
            <a:r>
              <a:rPr lang="en-US" sz="1200" i="1" dirty="0"/>
              <a:t>Johnson Wax Administration Center</a:t>
            </a:r>
            <a:r>
              <a:rPr lang="en-US" sz="1200" dirty="0"/>
              <a:t>, Racine, WI (1936-9)</a:t>
            </a:r>
          </a:p>
        </p:txBody>
      </p:sp>
    </p:spTree>
    <p:extLst>
      <p:ext uri="{BB962C8B-B14F-4D97-AF65-F5344CB8AC3E}">
        <p14:creationId xmlns:p14="http://schemas.microsoft.com/office/powerpoint/2010/main" val="6220671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454484" y="653886"/>
            <a:ext cx="9283032" cy="5093026"/>
          </a:xfrm>
          <a:prstGeom prst="rect">
            <a:avLst/>
          </a:prstGeom>
        </p:spPr>
      </p:pic>
      <p:sp>
        <p:nvSpPr>
          <p:cNvPr id="4" name="TextBox 3">
            <a:extLst>
              <a:ext uri="{FF2B5EF4-FFF2-40B4-BE49-F238E27FC236}">
                <a16:creationId xmlns:a16="http://schemas.microsoft.com/office/drawing/2014/main" id="{6C5218B6-370A-4F4F-A3EA-47AE447820F5}"/>
              </a:ext>
            </a:extLst>
          </p:cNvPr>
          <p:cNvSpPr txBox="1"/>
          <p:nvPr/>
        </p:nvSpPr>
        <p:spPr>
          <a:xfrm>
            <a:off x="7683719" y="6187080"/>
            <a:ext cx="3709221" cy="276999"/>
          </a:xfrm>
          <a:prstGeom prst="rect">
            <a:avLst/>
          </a:prstGeom>
          <a:noFill/>
        </p:spPr>
        <p:txBody>
          <a:bodyPr wrap="none" rtlCol="0">
            <a:spAutoFit/>
          </a:bodyPr>
          <a:lstStyle/>
          <a:p>
            <a:pPr algn="r"/>
            <a:r>
              <a:rPr lang="en-US" sz="1200" i="1" dirty="0"/>
              <a:t>Johnson Wax Administration Center</a:t>
            </a:r>
            <a:r>
              <a:rPr lang="en-US" sz="1200" dirty="0"/>
              <a:t>, Racine, WI (1936-9)</a:t>
            </a:r>
          </a:p>
        </p:txBody>
      </p:sp>
    </p:spTree>
    <p:extLst>
      <p:ext uri="{BB962C8B-B14F-4D97-AF65-F5344CB8AC3E}">
        <p14:creationId xmlns:p14="http://schemas.microsoft.com/office/powerpoint/2010/main" val="16709597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200150" y="393921"/>
            <a:ext cx="9791700" cy="5507830"/>
          </a:xfrm>
          <a:prstGeom prst="rect">
            <a:avLst/>
          </a:prstGeom>
        </p:spPr>
      </p:pic>
      <p:sp>
        <p:nvSpPr>
          <p:cNvPr id="4" name="TextBox 3">
            <a:extLst>
              <a:ext uri="{FF2B5EF4-FFF2-40B4-BE49-F238E27FC236}">
                <a16:creationId xmlns:a16="http://schemas.microsoft.com/office/drawing/2014/main" id="{A4E660EA-7E0A-483A-BDAD-C4FFC8FE6636}"/>
              </a:ext>
            </a:extLst>
          </p:cNvPr>
          <p:cNvSpPr txBox="1"/>
          <p:nvPr/>
        </p:nvSpPr>
        <p:spPr>
          <a:xfrm>
            <a:off x="7683719" y="6187080"/>
            <a:ext cx="3709221" cy="276999"/>
          </a:xfrm>
          <a:prstGeom prst="rect">
            <a:avLst/>
          </a:prstGeom>
          <a:noFill/>
        </p:spPr>
        <p:txBody>
          <a:bodyPr wrap="none" rtlCol="0">
            <a:spAutoFit/>
          </a:bodyPr>
          <a:lstStyle/>
          <a:p>
            <a:pPr algn="r"/>
            <a:r>
              <a:rPr lang="en-US" sz="1200" i="1" dirty="0">
                <a:solidFill>
                  <a:schemeClr val="bg1"/>
                </a:solidFill>
              </a:rPr>
              <a:t>Johnson Wax Administration Center</a:t>
            </a:r>
            <a:r>
              <a:rPr lang="en-US" sz="1200" dirty="0">
                <a:solidFill>
                  <a:schemeClr val="bg1"/>
                </a:solidFill>
              </a:rPr>
              <a:t>, Racine, WI (1936-9)</a:t>
            </a:r>
          </a:p>
        </p:txBody>
      </p:sp>
    </p:spTree>
    <p:extLst>
      <p:ext uri="{BB962C8B-B14F-4D97-AF65-F5344CB8AC3E}">
        <p14:creationId xmlns:p14="http://schemas.microsoft.com/office/powerpoint/2010/main" val="321609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DEEB31-9956-4AC7-8F6D-92088DCE5A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9091" y="251560"/>
            <a:ext cx="9113818" cy="5736490"/>
          </a:xfrm>
          <a:prstGeom prst="rect">
            <a:avLst/>
          </a:prstGeom>
        </p:spPr>
      </p:pic>
      <p:sp>
        <p:nvSpPr>
          <p:cNvPr id="4" name="TextBox 3">
            <a:extLst>
              <a:ext uri="{FF2B5EF4-FFF2-40B4-BE49-F238E27FC236}">
                <a16:creationId xmlns:a16="http://schemas.microsoft.com/office/drawing/2014/main" id="{78730547-F456-41D5-811F-6A132EE729E8}"/>
              </a:ext>
            </a:extLst>
          </p:cNvPr>
          <p:cNvSpPr txBox="1"/>
          <p:nvPr/>
        </p:nvSpPr>
        <p:spPr>
          <a:xfrm>
            <a:off x="355599" y="6187081"/>
            <a:ext cx="1882118" cy="276999"/>
          </a:xfrm>
          <a:prstGeom prst="rect">
            <a:avLst/>
          </a:prstGeom>
          <a:noFill/>
        </p:spPr>
        <p:txBody>
          <a:bodyPr wrap="none" rtlCol="0">
            <a:spAutoFit/>
          </a:bodyPr>
          <a:lstStyle/>
          <a:p>
            <a:r>
              <a:rPr lang="en-US" sz="1200" dirty="0"/>
              <a:t>arch210fall2020.luaad.com</a:t>
            </a:r>
          </a:p>
        </p:txBody>
      </p:sp>
    </p:spTree>
    <p:extLst>
      <p:ext uri="{BB962C8B-B14F-4D97-AF65-F5344CB8AC3E}">
        <p14:creationId xmlns:p14="http://schemas.microsoft.com/office/powerpoint/2010/main" val="22003884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1127" y="366810"/>
            <a:ext cx="9429748" cy="5305230"/>
          </a:xfrm>
          <a:prstGeom prst="rect">
            <a:avLst/>
          </a:prstGeom>
        </p:spPr>
      </p:pic>
      <p:sp>
        <p:nvSpPr>
          <p:cNvPr id="4" name="TextBox 3">
            <a:extLst>
              <a:ext uri="{FF2B5EF4-FFF2-40B4-BE49-F238E27FC236}">
                <a16:creationId xmlns:a16="http://schemas.microsoft.com/office/drawing/2014/main" id="{A4E660EA-7E0A-483A-BDAD-C4FFC8FE6636}"/>
              </a:ext>
            </a:extLst>
          </p:cNvPr>
          <p:cNvSpPr txBox="1"/>
          <p:nvPr/>
        </p:nvSpPr>
        <p:spPr>
          <a:xfrm>
            <a:off x="7683719" y="6187080"/>
            <a:ext cx="3709221" cy="276999"/>
          </a:xfrm>
          <a:prstGeom prst="rect">
            <a:avLst/>
          </a:prstGeom>
          <a:noFill/>
        </p:spPr>
        <p:txBody>
          <a:bodyPr wrap="none" rtlCol="0">
            <a:spAutoFit/>
          </a:bodyPr>
          <a:lstStyle/>
          <a:p>
            <a:pPr algn="r"/>
            <a:r>
              <a:rPr lang="en-US" sz="1200" i="1" dirty="0">
                <a:solidFill>
                  <a:schemeClr val="bg1"/>
                </a:solidFill>
              </a:rPr>
              <a:t>Johnson Wax Administration Center</a:t>
            </a:r>
            <a:r>
              <a:rPr lang="en-US" sz="1200" dirty="0">
                <a:solidFill>
                  <a:schemeClr val="bg1"/>
                </a:solidFill>
              </a:rPr>
              <a:t>, Racine, WI (1936-9)</a:t>
            </a:r>
          </a:p>
        </p:txBody>
      </p:sp>
    </p:spTree>
    <p:extLst>
      <p:ext uri="{BB962C8B-B14F-4D97-AF65-F5344CB8AC3E}">
        <p14:creationId xmlns:p14="http://schemas.microsoft.com/office/powerpoint/2010/main" val="20877664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E660EA-7E0A-483A-BDAD-C4FFC8FE6636}"/>
              </a:ext>
            </a:extLst>
          </p:cNvPr>
          <p:cNvSpPr txBox="1"/>
          <p:nvPr/>
        </p:nvSpPr>
        <p:spPr>
          <a:xfrm>
            <a:off x="7683719" y="6187080"/>
            <a:ext cx="3709221" cy="276999"/>
          </a:xfrm>
          <a:prstGeom prst="rect">
            <a:avLst/>
          </a:prstGeom>
          <a:noFill/>
        </p:spPr>
        <p:txBody>
          <a:bodyPr wrap="none" rtlCol="0">
            <a:spAutoFit/>
          </a:bodyPr>
          <a:lstStyle/>
          <a:p>
            <a:pPr algn="r"/>
            <a:r>
              <a:rPr lang="en-US" sz="1200" i="1" dirty="0">
                <a:solidFill>
                  <a:schemeClr val="bg1"/>
                </a:solidFill>
              </a:rPr>
              <a:t>Johnson Wax Administration Center</a:t>
            </a:r>
            <a:r>
              <a:rPr lang="en-US" sz="1200" dirty="0">
                <a:solidFill>
                  <a:schemeClr val="bg1"/>
                </a:solidFill>
              </a:rPr>
              <a:t>, Racine, WI (1936-9)</a:t>
            </a:r>
          </a:p>
        </p:txBody>
      </p:sp>
      <p:sp>
        <p:nvSpPr>
          <p:cNvPr id="3" name="TextBox 2">
            <a:extLst>
              <a:ext uri="{FF2B5EF4-FFF2-40B4-BE49-F238E27FC236}">
                <a16:creationId xmlns:a16="http://schemas.microsoft.com/office/drawing/2014/main" id="{901A32E8-CE90-47CF-8F3F-95A5E00C1BDF}"/>
              </a:ext>
            </a:extLst>
          </p:cNvPr>
          <p:cNvSpPr txBox="1"/>
          <p:nvPr/>
        </p:nvSpPr>
        <p:spPr>
          <a:xfrm>
            <a:off x="2584173" y="3244334"/>
            <a:ext cx="7023654" cy="369332"/>
          </a:xfrm>
          <a:prstGeom prst="rect">
            <a:avLst/>
          </a:prstGeom>
          <a:noFill/>
        </p:spPr>
        <p:txBody>
          <a:bodyPr wrap="none" rtlCol="0">
            <a:spAutoFit/>
          </a:bodyPr>
          <a:lstStyle/>
          <a:p>
            <a:r>
              <a:rPr lang="en-US" dirty="0">
                <a:solidFill>
                  <a:schemeClr val="bg1"/>
                </a:solidFill>
              </a:rPr>
              <a:t>Video shown in class: </a:t>
            </a:r>
            <a:r>
              <a:rPr lang="en-US" dirty="0">
                <a:solidFill>
                  <a:schemeClr val="bg1"/>
                </a:solidFill>
                <a:hlinkClick r:id="rId3">
                  <a:extLst>
                    <a:ext uri="{A12FA001-AC4F-418D-AE19-62706E023703}">
                      <ahyp:hlinkClr xmlns:ahyp="http://schemas.microsoft.com/office/drawing/2018/hyperlinkcolor" val="tx"/>
                    </a:ext>
                  </a:extLst>
                </a:hlinkClick>
              </a:rPr>
              <a:t>https://www.youtube.com/watch?v=toXhTaWRyP0</a:t>
            </a:r>
            <a:endParaRPr lang="en-US" dirty="0">
              <a:solidFill>
                <a:schemeClr val="bg1"/>
              </a:solidFill>
            </a:endParaRPr>
          </a:p>
        </p:txBody>
      </p:sp>
    </p:spTree>
    <p:extLst>
      <p:ext uri="{BB962C8B-B14F-4D97-AF65-F5344CB8AC3E}">
        <p14:creationId xmlns:p14="http://schemas.microsoft.com/office/powerpoint/2010/main" val="6281185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191127" y="1266825"/>
            <a:ext cx="7000873" cy="3937991"/>
          </a:xfrm>
          <a:prstGeom prst="rect">
            <a:avLst/>
          </a:prstGeom>
        </p:spPr>
      </p:pic>
      <p:sp>
        <p:nvSpPr>
          <p:cNvPr id="4" name="TextBox 3">
            <a:extLst>
              <a:ext uri="{FF2B5EF4-FFF2-40B4-BE49-F238E27FC236}">
                <a16:creationId xmlns:a16="http://schemas.microsoft.com/office/drawing/2014/main" id="{A4E660EA-7E0A-483A-BDAD-C4FFC8FE6636}"/>
              </a:ext>
            </a:extLst>
          </p:cNvPr>
          <p:cNvSpPr txBox="1"/>
          <p:nvPr/>
        </p:nvSpPr>
        <p:spPr>
          <a:xfrm>
            <a:off x="7683719" y="6187080"/>
            <a:ext cx="3709221" cy="276999"/>
          </a:xfrm>
          <a:prstGeom prst="rect">
            <a:avLst/>
          </a:prstGeom>
          <a:noFill/>
        </p:spPr>
        <p:txBody>
          <a:bodyPr wrap="none" rtlCol="0">
            <a:spAutoFit/>
          </a:bodyPr>
          <a:lstStyle/>
          <a:p>
            <a:pPr algn="r"/>
            <a:r>
              <a:rPr lang="en-US" sz="1200" i="1" dirty="0">
                <a:solidFill>
                  <a:schemeClr val="bg1"/>
                </a:solidFill>
              </a:rPr>
              <a:t>Johnson Wax Administration Center, </a:t>
            </a:r>
            <a:r>
              <a:rPr lang="en-US" sz="1200" dirty="0">
                <a:solidFill>
                  <a:schemeClr val="bg1"/>
                </a:solidFill>
              </a:rPr>
              <a:t>Racine, WI (1936-9)</a:t>
            </a:r>
          </a:p>
        </p:txBody>
      </p:sp>
      <p:pic>
        <p:nvPicPr>
          <p:cNvPr id="5" name="Picture 4">
            <a:extLst>
              <a:ext uri="{FF2B5EF4-FFF2-40B4-BE49-F238E27FC236}">
                <a16:creationId xmlns:a16="http://schemas.microsoft.com/office/drawing/2014/main" id="{8826DBBA-E09D-4F14-B8B3-E7B79C9426F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697512" y="486802"/>
            <a:ext cx="3950687" cy="5700278"/>
          </a:xfrm>
          <a:prstGeom prst="rect">
            <a:avLst/>
          </a:prstGeom>
        </p:spPr>
      </p:pic>
    </p:spTree>
    <p:extLst>
      <p:ext uri="{BB962C8B-B14F-4D97-AF65-F5344CB8AC3E}">
        <p14:creationId xmlns:p14="http://schemas.microsoft.com/office/powerpoint/2010/main" val="2917652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381127" y="367308"/>
            <a:ext cx="9429748" cy="5304233"/>
          </a:xfrm>
          <a:prstGeom prst="rect">
            <a:avLst/>
          </a:prstGeom>
        </p:spPr>
      </p:pic>
      <p:sp>
        <p:nvSpPr>
          <p:cNvPr id="4" name="TextBox 3">
            <a:extLst>
              <a:ext uri="{FF2B5EF4-FFF2-40B4-BE49-F238E27FC236}">
                <a16:creationId xmlns:a16="http://schemas.microsoft.com/office/drawing/2014/main" id="{A4E660EA-7E0A-483A-BDAD-C4FFC8FE6636}"/>
              </a:ext>
            </a:extLst>
          </p:cNvPr>
          <p:cNvSpPr txBox="1"/>
          <p:nvPr/>
        </p:nvSpPr>
        <p:spPr>
          <a:xfrm>
            <a:off x="7683719" y="6187080"/>
            <a:ext cx="3709221" cy="276999"/>
          </a:xfrm>
          <a:prstGeom prst="rect">
            <a:avLst/>
          </a:prstGeom>
          <a:noFill/>
        </p:spPr>
        <p:txBody>
          <a:bodyPr wrap="none" rtlCol="0">
            <a:spAutoFit/>
          </a:bodyPr>
          <a:lstStyle/>
          <a:p>
            <a:pPr algn="r"/>
            <a:r>
              <a:rPr lang="en-US" sz="1200" i="1" dirty="0">
                <a:solidFill>
                  <a:schemeClr val="bg1"/>
                </a:solidFill>
              </a:rPr>
              <a:t>Johnson Wax Administration Center</a:t>
            </a:r>
            <a:r>
              <a:rPr lang="en-US" sz="1200" dirty="0">
                <a:solidFill>
                  <a:schemeClr val="bg1"/>
                </a:solidFill>
              </a:rPr>
              <a:t>, Racine, WI (1936-9)</a:t>
            </a:r>
          </a:p>
        </p:txBody>
      </p:sp>
    </p:spTree>
    <p:extLst>
      <p:ext uri="{BB962C8B-B14F-4D97-AF65-F5344CB8AC3E}">
        <p14:creationId xmlns:p14="http://schemas.microsoft.com/office/powerpoint/2010/main" val="37251202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727201" y="512771"/>
            <a:ext cx="8737600" cy="5832458"/>
          </a:xfrm>
          <a:prstGeom prst="rect">
            <a:avLst/>
          </a:prstGeom>
        </p:spPr>
      </p:pic>
    </p:spTree>
    <p:extLst>
      <p:ext uri="{BB962C8B-B14F-4D97-AF65-F5344CB8AC3E}">
        <p14:creationId xmlns:p14="http://schemas.microsoft.com/office/powerpoint/2010/main" val="41887651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04736" y="457991"/>
            <a:ext cx="4455935" cy="5942018"/>
          </a:xfrm>
          <a:prstGeom prst="rect">
            <a:avLst/>
          </a:prstGeom>
        </p:spPr>
      </p:pic>
      <p:pic>
        <p:nvPicPr>
          <p:cNvPr id="4" name="Picture 3">
            <a:extLst>
              <a:ext uri="{FF2B5EF4-FFF2-40B4-BE49-F238E27FC236}">
                <a16:creationId xmlns:a16="http://schemas.microsoft.com/office/drawing/2014/main" id="{8DF1699A-0938-4048-BA1D-94DB1B29397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874056" y="457991"/>
            <a:ext cx="2598413" cy="5495134"/>
          </a:xfrm>
          <a:prstGeom prst="rect">
            <a:avLst/>
          </a:prstGeom>
        </p:spPr>
      </p:pic>
      <p:sp>
        <p:nvSpPr>
          <p:cNvPr id="5" name="TextBox 4">
            <a:extLst>
              <a:ext uri="{FF2B5EF4-FFF2-40B4-BE49-F238E27FC236}">
                <a16:creationId xmlns:a16="http://schemas.microsoft.com/office/drawing/2014/main" id="{317C98E3-7F5C-4481-9484-1111B963E06E}"/>
              </a:ext>
            </a:extLst>
          </p:cNvPr>
          <p:cNvSpPr txBox="1"/>
          <p:nvPr/>
        </p:nvSpPr>
        <p:spPr>
          <a:xfrm>
            <a:off x="7683656" y="6187080"/>
            <a:ext cx="3709284" cy="461665"/>
          </a:xfrm>
          <a:prstGeom prst="rect">
            <a:avLst/>
          </a:prstGeom>
          <a:noFill/>
        </p:spPr>
        <p:txBody>
          <a:bodyPr wrap="none" rtlCol="0">
            <a:spAutoFit/>
          </a:bodyPr>
          <a:lstStyle/>
          <a:p>
            <a:pPr algn="r"/>
            <a:r>
              <a:rPr lang="en-US" sz="1200" i="1" dirty="0">
                <a:solidFill>
                  <a:schemeClr val="bg1"/>
                </a:solidFill>
              </a:rPr>
              <a:t>Johnson Wax Administration Center</a:t>
            </a:r>
            <a:r>
              <a:rPr lang="en-US" sz="1200" dirty="0">
                <a:solidFill>
                  <a:schemeClr val="bg1"/>
                </a:solidFill>
              </a:rPr>
              <a:t>, Racine, WI (1936-9)</a:t>
            </a:r>
          </a:p>
          <a:p>
            <a:pPr algn="r"/>
            <a:r>
              <a:rPr lang="en-US" sz="1200" dirty="0">
                <a:solidFill>
                  <a:schemeClr val="bg1"/>
                </a:solidFill>
              </a:rPr>
              <a:t>Laboratory Wing</a:t>
            </a:r>
          </a:p>
        </p:txBody>
      </p:sp>
    </p:spTree>
    <p:extLst>
      <p:ext uri="{BB962C8B-B14F-4D97-AF65-F5344CB8AC3E}">
        <p14:creationId xmlns:p14="http://schemas.microsoft.com/office/powerpoint/2010/main" val="13226067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17467" y="841812"/>
            <a:ext cx="5962650" cy="4298076"/>
          </a:xfrm>
          <a:prstGeom prst="rect">
            <a:avLst/>
          </a:prstGeom>
        </p:spPr>
      </p:pic>
      <p:pic>
        <p:nvPicPr>
          <p:cNvPr id="4" name="Picture 3">
            <a:extLst>
              <a:ext uri="{FF2B5EF4-FFF2-40B4-BE49-F238E27FC236}">
                <a16:creationId xmlns:a16="http://schemas.microsoft.com/office/drawing/2014/main" id="{69453F2F-F87D-4197-93B9-F1FB9DD8A2A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02123" y="557645"/>
            <a:ext cx="4508028" cy="5742710"/>
          </a:xfrm>
          <a:prstGeom prst="rect">
            <a:avLst/>
          </a:prstGeom>
        </p:spPr>
      </p:pic>
      <p:sp>
        <p:nvSpPr>
          <p:cNvPr id="5" name="TextBox 4">
            <a:extLst>
              <a:ext uri="{FF2B5EF4-FFF2-40B4-BE49-F238E27FC236}">
                <a16:creationId xmlns:a16="http://schemas.microsoft.com/office/drawing/2014/main" id="{9ED10A4B-DDB5-4650-BA96-BD0C77FC59C9}"/>
              </a:ext>
            </a:extLst>
          </p:cNvPr>
          <p:cNvSpPr txBox="1"/>
          <p:nvPr/>
        </p:nvSpPr>
        <p:spPr>
          <a:xfrm>
            <a:off x="7683656" y="6187080"/>
            <a:ext cx="3709284" cy="461665"/>
          </a:xfrm>
          <a:prstGeom prst="rect">
            <a:avLst/>
          </a:prstGeom>
          <a:noFill/>
        </p:spPr>
        <p:txBody>
          <a:bodyPr wrap="none" rtlCol="0">
            <a:spAutoFit/>
          </a:bodyPr>
          <a:lstStyle/>
          <a:p>
            <a:pPr algn="r"/>
            <a:r>
              <a:rPr lang="en-US" sz="1200" i="1" dirty="0">
                <a:solidFill>
                  <a:schemeClr val="bg1"/>
                </a:solidFill>
              </a:rPr>
              <a:t>Johnson Wax Administration Center</a:t>
            </a:r>
            <a:r>
              <a:rPr lang="en-US" sz="1200" dirty="0">
                <a:solidFill>
                  <a:schemeClr val="bg1"/>
                </a:solidFill>
              </a:rPr>
              <a:t>, Racine, WI (1936-9)</a:t>
            </a:r>
          </a:p>
          <a:p>
            <a:pPr algn="r"/>
            <a:r>
              <a:rPr lang="en-US" sz="1200" dirty="0">
                <a:solidFill>
                  <a:schemeClr val="bg1"/>
                </a:solidFill>
              </a:rPr>
              <a:t>Laboratory Wing</a:t>
            </a:r>
          </a:p>
        </p:txBody>
      </p:sp>
    </p:spTree>
    <p:extLst>
      <p:ext uri="{BB962C8B-B14F-4D97-AF65-F5344CB8AC3E}">
        <p14:creationId xmlns:p14="http://schemas.microsoft.com/office/powerpoint/2010/main" val="22761370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525" y="628650"/>
            <a:ext cx="7137399" cy="5353049"/>
          </a:xfrm>
          <a:prstGeom prst="rect">
            <a:avLst/>
          </a:prstGeom>
        </p:spPr>
      </p:pic>
      <p:pic>
        <p:nvPicPr>
          <p:cNvPr id="4" name="Picture 3">
            <a:extLst>
              <a:ext uri="{FF2B5EF4-FFF2-40B4-BE49-F238E27FC236}">
                <a16:creationId xmlns:a16="http://schemas.microsoft.com/office/drawing/2014/main" id="{AA7319D4-7A46-4DEC-8E62-2343735F570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557612" y="628651"/>
            <a:ext cx="4634388" cy="3087215"/>
          </a:xfrm>
          <a:prstGeom prst="rect">
            <a:avLst/>
          </a:prstGeom>
        </p:spPr>
      </p:pic>
      <p:sp>
        <p:nvSpPr>
          <p:cNvPr id="5" name="TextBox 4">
            <a:extLst>
              <a:ext uri="{FF2B5EF4-FFF2-40B4-BE49-F238E27FC236}">
                <a16:creationId xmlns:a16="http://schemas.microsoft.com/office/drawing/2014/main" id="{12D36AA8-6A41-48A2-AFBB-718D44BB10FB}"/>
              </a:ext>
            </a:extLst>
          </p:cNvPr>
          <p:cNvSpPr txBox="1"/>
          <p:nvPr/>
        </p:nvSpPr>
        <p:spPr>
          <a:xfrm>
            <a:off x="7683656" y="6187080"/>
            <a:ext cx="3709284" cy="461665"/>
          </a:xfrm>
          <a:prstGeom prst="rect">
            <a:avLst/>
          </a:prstGeom>
          <a:noFill/>
        </p:spPr>
        <p:txBody>
          <a:bodyPr wrap="none" rtlCol="0">
            <a:spAutoFit/>
          </a:bodyPr>
          <a:lstStyle/>
          <a:p>
            <a:pPr algn="r"/>
            <a:r>
              <a:rPr lang="en-US" sz="1200" i="1" dirty="0">
                <a:solidFill>
                  <a:schemeClr val="bg1"/>
                </a:solidFill>
              </a:rPr>
              <a:t>Johnson Wax Administration Center</a:t>
            </a:r>
            <a:r>
              <a:rPr lang="en-US" sz="1200" dirty="0">
                <a:solidFill>
                  <a:schemeClr val="bg1"/>
                </a:solidFill>
              </a:rPr>
              <a:t>, Racine, WI (1936-9)</a:t>
            </a:r>
          </a:p>
          <a:p>
            <a:pPr algn="r"/>
            <a:r>
              <a:rPr lang="en-US" sz="1200" dirty="0">
                <a:solidFill>
                  <a:schemeClr val="bg1"/>
                </a:solidFill>
              </a:rPr>
              <a:t>Garage, lower lobby</a:t>
            </a:r>
          </a:p>
        </p:txBody>
      </p:sp>
    </p:spTree>
    <p:extLst>
      <p:ext uri="{BB962C8B-B14F-4D97-AF65-F5344CB8AC3E}">
        <p14:creationId xmlns:p14="http://schemas.microsoft.com/office/powerpoint/2010/main" val="301135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495426"/>
            <a:ext cx="6613701" cy="3720206"/>
          </a:xfrm>
          <a:prstGeom prst="rect">
            <a:avLst/>
          </a:prstGeom>
        </p:spPr>
      </p:pic>
      <p:pic>
        <p:nvPicPr>
          <p:cNvPr id="4" name="Picture 3">
            <a:extLst>
              <a:ext uri="{FF2B5EF4-FFF2-40B4-BE49-F238E27FC236}">
                <a16:creationId xmlns:a16="http://schemas.microsoft.com/office/drawing/2014/main" id="{8DF1699A-0938-4048-BA1D-94DB1B29397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998006" y="2078484"/>
            <a:ext cx="4854960" cy="2701032"/>
          </a:xfrm>
          <a:prstGeom prst="rect">
            <a:avLst/>
          </a:prstGeom>
        </p:spPr>
      </p:pic>
      <p:sp>
        <p:nvSpPr>
          <p:cNvPr id="5" name="TextBox 4">
            <a:extLst>
              <a:ext uri="{FF2B5EF4-FFF2-40B4-BE49-F238E27FC236}">
                <a16:creationId xmlns:a16="http://schemas.microsoft.com/office/drawing/2014/main" id="{3288D8D8-084D-4714-8067-C9423EC897A7}"/>
              </a:ext>
            </a:extLst>
          </p:cNvPr>
          <p:cNvSpPr txBox="1"/>
          <p:nvPr/>
        </p:nvSpPr>
        <p:spPr>
          <a:xfrm>
            <a:off x="7683656" y="6187080"/>
            <a:ext cx="3709284" cy="461665"/>
          </a:xfrm>
          <a:prstGeom prst="rect">
            <a:avLst/>
          </a:prstGeom>
          <a:noFill/>
        </p:spPr>
        <p:txBody>
          <a:bodyPr wrap="none" rtlCol="0">
            <a:spAutoFit/>
          </a:bodyPr>
          <a:lstStyle/>
          <a:p>
            <a:pPr algn="r"/>
            <a:r>
              <a:rPr lang="en-US" sz="1200" i="1" dirty="0">
                <a:solidFill>
                  <a:schemeClr val="bg1"/>
                </a:solidFill>
              </a:rPr>
              <a:t>Johnson Wax Administration Center</a:t>
            </a:r>
            <a:r>
              <a:rPr lang="en-US" sz="1200" dirty="0">
                <a:solidFill>
                  <a:schemeClr val="bg1"/>
                </a:solidFill>
              </a:rPr>
              <a:t>, Racine, WI (1936-9)</a:t>
            </a:r>
          </a:p>
          <a:p>
            <a:pPr algn="r"/>
            <a:r>
              <a:rPr lang="en-US" sz="1200" dirty="0">
                <a:solidFill>
                  <a:schemeClr val="bg1"/>
                </a:solidFill>
              </a:rPr>
              <a:t>Integrated Furniture Design</a:t>
            </a:r>
          </a:p>
        </p:txBody>
      </p:sp>
    </p:spTree>
    <p:extLst>
      <p:ext uri="{BB962C8B-B14F-4D97-AF65-F5344CB8AC3E}">
        <p14:creationId xmlns:p14="http://schemas.microsoft.com/office/powerpoint/2010/main" val="31826587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89FC7-395C-4299-9789-D193FFE927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715313" y="440233"/>
            <a:ext cx="8761376" cy="5436434"/>
          </a:xfrm>
          <a:prstGeom prst="rect">
            <a:avLst/>
          </a:prstGeom>
        </p:spPr>
      </p:pic>
      <p:sp>
        <p:nvSpPr>
          <p:cNvPr id="4" name="TextBox 3">
            <a:extLst>
              <a:ext uri="{FF2B5EF4-FFF2-40B4-BE49-F238E27FC236}">
                <a16:creationId xmlns:a16="http://schemas.microsoft.com/office/drawing/2014/main" id="{B2468E7D-BA25-4705-BCC9-5ECC87F9B181}"/>
              </a:ext>
            </a:extLst>
          </p:cNvPr>
          <p:cNvSpPr txBox="1"/>
          <p:nvPr/>
        </p:nvSpPr>
        <p:spPr>
          <a:xfrm>
            <a:off x="7697826" y="6187080"/>
            <a:ext cx="3695114" cy="276999"/>
          </a:xfrm>
          <a:prstGeom prst="rect">
            <a:avLst/>
          </a:prstGeom>
          <a:noFill/>
        </p:spPr>
        <p:txBody>
          <a:bodyPr wrap="none" rtlCol="0">
            <a:spAutoFit/>
          </a:bodyPr>
          <a:lstStyle/>
          <a:p>
            <a:pPr algn="r"/>
            <a:r>
              <a:rPr lang="en-US" sz="1200" i="1" dirty="0">
                <a:solidFill>
                  <a:schemeClr val="bg1"/>
                </a:solidFill>
              </a:rPr>
              <a:t>Solomon R. Guggenheim Museum</a:t>
            </a:r>
            <a:r>
              <a:rPr lang="en-US" sz="1200" dirty="0">
                <a:solidFill>
                  <a:schemeClr val="bg1"/>
                </a:solidFill>
              </a:rPr>
              <a:t>, New York City (1937)</a:t>
            </a:r>
          </a:p>
        </p:txBody>
      </p:sp>
    </p:spTree>
    <p:extLst>
      <p:ext uri="{BB962C8B-B14F-4D97-AF65-F5344CB8AC3E}">
        <p14:creationId xmlns:p14="http://schemas.microsoft.com/office/powerpoint/2010/main" val="1473952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10805</TotalTime>
  <Words>5492</Words>
  <Application>Microsoft Office PowerPoint</Application>
  <PresentationFormat>Widescreen</PresentationFormat>
  <Paragraphs>658</Paragraphs>
  <Slides>137</Slides>
  <Notes>137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0</vt:i4>
      </vt:variant>
      <vt:variant>
        <vt:lpstr>Slide Titles</vt:lpstr>
      </vt:variant>
      <vt:variant>
        <vt:i4>137</vt:i4>
      </vt:variant>
    </vt:vector>
  </HeadingPairs>
  <TitlesOfParts>
    <vt:vector size="146" baseType="lpstr">
      <vt:lpstr>Arial</vt:lpstr>
      <vt:lpstr>Calibri</vt:lpstr>
      <vt:lpstr>Calibri Light</vt:lpstr>
      <vt:lpstr>Courier New</vt:lpstr>
      <vt:lpstr>Georgia</vt:lpstr>
      <vt:lpstr>Poppins</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Eugene Han</dc:creator>
  <cp:lastModifiedBy>Eugene Han</cp:lastModifiedBy>
  <cp:revision>306</cp:revision>
  <dcterms:created xsi:type="dcterms:W3CDTF">2019-06-04T12:26:12Z</dcterms:created>
  <dcterms:modified xsi:type="dcterms:W3CDTF">2020-08-29T19:17:50Z</dcterms:modified>
</cp:coreProperties>
</file>