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9"/>
  </p:notesMasterIdLst>
  <p:sldIdLst>
    <p:sldId id="256" r:id="rId2"/>
    <p:sldId id="368" r:id="rId3"/>
    <p:sldId id="635" r:id="rId4"/>
    <p:sldId id="571" r:id="rId5"/>
    <p:sldId id="623" r:id="rId6"/>
    <p:sldId id="609" r:id="rId7"/>
    <p:sldId id="614" r:id="rId8"/>
    <p:sldId id="615" r:id="rId9"/>
    <p:sldId id="616" r:id="rId10"/>
    <p:sldId id="618" r:id="rId11"/>
    <p:sldId id="619" r:id="rId12"/>
    <p:sldId id="620" r:id="rId13"/>
    <p:sldId id="621" r:id="rId14"/>
    <p:sldId id="617" r:id="rId15"/>
    <p:sldId id="624" r:id="rId16"/>
    <p:sldId id="625" r:id="rId17"/>
    <p:sldId id="611" r:id="rId18"/>
    <p:sldId id="612" r:id="rId19"/>
    <p:sldId id="610" r:id="rId20"/>
    <p:sldId id="613" r:id="rId21"/>
    <p:sldId id="622" r:id="rId22"/>
    <p:sldId id="627" r:id="rId23"/>
    <p:sldId id="630" r:id="rId24"/>
    <p:sldId id="631" r:id="rId25"/>
    <p:sldId id="628" r:id="rId26"/>
    <p:sldId id="629" r:id="rId27"/>
    <p:sldId id="626" r:id="rId28"/>
    <p:sldId id="496" r:id="rId29"/>
    <p:sldId id="579" r:id="rId30"/>
    <p:sldId id="578" r:id="rId31"/>
    <p:sldId id="576" r:id="rId32"/>
    <p:sldId id="636" r:id="rId33"/>
    <p:sldId id="577" r:id="rId34"/>
    <p:sldId id="574" r:id="rId35"/>
    <p:sldId id="632" r:id="rId36"/>
    <p:sldId id="573" r:id="rId37"/>
    <p:sldId id="575" r:id="rId38"/>
    <p:sldId id="604" r:id="rId39"/>
    <p:sldId id="608" r:id="rId40"/>
    <p:sldId id="605" r:id="rId41"/>
    <p:sldId id="606" r:id="rId42"/>
    <p:sldId id="607" r:id="rId43"/>
    <p:sldId id="603" r:id="rId44"/>
    <p:sldId id="580" r:id="rId45"/>
    <p:sldId id="581" r:id="rId46"/>
    <p:sldId id="582" r:id="rId47"/>
    <p:sldId id="583" r:id="rId48"/>
    <p:sldId id="584" r:id="rId49"/>
    <p:sldId id="585" r:id="rId50"/>
    <p:sldId id="586" r:id="rId51"/>
    <p:sldId id="587" r:id="rId52"/>
    <p:sldId id="588" r:id="rId53"/>
    <p:sldId id="589" r:id="rId54"/>
    <p:sldId id="591" r:id="rId55"/>
    <p:sldId id="572" r:id="rId56"/>
    <p:sldId id="593" r:id="rId57"/>
    <p:sldId id="592" r:id="rId58"/>
    <p:sldId id="590" r:id="rId59"/>
    <p:sldId id="595" r:id="rId60"/>
    <p:sldId id="596" r:id="rId61"/>
    <p:sldId id="633" r:id="rId62"/>
    <p:sldId id="597" r:id="rId63"/>
    <p:sldId id="598" r:id="rId64"/>
    <p:sldId id="599" r:id="rId65"/>
    <p:sldId id="600" r:id="rId66"/>
    <p:sldId id="601" r:id="rId67"/>
    <p:sldId id="634" r:id="rId68"/>
    <p:sldId id="602" r:id="rId69"/>
    <p:sldId id="594" r:id="rId70"/>
    <p:sldId id="639" r:id="rId71"/>
    <p:sldId id="756" r:id="rId72"/>
    <p:sldId id="754" r:id="rId73"/>
    <p:sldId id="755" r:id="rId74"/>
    <p:sldId id="757" r:id="rId75"/>
    <p:sldId id="767" r:id="rId76"/>
    <p:sldId id="759" r:id="rId77"/>
    <p:sldId id="760" r:id="rId78"/>
    <p:sldId id="763" r:id="rId79"/>
    <p:sldId id="764" r:id="rId80"/>
    <p:sldId id="765" r:id="rId81"/>
    <p:sldId id="758" r:id="rId82"/>
    <p:sldId id="762" r:id="rId83"/>
    <p:sldId id="1004" r:id="rId84"/>
    <p:sldId id="761" r:id="rId85"/>
    <p:sldId id="766" r:id="rId86"/>
    <p:sldId id="768" r:id="rId87"/>
    <p:sldId id="977" r:id="rId88"/>
    <p:sldId id="975" r:id="rId89"/>
    <p:sldId id="976" r:id="rId90"/>
    <p:sldId id="974" r:id="rId91"/>
    <p:sldId id="649" r:id="rId92"/>
    <p:sldId id="996" r:id="rId93"/>
    <p:sldId id="997" r:id="rId94"/>
    <p:sldId id="987" r:id="rId95"/>
    <p:sldId id="988" r:id="rId96"/>
    <p:sldId id="990" r:id="rId97"/>
    <p:sldId id="992" r:id="rId98"/>
    <p:sldId id="991" r:id="rId99"/>
    <p:sldId id="998" r:id="rId100"/>
    <p:sldId id="1000" r:id="rId101"/>
    <p:sldId id="999" r:id="rId102"/>
    <p:sldId id="994" r:id="rId103"/>
    <p:sldId id="1001" r:id="rId104"/>
    <p:sldId id="1002" r:id="rId105"/>
    <p:sldId id="1003" r:id="rId106"/>
    <p:sldId id="995" r:id="rId107"/>
    <p:sldId id="993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68689" autoAdjust="0"/>
  </p:normalViewPr>
  <p:slideViewPr>
    <p:cSldViewPr snapToGrid="0">
      <p:cViewPr varScale="1">
        <p:scale>
          <a:sx n="136" d="100"/>
          <a:sy n="136" d="100"/>
        </p:scale>
        <p:origin x="2371" y="8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1CEF3-19B6-45DF-9DB3-13136E70B41D}" type="datetimeFigureOut">
              <a:rPr lang="en-US" smtClean="0"/>
              <a:t>Monday/11/16/2020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D47CE-6028-46F2-A87F-6D3962B46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1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This section will look at one architect in particular, Peter Eisenman</a:t>
            </a:r>
          </a:p>
          <a:p>
            <a:r>
              <a:rPr lang="en-US" dirty="0"/>
              <a:t>2. Followed by contemporaries of the last couple decades of the 20</a:t>
            </a:r>
            <a:r>
              <a:rPr lang="en-US" baseline="30000" dirty="0"/>
              <a:t>th</a:t>
            </a:r>
            <a:r>
              <a:rPr lang="en-US" dirty="0"/>
              <a:t> century, many still practicing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8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House II, like the others, we start off with the same square extrusion.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iteration, we see a more formalization of the design idea – which of course, is based on a series of formal transformation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the division of the building in plan using a 3x3 grid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then creating these formal gradations across the grid.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0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we see the result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House II, Eisenman often stated that the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is both a model and a building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which reinforces the idea that its design development was based on abstraction rather than material or even physical constraints.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9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houses were designed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 before computer modeling was commonplace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architectural office, but it should be clear that they foreshadowed some of the formal methods that defined architectural styles even decades later.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of acrylic modeling for its immateriality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another view in its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5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Constructed in Vermont in 1970.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95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showing some of his other buildings, this quote helps clarify what he’s after, and what he’s working against… &lt;&lt;Quote…&gt;&gt;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understand, as opposed to experience</a:t>
            </a:r>
            <a:r>
              <a:rPr lang="en-US" sz="1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1200150" marR="0" lvl="2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 as an intellectual activity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exercise in understanding architectural form through systems, rather than based on projecting what users would see, experience, feel.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7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opposition to Phenomenology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meaning for Eisenman wasn’t about realized the ‘locality’ of place within space, but about constructing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based on STRUCTURES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 / SURFACE STRUCTURE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Noam Chomsky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 – Langue / Parole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91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Moving on to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III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built in 1971. 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important to acknowledge that Eisenman was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both a formal model as theory, but also a form of representation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I think persists today.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by now, we can see that Eisenman’s ‘method’ relied on the diagram.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diagram was an architectural language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which the essence of the building was represented through a series of transformations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19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III the first house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introduce rotation as a transformational move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interested in how this simple move, rotating, would yield form that would at many times be at odds with the ‘user’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contradiction to designing a space for function.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20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house as built, in Connecticut.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4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 to discuss his work, because of its own merit, but also because of its direct influence to the thinking of many current architects and theorists.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architect –alive and practicing today, at age of 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0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 interior view showing the two grids, or REGISTRATIONS, at play against each 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42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VI.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his other houses, starts off with a basic set of geometries – planes and lines.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9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be understood as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series of shifts of these planes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with their traces left as a series of lines, creating an overall grid.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22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transformations go through a manifold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permutations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no where is there any consideration of function,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even human scale.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51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incredibly important – explicit in his process was a shift in a experiential-centric approach to one in which we, as perceiving subjects, encounter architecture, rather than dictate its form.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06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Eisenman’s concern is form through the method of diagrams, drawings like plans and sections really come as an afterthought, often still negated the human figure.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5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as built in 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57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part of this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form-first human-last process.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formal rules that made these subtractions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Accentuation by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‘splitting’ the master bed in two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Likewise, as part of the design, there was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transformation of the staircase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Result, upside down and reflected staircase that serves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purpose, but is formally significant as part of the formal process.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9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the last decades of the 20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century, still designed houses, even beyond the Houses of Cards series.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El Even Odd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with words (“eleven”, “el” geometry)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63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 table he made that summarizes the formal transformations that guided many of his projects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Distinguishing between transformations driven by the interior and the exterior.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Transformations (column) more important that program/brief/site/</a:t>
            </a:r>
            <a:r>
              <a:rPr lang="en-US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building, his housing block in Milan was featured on recent cover of Architectural Record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no question that the height of his fame was probably from the mid-80s until the early 2000s.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major character in contemporary architecture.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Heavily engages practice with theory and history – not just 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19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Collaborated</a:t>
            </a: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Bernard Tschumi on Parc de la Villette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asked by Tschumi to develop a park,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subsection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see the folies.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went kind of sour, and while Eisenman didn’t build his part of the park, Eisenman with Tschumi and Derrida collaborated on a publication of their project, called </a:t>
            </a:r>
            <a:r>
              <a:rPr lang="en-US" sz="11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Chora</a:t>
            </a:r>
            <a:r>
              <a:rPr lang="en-US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 Works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Eisenman was explicitly concerned with the immaterial and universal aspects of architectural form, and so he regularly repeated formal tropes through works across different sites and programs.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58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he did for Parc de la Villette was actually a carry over from an earlier work of his,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unbuilt project in the district of Cannaregio in Venice Italy, of 1980.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4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commission called for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public square in the center of the district.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Eisenman’s concept, resonant to his other works such as his houses, was the things like ‘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and even ‘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shouldn’t be determined from outside of the project concept, but should come from within the form itself.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so rather than look at context for things like site lines or viewing axes,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referred to a work by Le Corbusier, which was the unrealized proposal for a hospital in Venice.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2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by Corbusier in 1965, we can see a Venice version of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Voisin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grid, but now going into the water.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24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for Eisenman, the ‘site’ was not the land given by Cannaregio town square, but the form given by the fictional project by Corbusier – in particular, the grid.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across a grid spread out over the town square,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Eisenman planted instances of a former project of his, House XI.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Remember, the fact these were houses before was completely irrelevant to Eisenman…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program holds no weight for him, just the form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200150" marR="0" lvl="2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house for the Architectural Historian Kurt Forster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4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 this case, House XI was about the transformation of nesting, about iteration inward.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83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right is a model for Cannaregio, while on the left we can see the original rendition outfitted for the purposes of inhabitation.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00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top view of the model for Cannaregio.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fr-FR" sz="1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Reminiscent</a:t>
            </a:r>
            <a:r>
              <a:rPr lang="fr-FR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Parc de la Villette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Stylistically though, one of Eisenman’s major tropes was the disjunction between two or more registrations, such as the rotation of one grid over another.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42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example, a bit later in 1988, the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Guardiola House.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 that certain moves, such as rotation in this case, really guided his though process through decades.</a:t>
            </a:r>
          </a:p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of aesthetic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2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Situated along a hillside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Indicative of the rendering style of the 80’s/90’s… now making something of a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quote sums up a large part of his theory.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&lt;&lt;Quote…&gt;&gt;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Trying to look ‘within’ architecture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not rely on other disciplines to inform what’s good or bad architecture.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Contemporaries with Rossi - autonomy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6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Photograph of the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4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section showing its siting.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93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1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another view of the same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0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mentioned, Eisenman has been working since the late 60s up until today.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course, his methods evolved, but one thing I appreciate is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insistence on integrating theory with history in building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with success, never let go of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architecture-as-discourse.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Project: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 of Culture in Galicia Spain, completed in 2011.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program as a cultural museum.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274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typical Eisenman fashion, now aided with computer modeling,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diagram of the formal process.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Exaggeration and then transformation of the terrain into fingers across the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41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Models of the site, as well as the structural strategy.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557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of the building through model.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his larger projects, functional requirements undoubtedly figured more heavily, but form was always prior in concern to usage.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3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view of the same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046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Exterior view of the fenestration.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13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characterized his process of understanding architecture as kind of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working with cardboard, like in cardboard architectural models.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one of his most important essay, “Cardboard Architecture,” he stated &lt;&lt;Quote…&gt;&gt;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his way of developing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 that wasn’t about things like politics, social conditions, cultural values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so on (think of previous quote), was to look at architecture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a purely formal basis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Eisenman’s approach to architecture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resolutely against gauging it along functionalist terms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so his focus was at the level of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generation.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large part, he was not even concerned with the functional practicability of his buildings, as he felt that architecture should first and foremost be conceived along the value of form.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a bit esoteric, but nevertheless represented a shift in architectural thought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53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Interior view.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Reading the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hillscape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ruptured into the interior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61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put this photo on the right because it evidences a really important aspect to Eisenman.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though he himself may suggest certain programs to his spaces, he’s a firm believer on the value of subverting, or challenging how we use buildings.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Whether the program for his buildings are serious or playful, he believes that there is no inherent tie between a given form and its use, and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architecture should challenge how we conceive of ‘use’ in the first place.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1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final shot.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201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last project is arguably one of my favorite architectural works, but I include it as well because he’s told me on a number of occasions that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was is his favorite project that he’s ever designed.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 Memorial to the Murdered Jews of Europe, Berlin (2005)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Sites on a large site in Berlin city center, and the most prominent feature are these extrusions of various heights across the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526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drawing of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placement of the extrusions… tombstones, cenotaphs, figures?... fluidity between form and meaning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kind of patchwork, and slightly undulating.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122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we see it situated on site.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includes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subterranean gallery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space, accessed from here.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extrusions, major part of the project is openly accessible throughout the day.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‘occupiable’ space is just a minor part of the entire project.</a:t>
            </a:r>
          </a:p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challenging the role of what a ‘building’ is/can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772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 coded chart showing various extrusion distances, with overall grid.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80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Sections showing the irregularity of the extrusions, and the underground gallery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56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more detailed section of the interior galleries.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intended ‘tilting’ of the extrusions.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01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wonderful ‘inverse’ model of the site.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3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first major publication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Houses of Cards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published in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1987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this stage, he already had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few built houses under his belt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but this book was a kind of manifesto for the way he approached form.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Notice the title “Houses of </a:t>
            </a:r>
            <a:r>
              <a:rPr lang="en-US" sz="11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CARDS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cardboard architecture</a:t>
            </a:r>
          </a:p>
          <a:p>
            <a:pPr marL="1143000" marR="0" lvl="2" indent="-22860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material itself was considered in the abstract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what gave form was not the thing itself, but the transformations the ‘cards’ represented.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742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 showing how the site is like a landscape, a wave, where buildings overlook.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4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&lt;&lt;Quote…&gt;&gt;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90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‘interior’ views of the outside space.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Gradual build up as you traverse the site.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explicit program, just these extrusions.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function, just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meandering passage.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975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of the interior of the subterranean gallery, referencing the underlying form,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 structure of the entire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2765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View just after it rained.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40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people have complained that it’s not always treated with a somber attitude by visitors.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Eisenman himself said that just because something is a monument for a tragic event, doesn’t mean it should maintain a distance from our daily lives.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should use it as we will, and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a monument brings happiness, let it.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prescription (function) on how monuments should be used, and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architects shouldn’t pretend to have that kind of power.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wants to make sure it’s a real part of the city.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0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Aerial view.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Notice how people disappear – only visible on the outskirts.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242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I’ve included the work of two other architects, not so much because they’re of the same ilk as Eisenman in theory/practice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But because their influences were contemporaneous</a:t>
            </a:r>
          </a:p>
          <a:p>
            <a:pPr marL="171450" lvl="0" indent="-171450">
              <a:buFontTx/>
              <a:buChar char="-"/>
            </a:pPr>
            <a:r>
              <a:rPr lang="en-US" dirty="0" err="1"/>
              <a:t>Lebbeus</a:t>
            </a:r>
            <a:r>
              <a:rPr lang="en-US" dirty="0"/>
              <a:t> Woods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937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Based on a fictional scenarios, seemingly extreme conditions, but that were in some way present today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War-torn areas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Architecture’s both positive and negative contributions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9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won’t go through all of his houses, as I think you get the picture after a few.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I,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built in New Jersey in 1968.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house wasn’t one of his most rigorous, but shows the start of how Eisenman was looking at the </a:t>
            </a: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 of proportion to generate his overall design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74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Undoubtedly driven by a particular aesthetic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774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Work influential in entertainment design… architecture?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562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09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Highly representative of the experimental architecture of late 20</a:t>
            </a:r>
            <a:r>
              <a:rPr lang="en-US" baseline="30000" dirty="0"/>
              <a:t>th</a:t>
            </a:r>
            <a:r>
              <a:rPr lang="en-US" dirty="0"/>
              <a:t> century Southern California architecture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Today, best represented by SCI-Arc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16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Arguably lesson driven philosophically, and much more by an aesthetic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Echoes of deconstructivism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9187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Relatively recent project, 41 Cooper Square, part of The Cooper Union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Without question this aesthetic has been made possible by new technologies of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30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5657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Last group, something of a fun pair that represented the extreme of the end of the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Himmelb</a:t>
            </a:r>
            <a:r>
              <a:rPr lang="en-US" dirty="0"/>
              <a:t>(l)au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Himmel (sky)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Blau</a:t>
            </a:r>
            <a:r>
              <a:rPr lang="en-US" dirty="0"/>
              <a:t> (blue)</a:t>
            </a:r>
          </a:p>
          <a:p>
            <a:pPr marL="628650" lvl="1" indent="-171450">
              <a:buFontTx/>
              <a:buChar char="-"/>
            </a:pPr>
            <a:r>
              <a:rPr lang="en-US" dirty="0" err="1"/>
              <a:t>Bau</a:t>
            </a:r>
            <a:r>
              <a:rPr lang="en-US" dirty="0"/>
              <a:t> (building/construction)</a:t>
            </a:r>
          </a:p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57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Certainly a much stronger theoretical motivation to their 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Blazing Wing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Think of Tschumi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does architecture depend on building for its definition?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7298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‘Architecture must blaze’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9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premise is very simply</a:t>
            </a:r>
          </a:p>
          <a:p>
            <a:pPr marL="742950" marR="0" lvl="1" indent="-285750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off with a square extrusion, and vary its proportions through a series of slices.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585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Conference space atop a </a:t>
            </a: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Biedermeier building in Austria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4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Reminiscent of Woods’ work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Difficult to pinpoint the exact chronology of authorship – not important, a salient aesthetic of the 80’s, 90’s, and 00’s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082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Relatively recent project with students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Think of Blazing Wing – but now almost a kind of ‘pure energy’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Architecture as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835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Also a portfolio of larger built works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BMW Welt, 2009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0947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Fun smaller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57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Fun smaller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493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Science and anthropology museum, opened in 2014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Conceived as a ‘cloud of knowledge’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05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838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8169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7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Elements such as columns, windows, and floors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resulted from these formal transformations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seemingly regardless of their ‘spatial quality’</a:t>
            </a:r>
          </a:p>
          <a:p>
            <a:r>
              <a:rPr lang="en-US" dirty="0"/>
              <a:t>- Not driven by the ‘experience’ of space, but by the consequence of proportions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545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D47CE-6028-46F2-A87F-6D3962B463F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CDAC0-BEBB-4A1A-9A94-DDAFDB3C8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31117-AAFC-41FA-A706-0126BFF7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A339-C323-4C7B-AEC7-690F70EB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D15B54-062A-4DA8-9378-3B0C549E396A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A8D9-EC64-44B0-98E6-6BA5F275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460E-4B02-4CAB-8100-8943AB13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B1FBAFC4-4A05-4DF6-B1FD-8F36CC434E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347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57E2-2723-45A0-B751-C9BA0845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9AC8D-F3A1-47DC-8581-C98E2DAA0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A098-54E1-4331-9A8E-EC273936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01BEA-8777-4009-8F7E-22D25D1EC520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800C-472F-436A-80E2-E1F5C7C18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1868-686C-4760-BB4F-70F157E8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9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4C0C01-74D9-42DB-BC1D-A4854E1E4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9541E8-ABC1-4C51-B660-6EF0ED323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53B24-3EDD-47F1-88D6-0C9FBD22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CA1FFA-58C9-4F54-8A4F-E5C82F06F668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CFBE4-595A-4400-BE22-74258E46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AC950-0DB2-491B-AAAD-585C9B8E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0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BDF9-F684-4038-B529-76D4D2C37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60DA-E98D-4841-A6DE-4B6AE486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A0D5-BE7D-4597-A755-18697A09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7A8B5B-4EE6-4D3B-917F-7BDE24AF233D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C932C-C317-4C4F-A82F-692D39AD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B1E97-F1DE-4665-845D-82D6987E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3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0A0A4-DCC5-4045-A4FE-7BDA9EB0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0A687-40B3-4A09-A8C3-5EBAFD8D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AFC34-0480-465D-B044-E75519AF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729C3-F74D-4B4D-8273-1CA98E978543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80B7-54D2-487B-A2F9-4AD51BAD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4AC1A-FE16-4C40-A7F3-9BBBFE21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5488-56AE-4A71-95EE-4D3E7E32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BE11A-1664-450D-9CE9-6DB24FDDD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C8AAA-5E5E-41A9-8613-7311D4868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8B0-5A81-4D54-AF2A-9510E463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94B38-E56A-4DAE-8F3E-83AD09C09819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80F7E-C089-4377-A363-A9051EB4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E099-3A51-469C-8A09-F9A65C2A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5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3613-AA06-4D12-9D9E-6FE2C302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8DAFA-32DB-46F2-B584-3B68780C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EA5D0-46E3-4BF5-99E5-CC52A5055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C2E00-4C29-4C83-9B1C-1CDF0A175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7E0BFD-0650-4D28-9687-0069D590A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56637-5663-432A-B618-53CB42AE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2792E9-0228-4F5E-B3B2-652A51EBCFCA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8DD51-1E9C-459D-A1FD-2A51ADE8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B98957-73A0-49BA-B478-F1E97B59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671CA-F543-42AC-A398-1F3ADBF0C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E33C5-B9E7-4444-AD34-0A514145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712BDD-95F4-4BE2-B8C1-168B6D070777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4916C-2D69-47D3-8CD6-4CF3E257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2322D-1120-4878-8878-65E175EB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69A43-962A-4BC8-91F9-CCFAEB13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95177A-CF1D-4F19-9318-62F033AFBBA6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C1A8C-4418-493C-B60B-F33C7EA72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D1B1-417C-43E0-8B73-AC06FC6EC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8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3358-2783-4A67-AAE3-2CE77AEEE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DB4CB-535D-4611-8436-1CC247BCD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90BF2-32FF-41AF-B8AC-FE92D3EA5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49AD4-C29F-4A7F-959D-FA36A242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55101-A3CB-4589-AD7F-273FC14A7E1D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DC224-0386-4994-82B4-7643952D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693A6-058B-4FFB-91AF-229CFCA5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6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78505-4DE0-43AE-AAF4-673EE8601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88472-7420-44A8-A051-7C9FD456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D58CF-3BD6-40D2-B63D-434A30D66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FAD5D-B062-4AEA-9624-1B70E397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D02A8-9B4E-4CBA-A9AF-4B16B927673D}" type="datetime1">
              <a:rPr lang="en-US" smtClean="0"/>
              <a:t>Monday/11/16/2020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4A505-76E0-49F6-8C35-46583469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5DB6D-A91B-452A-880D-3733356A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AAF6E-1557-40A9-A105-E03E0B656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263" y="6424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AFC4-4A05-4DF6-B1FD-8F36CC434E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7D64F5-41FB-4526-81BF-0DB539F79847}"/>
              </a:ext>
            </a:extLst>
          </p:cNvPr>
          <p:cNvSpPr txBox="1"/>
          <p:nvPr/>
        </p:nvSpPr>
        <p:spPr>
          <a:xfrm>
            <a:off x="1054873" y="5050684"/>
            <a:ext cx="10082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Contemporary Architecture Theory</a:t>
            </a:r>
          </a:p>
          <a:p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Eugene Han</a:t>
            </a:r>
          </a:p>
          <a:p>
            <a:r>
              <a:rPr lang="en-US" sz="16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Fall 2020, 11:15 – 12:30 pm</a:t>
            </a:r>
          </a:p>
          <a:p>
            <a:r>
              <a:rPr lang="en-US" sz="160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Online Instruction</a:t>
            </a:r>
            <a:endParaRPr lang="en-US" sz="1600" dirty="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601F6-6164-41C0-84E5-2A4D9EC428F1}"/>
              </a:ext>
            </a:extLst>
          </p:cNvPr>
          <p:cNvSpPr txBox="1"/>
          <p:nvPr/>
        </p:nvSpPr>
        <p:spPr>
          <a:xfrm>
            <a:off x="1054873" y="2351979"/>
            <a:ext cx="1008225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The Diagram and an Emerging Aesthetic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Peter Eisenman, </a:t>
            </a:r>
            <a:r>
              <a:rPr lang="en-US" sz="28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Lebbeus</a:t>
            </a:r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 Woods, Thom Mayne, Coop </a:t>
            </a:r>
            <a:r>
              <a:rPr lang="en-US" sz="28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Himmelb</a:t>
            </a:r>
            <a:r>
              <a:rPr lang="en-US" sz="28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(l)au</a:t>
            </a:r>
          </a:p>
        </p:txBody>
      </p:sp>
    </p:spTree>
    <p:extLst>
      <p:ext uri="{BB962C8B-B14F-4D97-AF65-F5344CB8AC3E}">
        <p14:creationId xmlns:p14="http://schemas.microsoft.com/office/powerpoint/2010/main" val="87516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74952" y="6334400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II, </a:t>
            </a:r>
            <a:r>
              <a:rPr lang="en-US" sz="1200" dirty="0">
                <a:solidFill>
                  <a:schemeClr val="bg1"/>
                </a:solidFill>
              </a:rPr>
              <a:t>Hardwick, VT (1970)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50E4D2-19B9-4047-8ED4-E463BF48DD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3065"/>
            <a:ext cx="12192000" cy="421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01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4505285" y="6334400"/>
            <a:ext cx="6887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PANEUM - Wunderkammer des </a:t>
            </a:r>
            <a:r>
              <a:rPr lang="en-US" sz="1200" i="1" dirty="0" err="1">
                <a:solidFill>
                  <a:schemeClr val="bg1"/>
                </a:solidFill>
              </a:rPr>
              <a:t>Brotes</a:t>
            </a:r>
            <a:r>
              <a:rPr lang="en-US" sz="1200" i="1" dirty="0">
                <a:solidFill>
                  <a:schemeClr val="bg1"/>
                </a:solidFill>
              </a:rPr>
              <a:t> (House of Bread II</a:t>
            </a:r>
            <a:r>
              <a:rPr lang="en-US" sz="1200" dirty="0">
                <a:solidFill>
                  <a:schemeClr val="bg1"/>
                </a:solidFill>
              </a:rPr>
              <a:t>) for </a:t>
            </a:r>
            <a:r>
              <a:rPr lang="en-US" sz="1200" dirty="0" err="1">
                <a:solidFill>
                  <a:schemeClr val="bg1"/>
                </a:solidFill>
              </a:rPr>
              <a:t>Backaldrin</a:t>
            </a:r>
            <a:r>
              <a:rPr lang="en-US" sz="1200" dirty="0">
                <a:solidFill>
                  <a:schemeClr val="bg1"/>
                </a:solidFill>
              </a:rPr>
              <a:t>, Austria (2017)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E274E8-A36D-48A7-85FC-A2EACCB9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135" y="1677334"/>
            <a:ext cx="5254995" cy="35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D5E7E4C-E725-48BC-BFCD-649319CD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581" y="1677334"/>
            <a:ext cx="4671107" cy="350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6130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101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ED009F-AD49-4026-B35C-E6DE2E15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157" y="181287"/>
            <a:ext cx="8920843" cy="59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E0F7E8-B485-4F4D-8E2F-A40BF88A84CB}"/>
              </a:ext>
            </a:extLst>
          </p:cNvPr>
          <p:cNvSpPr txBox="1"/>
          <p:nvPr/>
        </p:nvSpPr>
        <p:spPr>
          <a:xfrm>
            <a:off x="4505285" y="6334400"/>
            <a:ext cx="6887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PANEUM - Wunderkammer des </a:t>
            </a:r>
            <a:r>
              <a:rPr lang="en-US" sz="1200" i="1" dirty="0" err="1">
                <a:solidFill>
                  <a:schemeClr val="bg1"/>
                </a:solidFill>
              </a:rPr>
              <a:t>Brotes</a:t>
            </a:r>
            <a:r>
              <a:rPr lang="en-US" sz="1200" i="1" dirty="0">
                <a:solidFill>
                  <a:schemeClr val="bg1"/>
                </a:solidFill>
              </a:rPr>
              <a:t> (House of Bread II</a:t>
            </a:r>
            <a:r>
              <a:rPr lang="en-US" sz="1200" dirty="0">
                <a:solidFill>
                  <a:schemeClr val="bg1"/>
                </a:solidFill>
              </a:rPr>
              <a:t>) for </a:t>
            </a:r>
            <a:r>
              <a:rPr lang="en-US" sz="1200" dirty="0" err="1">
                <a:solidFill>
                  <a:schemeClr val="bg1"/>
                </a:solidFill>
              </a:rPr>
              <a:t>Backaldrin</a:t>
            </a:r>
            <a:r>
              <a:rPr lang="en-US" sz="1200" dirty="0">
                <a:solidFill>
                  <a:schemeClr val="bg1"/>
                </a:solidFill>
              </a:rPr>
              <a:t>, Austria (2017)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6808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Image result for musee de confluences">
            <a:extLst>
              <a:ext uri="{FF2B5EF4-FFF2-40B4-BE49-F238E27FC236}">
                <a16:creationId xmlns:a16="http://schemas.microsoft.com/office/drawing/2014/main" id="{8F1C53A3-A4DB-4EC3-ACD9-DC41A2BB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224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A389614-CC64-4298-AA22-DC3F4295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71" y="885422"/>
            <a:ext cx="7633090" cy="508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352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2E22096-0999-46ED-8832-0F132261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804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C08B2A7-5920-4042-A110-27930B806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41" y="471467"/>
            <a:ext cx="12192541" cy="544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1690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50530" name="Picture 2" descr="Image result for musee de confluences interior">
            <a:extLst>
              <a:ext uri="{FF2B5EF4-FFF2-40B4-BE49-F238E27FC236}">
                <a16:creationId xmlns:a16="http://schemas.microsoft.com/office/drawing/2014/main" id="{AE2406A5-BB86-4683-AF65-B2405C5B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0285" y="1554480"/>
            <a:ext cx="6841716" cy="45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Image result for musee de confluences interior">
            <a:extLst>
              <a:ext uri="{FF2B5EF4-FFF2-40B4-BE49-F238E27FC236}">
                <a16:creationId xmlns:a16="http://schemas.microsoft.com/office/drawing/2014/main" id="{E410B1E3-FD87-44E1-B7B3-6F8DFE72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25" y="0"/>
            <a:ext cx="4664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0648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107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17438" y="6334400"/>
            <a:ext cx="4175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 err="1">
                <a:solidFill>
                  <a:schemeClr val="bg1"/>
                </a:solidFill>
              </a:rPr>
              <a:t>Musée</a:t>
            </a:r>
            <a:r>
              <a:rPr lang="en-US" sz="1200" i="1" dirty="0">
                <a:solidFill>
                  <a:schemeClr val="bg1"/>
                </a:solidFill>
              </a:rPr>
              <a:t> des Confluences</a:t>
            </a:r>
            <a:r>
              <a:rPr lang="en-US" sz="1200" dirty="0">
                <a:solidFill>
                  <a:schemeClr val="bg1"/>
                </a:solidFill>
              </a:rPr>
              <a:t>, Lyon, France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48484" name="Picture 4" descr="Image result for musee de confluences">
            <a:extLst>
              <a:ext uri="{FF2B5EF4-FFF2-40B4-BE49-F238E27FC236}">
                <a16:creationId xmlns:a16="http://schemas.microsoft.com/office/drawing/2014/main" id="{DE2D5BD0-76CC-4091-BC48-84EE2D7E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2210"/>
            <a:ext cx="8452485" cy="569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7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74952" y="6334400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II, </a:t>
            </a:r>
            <a:r>
              <a:rPr lang="en-US" sz="1200" dirty="0">
                <a:solidFill>
                  <a:schemeClr val="bg1"/>
                </a:solidFill>
              </a:rPr>
              <a:t>Hardwick, VT (1970)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DF856AE7-539D-4EE3-99A2-1A416FAA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084" y="403915"/>
            <a:ext cx="4474626" cy="58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4EFE30C7-ED15-453E-8A33-B2BB799D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841" y="403915"/>
            <a:ext cx="5264827" cy="58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55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FAACF092-975F-4594-B906-E844AAEC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81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74952" y="6334400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II, </a:t>
            </a:r>
            <a:r>
              <a:rPr lang="en-US" sz="1200" dirty="0">
                <a:solidFill>
                  <a:schemeClr val="bg1"/>
                </a:solidFill>
              </a:rPr>
              <a:t>Hardwick, VT (1970)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841792A4-B687-4ADA-9060-E85678D4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4699" y="1874521"/>
            <a:ext cx="3698241" cy="296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0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74952" y="6334400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II, </a:t>
            </a:r>
            <a:r>
              <a:rPr lang="en-US" sz="1200" dirty="0">
                <a:solidFill>
                  <a:schemeClr val="bg1"/>
                </a:solidFill>
              </a:rPr>
              <a:t>Hardwick, VT (1970)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B141E6DA-AA4C-412C-BD6E-7B9A5A04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8635"/>
            <a:ext cx="884872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4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0C4DADC4-753A-4704-B901-F9B77529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74952" y="6334400"/>
            <a:ext cx="201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II, </a:t>
            </a:r>
            <a:r>
              <a:rPr lang="en-US" sz="1200" dirty="0">
                <a:solidFill>
                  <a:schemeClr val="bg1"/>
                </a:solidFill>
              </a:rPr>
              <a:t>Hardwick, VT (1970)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1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F74E5-9023-4ADB-AF34-118A0354F551}"/>
              </a:ext>
            </a:extLst>
          </p:cNvPr>
          <p:cNvSpPr txBox="1"/>
          <p:nvPr/>
        </p:nvSpPr>
        <p:spPr>
          <a:xfrm>
            <a:off x="1336039" y="2305615"/>
            <a:ext cx="9519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“Such a conception of </a:t>
            </a:r>
            <a:r>
              <a:rPr lang="en-US" sz="2800">
                <a:solidFill>
                  <a:schemeClr val="bg1"/>
                </a:solidFill>
              </a:rPr>
              <a:t>design attempts </a:t>
            </a:r>
            <a:r>
              <a:rPr lang="en-US" sz="2800" dirty="0">
                <a:solidFill>
                  <a:schemeClr val="bg1"/>
                </a:solidFill>
              </a:rPr>
              <a:t>to change the primary intention of architectural form </a:t>
            </a:r>
            <a:r>
              <a:rPr lang="en-US" sz="2800" b="1" dirty="0">
                <a:solidFill>
                  <a:srgbClr val="FF0000"/>
                </a:solidFill>
              </a:rPr>
              <a:t>from the perception of space </a:t>
            </a:r>
            <a:r>
              <a:rPr lang="en-US" sz="2800" dirty="0">
                <a:solidFill>
                  <a:schemeClr val="bg1"/>
                </a:solidFill>
              </a:rPr>
              <a:t>to </a:t>
            </a:r>
            <a:r>
              <a:rPr lang="en-US" sz="2800" b="1" dirty="0">
                <a:solidFill>
                  <a:srgbClr val="FF0000"/>
                </a:solidFill>
              </a:rPr>
              <a:t>understanding the relationship of marks in that space </a:t>
            </a:r>
            <a:r>
              <a:rPr lang="en-US" sz="2800" dirty="0">
                <a:solidFill>
                  <a:schemeClr val="bg1"/>
                </a:solidFill>
              </a:rPr>
              <a:t>to what is called here a deep structure. </a:t>
            </a:r>
            <a:r>
              <a:rPr lang="en-US" sz="2800" b="1" dirty="0">
                <a:solidFill>
                  <a:srgbClr val="FF0000"/>
                </a:solidFill>
              </a:rPr>
              <a:t>The capacity to understand, as opposed to experience</a:t>
            </a:r>
            <a:r>
              <a:rPr lang="en-US" sz="2800" dirty="0">
                <a:solidFill>
                  <a:schemeClr val="bg1"/>
                </a:solidFill>
              </a:rPr>
              <a:t>....”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E58E2-BABA-4552-A44E-F305ACB6CF6B}"/>
              </a:ext>
            </a:extLst>
          </p:cNvPr>
          <p:cNvSpPr txBox="1"/>
          <p:nvPr/>
        </p:nvSpPr>
        <p:spPr>
          <a:xfrm>
            <a:off x="1336039" y="4838890"/>
            <a:ext cx="95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“Cardboard Architecture – House I and II”</a:t>
            </a:r>
          </a:p>
        </p:txBody>
      </p:sp>
    </p:spTree>
    <p:extLst>
      <p:ext uri="{BB962C8B-B14F-4D97-AF65-F5344CB8AC3E}">
        <p14:creationId xmlns:p14="http://schemas.microsoft.com/office/powerpoint/2010/main" val="74600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F74E5-9023-4ADB-AF34-118A0354F551}"/>
              </a:ext>
            </a:extLst>
          </p:cNvPr>
          <p:cNvSpPr txBox="1"/>
          <p:nvPr/>
        </p:nvSpPr>
        <p:spPr>
          <a:xfrm>
            <a:off x="1336039" y="2529135"/>
            <a:ext cx="95199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“If there is an inherent meaning implied or controlling any initial choice and subsequent </a:t>
            </a:r>
            <a:r>
              <a:rPr lang="en-US" sz="2800" b="1" dirty="0">
                <a:solidFill>
                  <a:srgbClr val="FF0000"/>
                </a:solidFill>
              </a:rPr>
              <a:t>transformation of a deep structure</a:t>
            </a:r>
            <a:r>
              <a:rPr lang="en-US" sz="2800" dirty="0">
                <a:solidFill>
                  <a:schemeClr val="bg1"/>
                </a:solidFill>
              </a:rPr>
              <a:t>, it is </a:t>
            </a:r>
            <a:r>
              <a:rPr lang="en-US" sz="2800" b="1" dirty="0">
                <a:solidFill>
                  <a:srgbClr val="FF0000"/>
                </a:solidFill>
              </a:rPr>
              <a:t>a purely formal one.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E58E2-BABA-4552-A44E-F305ACB6CF6B}"/>
              </a:ext>
            </a:extLst>
          </p:cNvPr>
          <p:cNvSpPr txBox="1"/>
          <p:nvPr/>
        </p:nvSpPr>
        <p:spPr>
          <a:xfrm>
            <a:off x="1336039" y="4838890"/>
            <a:ext cx="95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“Cardboard Architecture – House I and II”</a:t>
            </a:r>
          </a:p>
        </p:txBody>
      </p:sp>
    </p:spTree>
    <p:extLst>
      <p:ext uri="{BB962C8B-B14F-4D97-AF65-F5344CB8AC3E}">
        <p14:creationId xmlns:p14="http://schemas.microsoft.com/office/powerpoint/2010/main" val="258416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92199" y="6334400"/>
            <a:ext cx="2000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III, </a:t>
            </a:r>
            <a:r>
              <a:rPr lang="en-US" sz="1200" dirty="0">
                <a:solidFill>
                  <a:schemeClr val="bg1"/>
                </a:solidFill>
              </a:rPr>
              <a:t>Lakeville, CT (1971)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12F3E0EA-0222-4F07-A52E-7258E01C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25" y="920432"/>
            <a:ext cx="4864735" cy="48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2F5D4457-229D-4192-93DB-53B9DE4C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22" y="920432"/>
            <a:ext cx="4864736" cy="48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93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5B92D785-6B65-4402-97CA-8334991D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1" y="164462"/>
            <a:ext cx="5709920" cy="652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92199" y="6334400"/>
            <a:ext cx="2000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III, </a:t>
            </a:r>
            <a:r>
              <a:rPr lang="en-US" sz="1200" dirty="0">
                <a:solidFill>
                  <a:schemeClr val="bg1"/>
                </a:solidFill>
              </a:rPr>
              <a:t>Lakeville, CT (1971)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95DFAA02-5C02-407F-B515-A6152A69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259" y="1198880"/>
            <a:ext cx="5919110" cy="44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8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19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92199" y="6334400"/>
            <a:ext cx="2000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III, </a:t>
            </a:r>
            <a:r>
              <a:rPr lang="en-US" sz="1200" dirty="0">
                <a:solidFill>
                  <a:schemeClr val="bg1"/>
                </a:solidFill>
              </a:rPr>
              <a:t>Lakeville, CT (1971)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09BA19E3-9E79-4ACD-BE51-C92D571A7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1317"/>
            <a:ext cx="9626600" cy="54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5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77247-6DBA-47CD-BE21-AB711DB74F07}"/>
              </a:ext>
            </a:extLst>
          </p:cNvPr>
          <p:cNvSpPr txBox="1"/>
          <p:nvPr/>
        </p:nvSpPr>
        <p:spPr>
          <a:xfrm>
            <a:off x="5563738" y="2859613"/>
            <a:ext cx="580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Peter Eisenman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American; 1932 - </a:t>
            </a:r>
          </a:p>
        </p:txBody>
      </p:sp>
      <p:pic>
        <p:nvPicPr>
          <p:cNvPr id="8194" name="Picture 2" descr="Image result for peter eisenman portrait">
            <a:extLst>
              <a:ext uri="{FF2B5EF4-FFF2-40B4-BE49-F238E27FC236}">
                <a16:creationId xmlns:a16="http://schemas.microsoft.com/office/drawing/2014/main" id="{47BC446B-D0A4-406A-8032-434B39F4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0831" y="1223045"/>
            <a:ext cx="3745528" cy="44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6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EE91FB9-A897-4A8A-9E26-092361E17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475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92199" y="6334400"/>
            <a:ext cx="2000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III, </a:t>
            </a:r>
            <a:r>
              <a:rPr lang="en-US" sz="1200" dirty="0">
                <a:solidFill>
                  <a:schemeClr val="bg1"/>
                </a:solidFill>
              </a:rPr>
              <a:t>Lakeville, CT (1971)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D7281C28-5806-4531-8208-10A908D0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577" y="1189010"/>
            <a:ext cx="6757583" cy="43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28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17359FF7-D0B1-47E5-8823-4639F2A3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459" y="1215736"/>
            <a:ext cx="5432742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>
            <a:extLst>
              <a:ext uri="{FF2B5EF4-FFF2-40B4-BE49-F238E27FC236}">
                <a16:creationId xmlns:a16="http://schemas.microsoft.com/office/drawing/2014/main" id="{C8171506-17A1-493D-8FE0-84158F8B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3975" y="1215736"/>
            <a:ext cx="5324129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56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734FCA-E22B-4D47-B519-0DF93639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82" y="1215736"/>
            <a:ext cx="5721696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C804420-68BB-4B23-9244-713ADE80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33" y="1215736"/>
            <a:ext cx="4426527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5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C3A92-F142-4A0E-B157-B447319A5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3" y="0"/>
            <a:ext cx="5620793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EC79170-BB3C-497E-936F-A229A598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33" y="1215736"/>
            <a:ext cx="4426527" cy="442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76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BC3A92-F142-4A0E-B157-B447319A5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03" y="0"/>
            <a:ext cx="56207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365B1D-C7E1-4F5A-A7E9-8CCC5F0FA7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322" y="959208"/>
            <a:ext cx="4933618" cy="493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99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4FB66732-F15F-4CCA-A2B0-F5957FB4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132" y="1016000"/>
            <a:ext cx="5596546" cy="47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AFA4D955-C425-4E13-B4C2-07EFDB4C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914" y="1016000"/>
            <a:ext cx="4964026" cy="47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01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1A239E3E-309D-4FD1-BE8D-53347FC8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0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67588" name="Picture 4">
            <a:extLst>
              <a:ext uri="{FF2B5EF4-FFF2-40B4-BE49-F238E27FC236}">
                <a16:creationId xmlns:a16="http://schemas.microsoft.com/office/drawing/2014/main" id="{413ACF2A-FFB4-46E1-80EF-E15B41E86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316" y="675640"/>
            <a:ext cx="4330204" cy="54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9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F6CD0DFF-9EEC-4FE2-BD22-883C695F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365205" y="6334400"/>
            <a:ext cx="2027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VI, </a:t>
            </a:r>
            <a:r>
              <a:rPr lang="en-US" sz="1200" dirty="0">
                <a:solidFill>
                  <a:schemeClr val="bg1"/>
                </a:solidFill>
              </a:rPr>
              <a:t>Cornwall, CT (1975)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785E6012-133C-4836-921D-BD84E930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63" y="2094256"/>
            <a:ext cx="5139690" cy="33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734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eisenman el even odd">
            <a:extLst>
              <a:ext uri="{FF2B5EF4-FFF2-40B4-BE49-F238E27FC236}">
                <a16:creationId xmlns:a16="http://schemas.microsoft.com/office/drawing/2014/main" id="{88E0FADA-58C2-4D07-A59A-56E27F0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6AEED0-1235-4F32-94EC-3DC599B657C0}"/>
              </a:ext>
            </a:extLst>
          </p:cNvPr>
          <p:cNvSpPr txBox="1"/>
          <p:nvPr/>
        </p:nvSpPr>
        <p:spPr>
          <a:xfrm>
            <a:off x="9612003" y="6334400"/>
            <a:ext cx="1780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El Even Odd </a:t>
            </a:r>
            <a:r>
              <a:rPr lang="en-US" sz="1200" dirty="0">
                <a:solidFill>
                  <a:schemeClr val="bg1"/>
                </a:solidFill>
              </a:rPr>
              <a:t>(1980)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67C4700-A99A-404D-954E-E3ECA2EF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 descr="Image result for house el even odd">
            <a:extLst>
              <a:ext uri="{FF2B5EF4-FFF2-40B4-BE49-F238E27FC236}">
                <a16:creationId xmlns:a16="http://schemas.microsoft.com/office/drawing/2014/main" id="{B39EBA7E-1B38-49DC-B6A0-53BC8464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1467032"/>
            <a:ext cx="5887720" cy="392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65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2CE2FE-1BA3-40E8-AD93-F607F2C6E2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28" y="0"/>
            <a:ext cx="1074354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29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5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3</a:t>
            </a:fld>
            <a:endParaRPr lang="en-US"/>
          </a:p>
        </p:txBody>
      </p:sp>
      <p:pic>
        <p:nvPicPr>
          <p:cNvPr id="8194" name="Picture 2" descr="Image result for peter eisenman portrait">
            <a:extLst>
              <a:ext uri="{FF2B5EF4-FFF2-40B4-BE49-F238E27FC236}">
                <a16:creationId xmlns:a16="http://schemas.microsoft.com/office/drawing/2014/main" id="{47BC446B-D0A4-406A-8032-434B39F43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0831" y="1223045"/>
            <a:ext cx="3745528" cy="44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rchitectural record peter eisenman">
            <a:extLst>
              <a:ext uri="{FF2B5EF4-FFF2-40B4-BE49-F238E27FC236}">
                <a16:creationId xmlns:a16="http://schemas.microsoft.com/office/drawing/2014/main" id="{23DC2750-4772-439D-A54A-3C66C663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643" y="1223045"/>
            <a:ext cx="3669441" cy="44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5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8661038" y="6348748"/>
            <a:ext cx="2731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 err="1"/>
              <a:t>Chora</a:t>
            </a:r>
            <a:r>
              <a:rPr lang="en-US" sz="1200" i="1" dirty="0"/>
              <a:t> L Works (Parc de la Villette) </a:t>
            </a:r>
            <a:r>
              <a:rPr lang="en-US" sz="1200" dirty="0"/>
              <a:t>(1987)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2A15DA6-3B53-44CC-A535-131C7E9F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917033"/>
            <a:ext cx="5049520" cy="5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DBA47005-245C-4A71-AE37-3B761868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154" y="917033"/>
            <a:ext cx="4012572" cy="502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8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10052508" y="6348748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6" name="Picture 4" descr="Image result for peter eisenman cannaregio">
            <a:extLst>
              <a:ext uri="{FF2B5EF4-FFF2-40B4-BE49-F238E27FC236}">
                <a16:creationId xmlns:a16="http://schemas.microsoft.com/office/drawing/2014/main" id="{4A633268-A872-40DB-AFC5-F7CADE595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1880" y="145919"/>
            <a:ext cx="5816600" cy="656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96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10052508" y="6348748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4" name="Picture 2" descr="Image result for peter eisenman cannaregio">
            <a:extLst>
              <a:ext uri="{FF2B5EF4-FFF2-40B4-BE49-F238E27FC236}">
                <a16:creationId xmlns:a16="http://schemas.microsoft.com/office/drawing/2014/main" id="{F84E803B-C527-4BF3-90B9-31A138650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23" y="0"/>
            <a:ext cx="6821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04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7925516" y="6348748"/>
            <a:ext cx="3467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Le Corbusier, </a:t>
            </a:r>
            <a:r>
              <a:rPr lang="en-US" sz="1200" i="1" dirty="0"/>
              <a:t>Proposal for a Hospital in Venice </a:t>
            </a:r>
            <a:r>
              <a:rPr lang="en-US" sz="1200" dirty="0"/>
              <a:t>(1965)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 descr="Image result for corbusier venice hospital">
            <a:extLst>
              <a:ext uri="{FF2B5EF4-FFF2-40B4-BE49-F238E27FC236}">
                <a16:creationId xmlns:a16="http://schemas.microsoft.com/office/drawing/2014/main" id="{29FA3323-42F1-4B35-B2BB-9EBE7E8A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769805"/>
            <a:ext cx="7162799" cy="331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37196B13-FE30-4D12-92E0-DFEE9164A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0625"/>
            <a:ext cx="4864681" cy="37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1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10052508" y="6348748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2" name="Picture 2" descr="Image result for peter eisenman cannaregio">
            <a:extLst>
              <a:ext uri="{FF2B5EF4-FFF2-40B4-BE49-F238E27FC236}">
                <a16:creationId xmlns:a16="http://schemas.microsoft.com/office/drawing/2014/main" id="{67EBEB82-4F78-4B45-B43A-CB10EE25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12192000" cy="58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11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B13751-15AA-4B80-BCEE-1B807D4359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96" y="280923"/>
            <a:ext cx="5307584" cy="6206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10052508" y="6348748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 descr="Image result for peter eisenman cannaregio">
            <a:extLst>
              <a:ext uri="{FF2B5EF4-FFF2-40B4-BE49-F238E27FC236}">
                <a16:creationId xmlns:a16="http://schemas.microsoft.com/office/drawing/2014/main" id="{D2150348-5171-4AB6-B380-F57E7B28C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979" y="1286460"/>
            <a:ext cx="5394961" cy="372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75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8996130" y="6348748"/>
            <a:ext cx="2396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House XI </a:t>
            </a:r>
            <a:r>
              <a:rPr lang="en-US" sz="1200" dirty="0"/>
              <a:t>(1978), </a:t>
            </a:r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 descr="Image result for peter eisenman cannaregio">
            <a:extLst>
              <a:ext uri="{FF2B5EF4-FFF2-40B4-BE49-F238E27FC236}">
                <a16:creationId xmlns:a16="http://schemas.microsoft.com/office/drawing/2014/main" id="{D2150348-5171-4AB6-B380-F57E7B28C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7979" y="1286460"/>
            <a:ext cx="5394961" cy="372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eter Eisenman, House XI, Unites-States of America, 1978">
            <a:extLst>
              <a:ext uri="{FF2B5EF4-FFF2-40B4-BE49-F238E27FC236}">
                <a16:creationId xmlns:a16="http://schemas.microsoft.com/office/drawing/2014/main" id="{8E6A8844-4D6A-4649-9086-F53CF250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60" y="2229169"/>
            <a:ext cx="4947920" cy="27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252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50DFD-07EE-4FD0-AB0D-CB64F05C4752}"/>
              </a:ext>
            </a:extLst>
          </p:cNvPr>
          <p:cNvSpPr txBox="1"/>
          <p:nvPr/>
        </p:nvSpPr>
        <p:spPr>
          <a:xfrm>
            <a:off x="10052508" y="6348748"/>
            <a:ext cx="1340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Cannaregio </a:t>
            </a:r>
            <a:r>
              <a:rPr lang="en-US" sz="1200" dirty="0"/>
              <a:t>(1980)</a:t>
            </a:r>
            <a:endParaRPr lang="en-US" sz="1200" i="1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10C644-DD12-4F44-8AFB-52C7245B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0" name="Picture 2" descr="Image result for peter eisenman cannaregio">
            <a:extLst>
              <a:ext uri="{FF2B5EF4-FFF2-40B4-BE49-F238E27FC236}">
                <a16:creationId xmlns:a16="http://schemas.microsoft.com/office/drawing/2014/main" id="{E74CDA29-D1CE-4F8F-81FA-0AB5615D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20" y="429022"/>
            <a:ext cx="5994400" cy="59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13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86" name="Picture 2" descr="Image result for eisenman casa guardiola">
            <a:extLst>
              <a:ext uri="{FF2B5EF4-FFF2-40B4-BE49-F238E27FC236}">
                <a16:creationId xmlns:a16="http://schemas.microsoft.com/office/drawing/2014/main" id="{16A01024-D3A0-4641-B098-D62D164D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773" y="1205827"/>
            <a:ext cx="5582920" cy="427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CD20762B-79D4-437E-92E3-B6F0A573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2693" y="1021081"/>
            <a:ext cx="6169534" cy="462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3AAA5-A412-4767-8C9F-E048249BB771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Guardiola House </a:t>
            </a:r>
            <a:r>
              <a:rPr lang="en-US" sz="1200" dirty="0"/>
              <a:t>(1988)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3820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A9B6B3BE-3031-47ED-8CD6-5C67D0A7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62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87DFBBEC-E0BA-4837-9643-71B30D966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1117845"/>
            <a:ext cx="5130552" cy="462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39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FF88E-2FE9-4A5D-BA03-08841E8B7249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Guardiola House </a:t>
            </a:r>
            <a:r>
              <a:rPr lang="en-US" sz="1200" dirty="0"/>
              <a:t>(1988)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08904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403140-50B5-4C64-953F-10317EF93E14}"/>
              </a:ext>
            </a:extLst>
          </p:cNvPr>
          <p:cNvSpPr txBox="1"/>
          <p:nvPr/>
        </p:nvSpPr>
        <p:spPr>
          <a:xfrm>
            <a:off x="1336039" y="1845974"/>
            <a:ext cx="9519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“Architecture is traditionally concerned with external phenomena: politics, social conditions, cultural values, and the like. Rarely has it theoretically </a:t>
            </a:r>
            <a:r>
              <a:rPr lang="en-US" sz="2800" b="1" dirty="0">
                <a:solidFill>
                  <a:srgbClr val="FF0000"/>
                </a:solidFill>
              </a:rPr>
              <a:t>examined its own discourse, its interiority.</a:t>
            </a:r>
            <a:r>
              <a:rPr lang="en-US" sz="2800" dirty="0">
                <a:solidFill>
                  <a:schemeClr val="bg1"/>
                </a:solidFill>
              </a:rPr>
              <a:t> My work on the diagram is one such examination. It concerns the possibility that </a:t>
            </a:r>
            <a:r>
              <a:rPr lang="en-US" sz="2800" b="1" dirty="0">
                <a:solidFill>
                  <a:srgbClr val="FF0000"/>
                </a:solidFill>
              </a:rPr>
              <a:t>architecture can manifest </a:t>
            </a:r>
            <a:r>
              <a:rPr lang="en-US" sz="2800" b="1" i="1" dirty="0">
                <a:solidFill>
                  <a:srgbClr val="FF0000"/>
                </a:solidFill>
              </a:rPr>
              <a:t>itself</a:t>
            </a:r>
            <a:r>
              <a:rPr lang="en-US" sz="2800" b="1" dirty="0">
                <a:solidFill>
                  <a:srgbClr val="FF0000"/>
                </a:solidFill>
              </a:rPr>
              <a:t>, manifest its own interiority in a realized building</a:t>
            </a:r>
            <a:r>
              <a:rPr lang="en-US" sz="28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92C36-60BA-415D-9390-26EC8459A6C9}"/>
              </a:ext>
            </a:extLst>
          </p:cNvPr>
          <p:cNvSpPr txBox="1"/>
          <p:nvPr/>
        </p:nvSpPr>
        <p:spPr>
          <a:xfrm>
            <a:off x="1336039" y="4838890"/>
            <a:ext cx="95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“Diagrams of Anteriority”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25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eisenman casa guardiola">
            <a:extLst>
              <a:ext uri="{FF2B5EF4-FFF2-40B4-BE49-F238E27FC236}">
                <a16:creationId xmlns:a16="http://schemas.microsoft.com/office/drawing/2014/main" id="{5DFFF550-CF9C-44CC-8840-2E084AA42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10DDF5-4813-4196-A287-C2D268B8A324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Guardiola House </a:t>
            </a:r>
            <a:r>
              <a:rPr lang="en-US" sz="1200" dirty="0">
                <a:solidFill>
                  <a:schemeClr val="bg1"/>
                </a:solidFill>
              </a:rPr>
              <a:t>(1988)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51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2AC81D62-9CDC-4689-808D-A53BD8C80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0"/>
            <a:ext cx="11418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5A5086-9EA4-4BB4-A9FE-231A88A4D94B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Guardiola House </a:t>
            </a:r>
            <a:r>
              <a:rPr lang="en-US" sz="1200" dirty="0">
                <a:solidFill>
                  <a:schemeClr val="bg1"/>
                </a:solidFill>
              </a:rPr>
              <a:t>(1988)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3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E4325CB7-29C4-4A4C-BD88-08959233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630E5-4BE2-4B8B-80F6-78A08602CCF3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Guardiola House </a:t>
            </a:r>
            <a:r>
              <a:rPr lang="en-US" sz="1200" dirty="0"/>
              <a:t>(1988)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52906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62" name="Picture 2" descr="Image result for peter eisenman cannaregio">
            <a:extLst>
              <a:ext uri="{FF2B5EF4-FFF2-40B4-BE49-F238E27FC236}">
                <a16:creationId xmlns:a16="http://schemas.microsoft.com/office/drawing/2014/main" id="{CD5B4EFC-6B7E-496A-9EDB-EA4490827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230"/>
            <a:ext cx="7724457" cy="598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766ECA-D235-4C97-BB19-9A16F49ABED7}"/>
              </a:ext>
            </a:extLst>
          </p:cNvPr>
          <p:cNvSpPr txBox="1"/>
          <p:nvPr/>
        </p:nvSpPr>
        <p:spPr>
          <a:xfrm>
            <a:off x="9730305" y="6348748"/>
            <a:ext cx="1662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Guardiola House </a:t>
            </a:r>
            <a:r>
              <a:rPr lang="en-US" sz="1200" dirty="0"/>
              <a:t>(1988)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31507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00A219E-4A71-41D2-B90A-A9DA2912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City of Culture, </a:t>
            </a:r>
            <a:r>
              <a:rPr lang="en-US" sz="1200" dirty="0">
                <a:solidFill>
                  <a:schemeClr val="bg1"/>
                </a:solidFill>
              </a:rPr>
              <a:t>Galicia, Spain (2011)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4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>
            <a:extLst>
              <a:ext uri="{FF2B5EF4-FFF2-40B4-BE49-F238E27FC236}">
                <a16:creationId xmlns:a16="http://schemas.microsoft.com/office/drawing/2014/main" id="{131943FF-ADCE-4FCC-8637-E7BFFE71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8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231B8FB2-0A55-4A21-B0B9-916CBD8E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719" y="1421033"/>
            <a:ext cx="4387779" cy="40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19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23499EC5-D7DD-4CE6-80D5-E0F57420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03" y="1384776"/>
            <a:ext cx="5744161" cy="40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>
            <a:extLst>
              <a:ext uri="{FF2B5EF4-FFF2-40B4-BE49-F238E27FC236}">
                <a16:creationId xmlns:a16="http://schemas.microsoft.com/office/drawing/2014/main" id="{06E90EDA-2E53-4BDC-817B-9B370983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574" y="1384776"/>
            <a:ext cx="5453157" cy="408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44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4773877F-85DE-4076-91BD-085C753F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47875"/>
            <a:ext cx="12192000" cy="276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307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16398" name="Picture 14">
            <a:extLst>
              <a:ext uri="{FF2B5EF4-FFF2-40B4-BE49-F238E27FC236}">
                <a16:creationId xmlns:a16="http://schemas.microsoft.com/office/drawing/2014/main" id="{7D6406CB-6711-4102-8A48-2F8F384C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121920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3511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Picture 16">
            <a:extLst>
              <a:ext uri="{FF2B5EF4-FFF2-40B4-BE49-F238E27FC236}">
                <a16:creationId xmlns:a16="http://schemas.microsoft.com/office/drawing/2014/main" id="{CB2CA2C9-6997-46C9-8DE5-35FCF90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48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49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253769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F74E5-9023-4ADB-AF34-118A0354F551}"/>
              </a:ext>
            </a:extLst>
          </p:cNvPr>
          <p:cNvSpPr txBox="1"/>
          <p:nvPr/>
        </p:nvSpPr>
        <p:spPr>
          <a:xfrm>
            <a:off x="1336039" y="2414934"/>
            <a:ext cx="9519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“Cardboard is used to signify the result of </a:t>
            </a:r>
            <a:r>
              <a:rPr lang="en-US" sz="2800" b="1" dirty="0">
                <a:solidFill>
                  <a:srgbClr val="FF0000"/>
                </a:solidFill>
              </a:rPr>
              <a:t>the particular way of generating and transforming a series of primitive integer relationships</a:t>
            </a:r>
            <a:r>
              <a:rPr lang="en-US" sz="2800" dirty="0">
                <a:solidFill>
                  <a:schemeClr val="bg1"/>
                </a:solidFill>
              </a:rPr>
              <a:t> into a more complex set of specific relationships which become the actual building.”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E58E2-BABA-4552-A44E-F305ACB6CF6B}"/>
              </a:ext>
            </a:extLst>
          </p:cNvPr>
          <p:cNvSpPr txBox="1"/>
          <p:nvPr/>
        </p:nvSpPr>
        <p:spPr>
          <a:xfrm>
            <a:off x="1336039" y="4838890"/>
            <a:ext cx="9519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“Cardboard Architecture – House I and II”</a:t>
            </a:r>
          </a:p>
        </p:txBody>
      </p:sp>
    </p:spTree>
    <p:extLst>
      <p:ext uri="{BB962C8B-B14F-4D97-AF65-F5344CB8AC3E}">
        <p14:creationId xmlns:p14="http://schemas.microsoft.com/office/powerpoint/2010/main" val="4111245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4E62AAD8-7FC6-4138-B239-721142D7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4710"/>
            <a:ext cx="9362440" cy="45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608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974967DD-194B-474A-A60E-B49834F1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820" y="1863455"/>
            <a:ext cx="4658360" cy="356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405BD2F7-A35C-4899-9409-52A4C76F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80" y="1427988"/>
            <a:ext cx="6413500" cy="40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88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2" name="Picture 18">
            <a:extLst>
              <a:ext uri="{FF2B5EF4-FFF2-40B4-BE49-F238E27FC236}">
                <a16:creationId xmlns:a16="http://schemas.microsoft.com/office/drawing/2014/main" id="{89EE159D-196C-431D-BA28-DCE3860F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59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8980099" y="6348748"/>
            <a:ext cx="2412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/>
              <a:t>City of Culture, </a:t>
            </a:r>
            <a:r>
              <a:rPr lang="en-US" sz="1200" dirty="0"/>
              <a:t>Galicia, Spain (2011)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880122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4" name="Picture 20">
            <a:extLst>
              <a:ext uri="{FF2B5EF4-FFF2-40B4-BE49-F238E27FC236}">
                <a16:creationId xmlns:a16="http://schemas.microsoft.com/office/drawing/2014/main" id="{C148FE8F-F6EC-4A77-8528-33ABD7EE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45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6" name="Picture 22">
            <a:extLst>
              <a:ext uri="{FF2B5EF4-FFF2-40B4-BE49-F238E27FC236}">
                <a16:creationId xmlns:a16="http://schemas.microsoft.com/office/drawing/2014/main" id="{45E54A0B-9A93-40F4-A001-69D1F03D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3" y="0"/>
            <a:ext cx="8715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99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8" name="Picture 24">
            <a:extLst>
              <a:ext uri="{FF2B5EF4-FFF2-40B4-BE49-F238E27FC236}">
                <a16:creationId xmlns:a16="http://schemas.microsoft.com/office/drawing/2014/main" id="{8D7C9E3B-A180-4C5C-8B8D-7C670658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0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73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EEED78DB-E98D-44B0-AA31-CDC465C2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45" y="0"/>
            <a:ext cx="8210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40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8F4D824-ABA3-4F68-BDD5-31B18830D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460" y="240187"/>
            <a:ext cx="8101013" cy="638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58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F26FDD39-FA12-4A88-8AB2-17EE66AA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848"/>
            <a:ext cx="12192000" cy="618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60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7F97B865-3A16-41C9-8ACA-2082E7DF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59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0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7106" name="Picture 2" descr="Image result for eisenman houses of cards">
            <a:extLst>
              <a:ext uri="{FF2B5EF4-FFF2-40B4-BE49-F238E27FC236}">
                <a16:creationId xmlns:a16="http://schemas.microsoft.com/office/drawing/2014/main" id="{99BEB9EA-1552-4C0A-8382-05B470113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1100138"/>
            <a:ext cx="47625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834500" y="6334400"/>
            <a:ext cx="1558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Houses of Card </a:t>
            </a:r>
            <a:r>
              <a:rPr lang="en-US" sz="1200" dirty="0">
                <a:solidFill>
                  <a:schemeClr val="bg1"/>
                </a:solidFill>
              </a:rPr>
              <a:t>(1987)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145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E9BF48A-45F1-4FFA-8EA8-6CF36221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283" y="534873"/>
            <a:ext cx="7980997" cy="56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60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965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61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17DF0-5A6B-4E20-A021-753759F84460}"/>
              </a:ext>
            </a:extLst>
          </p:cNvPr>
          <p:cNvSpPr txBox="1"/>
          <p:nvPr/>
        </p:nvSpPr>
        <p:spPr>
          <a:xfrm>
            <a:off x="1336039" y="1845974"/>
            <a:ext cx="95199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“This project manifests the instability inherent in what seems to be a system, here a rational grid, and its potential for dissolution in time. It suggests that when a supposedly rational and ordered system grows too large and out of proportion to its intended purpose, it loses touch with human reason. It then begins to reveal </a:t>
            </a:r>
            <a:r>
              <a:rPr lang="en-US" sz="2800" b="1" dirty="0">
                <a:solidFill>
                  <a:srgbClr val="FF0000"/>
                </a:solidFill>
              </a:rPr>
              <a:t>the innate disturbances and potential for chaos in all systems of apparent order</a:t>
            </a:r>
            <a:r>
              <a:rPr lang="en-US" sz="2800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36028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B2949416-584B-4F7B-AD8F-BC624A6A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53" y="0"/>
            <a:ext cx="4702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F9B80807-E619-4B30-89FA-7525680B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962" y="1239520"/>
            <a:ext cx="5752536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368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1D14E854-7041-463C-A418-532705DF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00" y="0"/>
            <a:ext cx="4983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>
            <a:extLst>
              <a:ext uri="{FF2B5EF4-FFF2-40B4-BE49-F238E27FC236}">
                <a16:creationId xmlns:a16="http://schemas.microsoft.com/office/drawing/2014/main" id="{1A448783-A1FC-4592-B715-DA11CC2D7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206" y="2057400"/>
            <a:ext cx="55157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16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>
            <a:extLst>
              <a:ext uri="{FF2B5EF4-FFF2-40B4-BE49-F238E27FC236}">
                <a16:creationId xmlns:a16="http://schemas.microsoft.com/office/drawing/2014/main" id="{CB82BC85-BEE2-4BF1-B44E-566D59B4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381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1756" name="Picture 12">
            <a:extLst>
              <a:ext uri="{FF2B5EF4-FFF2-40B4-BE49-F238E27FC236}">
                <a16:creationId xmlns:a16="http://schemas.microsoft.com/office/drawing/2014/main" id="{18943E58-1CEE-48B8-824D-12E7DA5F8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658" y="1336304"/>
            <a:ext cx="4974301" cy="363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Image result for BERLIN MEMORIAL TO THE MURDERED JEWS OF EUROPE">
            <a:extLst>
              <a:ext uri="{FF2B5EF4-FFF2-40B4-BE49-F238E27FC236}">
                <a16:creationId xmlns:a16="http://schemas.microsoft.com/office/drawing/2014/main" id="{6D52B627-17FC-442C-9A68-52413CA6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80" y="1336304"/>
            <a:ext cx="6108700" cy="4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0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0" name="Picture 16" descr="Image result for BERLIN MEMORIAL TO THE MURDERED JEWS OF EUROPE">
            <a:extLst>
              <a:ext uri="{FF2B5EF4-FFF2-40B4-BE49-F238E27FC236}">
                <a16:creationId xmlns:a16="http://schemas.microsoft.com/office/drawing/2014/main" id="{84109984-8B41-4B39-981A-118AF926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66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161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17DF0-5A6B-4E20-A021-753759F84460}"/>
              </a:ext>
            </a:extLst>
          </p:cNvPr>
          <p:cNvSpPr txBox="1"/>
          <p:nvPr/>
        </p:nvSpPr>
        <p:spPr>
          <a:xfrm>
            <a:off x="1226819" y="1874728"/>
            <a:ext cx="9738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“In this monument there is no goal, no end, no working one’s way in or out. </a:t>
            </a:r>
            <a:r>
              <a:rPr lang="en-US" sz="2800" b="1" dirty="0">
                <a:solidFill>
                  <a:srgbClr val="FF0000"/>
                </a:solidFill>
              </a:rPr>
              <a:t>The duration of an individual’s experience of it grants no further understanding, since understanding the Holocaust is impossible. </a:t>
            </a:r>
            <a:r>
              <a:rPr lang="en-US" sz="2800" dirty="0">
                <a:solidFill>
                  <a:schemeClr val="bg1"/>
                </a:solidFill>
              </a:rPr>
              <a:t>The time of the monument, its duration from top surface to ground, is disjoined from the time of experience. In this context, there is </a:t>
            </a:r>
            <a:r>
              <a:rPr lang="en-US" sz="2800" b="1" dirty="0">
                <a:solidFill>
                  <a:srgbClr val="FF0000"/>
                </a:solidFill>
              </a:rPr>
              <a:t>no nostalgia, no memory of the past, only the living memory of the individual experience.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8160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Image result for BERLIN MEMORIAL TO THE MURDERED JEWS OF EUROPE instagram">
            <a:extLst>
              <a:ext uri="{FF2B5EF4-FFF2-40B4-BE49-F238E27FC236}">
                <a16:creationId xmlns:a16="http://schemas.microsoft.com/office/drawing/2014/main" id="{D109386E-5BB2-44C5-96D6-960FAA614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12192000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27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2" name="Picture 18" descr="Image result for BERLIN MEMORIAL TO THE MURDERED JEWS OF EUROPE snow">
            <a:extLst>
              <a:ext uri="{FF2B5EF4-FFF2-40B4-BE49-F238E27FC236}">
                <a16:creationId xmlns:a16="http://schemas.microsoft.com/office/drawing/2014/main" id="{A0E86CA5-9432-4151-836E-5F87C632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EA358-EF67-4C60-B6EF-3CA09E24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69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752FE-F680-42E0-B6AB-D37C8A56C9BE}"/>
              </a:ext>
            </a:extLst>
          </p:cNvPr>
          <p:cNvSpPr txBox="1"/>
          <p:nvPr/>
        </p:nvSpPr>
        <p:spPr>
          <a:xfrm>
            <a:off x="6699539" y="6348748"/>
            <a:ext cx="4693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Berlin Memorial to the Murdered Jews of Europe</a:t>
            </a:r>
            <a:r>
              <a:rPr lang="en-US" sz="1200" dirty="0">
                <a:solidFill>
                  <a:schemeClr val="bg1"/>
                </a:solidFill>
              </a:rPr>
              <a:t>, Berlin, Germany (2005)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8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8B727A42-1A00-4A97-B78C-43229885A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7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407204" y="6334400"/>
            <a:ext cx="198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I, </a:t>
            </a:r>
            <a:r>
              <a:rPr lang="en-US" sz="1200" dirty="0">
                <a:solidFill>
                  <a:schemeClr val="bg1"/>
                </a:solidFill>
              </a:rPr>
              <a:t>Princeton, NJ (1968)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70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77247-6DBA-47CD-BE21-AB711DB74F07}"/>
              </a:ext>
            </a:extLst>
          </p:cNvPr>
          <p:cNvSpPr txBox="1"/>
          <p:nvPr/>
        </p:nvSpPr>
        <p:spPr>
          <a:xfrm>
            <a:off x="5563738" y="2859613"/>
            <a:ext cx="58008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Lebbeus</a:t>
            </a:r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 Woods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American; 1940 - 2012</a:t>
            </a:r>
          </a:p>
        </p:txBody>
      </p:sp>
      <p:pic>
        <p:nvPicPr>
          <p:cNvPr id="113666" name="Picture 2" descr="Image result for lebbeus woods portrait">
            <a:extLst>
              <a:ext uri="{FF2B5EF4-FFF2-40B4-BE49-F238E27FC236}">
                <a16:creationId xmlns:a16="http://schemas.microsoft.com/office/drawing/2014/main" id="{C54469BE-3C4A-4CF5-A1F6-359B8B401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2626" y="1123949"/>
            <a:ext cx="3163407" cy="43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49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5714" name="Picture 2" descr="Image result for lebbeus woods sarajevo">
            <a:extLst>
              <a:ext uri="{FF2B5EF4-FFF2-40B4-BE49-F238E27FC236}">
                <a16:creationId xmlns:a16="http://schemas.microsoft.com/office/drawing/2014/main" id="{1F67838F-6EAB-4CF3-A36E-5F0855E3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09" y="657225"/>
            <a:ext cx="95250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67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4690" name="Picture 2" descr="Image result for lebbeus woods sarajevo">
            <a:extLst>
              <a:ext uri="{FF2B5EF4-FFF2-40B4-BE49-F238E27FC236}">
                <a16:creationId xmlns:a16="http://schemas.microsoft.com/office/drawing/2014/main" id="{E17714E2-FD65-4B4F-930F-CB0D294F2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491284"/>
            <a:ext cx="6632782" cy="450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Image result for lebbeus woods sarajevo">
            <a:extLst>
              <a:ext uri="{FF2B5EF4-FFF2-40B4-BE49-F238E27FC236}">
                <a16:creationId xmlns:a16="http://schemas.microsoft.com/office/drawing/2014/main" id="{24BC224D-87D5-4D13-9ED9-93FE80315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0960" y="1491284"/>
            <a:ext cx="5481856" cy="45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76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Image result for lebbeus woods sarajevo">
            <a:extLst>
              <a:ext uri="{FF2B5EF4-FFF2-40B4-BE49-F238E27FC236}">
                <a16:creationId xmlns:a16="http://schemas.microsoft.com/office/drawing/2014/main" id="{F38E0051-F974-4530-855E-C54D1BD1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59" y="0"/>
            <a:ext cx="5572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5718" name="Picture 6" descr="Image result for lebbeus woods sarajevo">
            <a:extLst>
              <a:ext uri="{FF2B5EF4-FFF2-40B4-BE49-F238E27FC236}">
                <a16:creationId xmlns:a16="http://schemas.microsoft.com/office/drawing/2014/main" id="{1135F224-DF0E-4608-95C3-0449B41C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77" y="379378"/>
            <a:ext cx="4741330" cy="573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66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7762" name="Picture 2" descr="Image result for lebbeus woods sarajevo">
            <a:extLst>
              <a:ext uri="{FF2B5EF4-FFF2-40B4-BE49-F238E27FC236}">
                <a16:creationId xmlns:a16="http://schemas.microsoft.com/office/drawing/2014/main" id="{94E46457-F425-43BC-B6FD-2ED27FA8A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9592"/>
            <a:ext cx="9658350" cy="57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91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Image result for lebbeus woods">
            <a:extLst>
              <a:ext uri="{FF2B5EF4-FFF2-40B4-BE49-F238E27FC236}">
                <a16:creationId xmlns:a16="http://schemas.microsoft.com/office/drawing/2014/main" id="{14846985-845D-4E3B-88ED-C3B72C3B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63" y="0"/>
            <a:ext cx="11298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45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Image result for lebbeus woods sarajevo">
            <a:extLst>
              <a:ext uri="{FF2B5EF4-FFF2-40B4-BE49-F238E27FC236}">
                <a16:creationId xmlns:a16="http://schemas.microsoft.com/office/drawing/2014/main" id="{D18DE9AD-2504-4BC5-A878-B78D1B97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5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222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0834" name="Picture 2" descr="Image result for lebbeus woods sarajevo">
            <a:extLst>
              <a:ext uri="{FF2B5EF4-FFF2-40B4-BE49-F238E27FC236}">
                <a16:creationId xmlns:a16="http://schemas.microsoft.com/office/drawing/2014/main" id="{E392FF3E-F71B-4C90-83DD-F6500CAD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" y="0"/>
            <a:ext cx="829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965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Image result for lebbeus woods">
            <a:extLst>
              <a:ext uri="{FF2B5EF4-FFF2-40B4-BE49-F238E27FC236}">
                <a16:creationId xmlns:a16="http://schemas.microsoft.com/office/drawing/2014/main" id="{C352F91A-5BB9-47E8-A08A-9BCE21C9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076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02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Image result for lebbeus woods">
            <a:extLst>
              <a:ext uri="{FF2B5EF4-FFF2-40B4-BE49-F238E27FC236}">
                <a16:creationId xmlns:a16="http://schemas.microsoft.com/office/drawing/2014/main" id="{2A4EFC07-C23E-4F79-920F-F2BB82BE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407204" y="6334400"/>
            <a:ext cx="198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I, </a:t>
            </a:r>
            <a:r>
              <a:rPr lang="en-US" sz="1200" dirty="0">
                <a:solidFill>
                  <a:schemeClr val="bg1"/>
                </a:solidFill>
              </a:rPr>
              <a:t>Princeton, NJ (1968)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43F3F1A1-C21E-4897-A3A9-93524CDBE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136" y="759460"/>
            <a:ext cx="5379864" cy="533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>
            <a:extLst>
              <a:ext uri="{FF2B5EF4-FFF2-40B4-BE49-F238E27FC236}">
                <a16:creationId xmlns:a16="http://schemas.microsoft.com/office/drawing/2014/main" id="{9C72CC42-EC02-4846-BF89-C9E167C6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8965" y="807558"/>
            <a:ext cx="4333875" cy="524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4478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Related image">
            <a:extLst>
              <a:ext uri="{FF2B5EF4-FFF2-40B4-BE49-F238E27FC236}">
                <a16:creationId xmlns:a16="http://schemas.microsoft.com/office/drawing/2014/main" id="{396B0248-3FD1-4595-8079-74106E3C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5954" name="Picture 2" descr="Image result for lebbeus woods">
            <a:extLst>
              <a:ext uri="{FF2B5EF4-FFF2-40B4-BE49-F238E27FC236}">
                <a16:creationId xmlns:a16="http://schemas.microsoft.com/office/drawing/2014/main" id="{DBB7EAC6-D6FC-489B-BB00-274D3AD3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49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0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Related image">
            <a:extLst>
              <a:ext uri="{FF2B5EF4-FFF2-40B4-BE49-F238E27FC236}">
                <a16:creationId xmlns:a16="http://schemas.microsoft.com/office/drawing/2014/main" id="{396B0248-3FD1-4595-8079-74106E3C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8790" name="Picture 6" descr="Image result for lebbeus woods sarajevo">
            <a:extLst>
              <a:ext uri="{FF2B5EF4-FFF2-40B4-BE49-F238E27FC236}">
                <a16:creationId xmlns:a16="http://schemas.microsoft.com/office/drawing/2014/main" id="{147B4F63-631D-46BB-922D-FABC5190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8113" y="342900"/>
            <a:ext cx="5638443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298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Related image">
            <a:extLst>
              <a:ext uri="{FF2B5EF4-FFF2-40B4-BE49-F238E27FC236}">
                <a16:creationId xmlns:a16="http://schemas.microsoft.com/office/drawing/2014/main" id="{396B0248-3FD1-4595-8079-74106E3C3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1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2882" name="Picture 2" descr="Image result for lebbeus woods">
            <a:extLst>
              <a:ext uri="{FF2B5EF4-FFF2-40B4-BE49-F238E27FC236}">
                <a16:creationId xmlns:a16="http://schemas.microsoft.com/office/drawing/2014/main" id="{49B7194E-24EA-4C0D-9373-C2E0EEB4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625" y="592037"/>
            <a:ext cx="5076825" cy="55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98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6978" name="Picture 2" descr="Image result for lebbeus woods">
            <a:extLst>
              <a:ext uri="{FF2B5EF4-FFF2-40B4-BE49-F238E27FC236}">
                <a16:creationId xmlns:a16="http://schemas.microsoft.com/office/drawing/2014/main" id="{6E52130D-F005-4015-8E70-E581D877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84400"/>
            <a:ext cx="12192000" cy="248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261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Image result for lebbeus woods sarajevo">
            <a:extLst>
              <a:ext uri="{FF2B5EF4-FFF2-40B4-BE49-F238E27FC236}">
                <a16:creationId xmlns:a16="http://schemas.microsoft.com/office/drawing/2014/main" id="{8C1AC1CB-5B3D-40D7-BE90-8B85EC527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5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1860" name="Picture 4" descr="Image result for lebbeus woods sarajevo">
            <a:extLst>
              <a:ext uri="{FF2B5EF4-FFF2-40B4-BE49-F238E27FC236}">
                <a16:creationId xmlns:a16="http://schemas.microsoft.com/office/drawing/2014/main" id="{0195FDF3-ED20-4BD0-BAAC-69B5950E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6245" y="1019175"/>
            <a:ext cx="5953503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048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543E9-047A-42F6-966A-A9CF2C2685B6}"/>
              </a:ext>
            </a:extLst>
          </p:cNvPr>
          <p:cNvSpPr txBox="1"/>
          <p:nvPr/>
        </p:nvSpPr>
        <p:spPr>
          <a:xfrm>
            <a:off x="9162908" y="6334400"/>
            <a:ext cx="2230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bg1"/>
                </a:solidFill>
              </a:rPr>
              <a:t>Lebbeus</a:t>
            </a:r>
            <a:r>
              <a:rPr lang="en-US" sz="1200" dirty="0">
                <a:solidFill>
                  <a:schemeClr val="bg1"/>
                </a:solidFill>
              </a:rPr>
              <a:t> Woods, </a:t>
            </a:r>
            <a:r>
              <a:rPr lang="en-US" sz="1200" i="1" dirty="0">
                <a:solidFill>
                  <a:schemeClr val="bg1"/>
                </a:solidFill>
              </a:rPr>
              <a:t>various projects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2170D0-DB6B-482D-A6EF-1C3CBE0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09" y="536948"/>
            <a:ext cx="5177578" cy="5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8B06E0-B469-4055-B866-85FC9A78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000" y="1153479"/>
            <a:ext cx="5717247" cy="45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65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77247-6DBA-47CD-BE21-AB711DB74F07}"/>
              </a:ext>
            </a:extLst>
          </p:cNvPr>
          <p:cNvSpPr txBox="1"/>
          <p:nvPr/>
        </p:nvSpPr>
        <p:spPr>
          <a:xfrm>
            <a:off x="5267325" y="2859613"/>
            <a:ext cx="63936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Thom Mayne (Morphosis)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American; 1944 - </a:t>
            </a:r>
          </a:p>
        </p:txBody>
      </p:sp>
      <p:pic>
        <p:nvPicPr>
          <p:cNvPr id="13314" name="Picture 2" descr="Image result for thom mayne portrait">
            <a:extLst>
              <a:ext uri="{FF2B5EF4-FFF2-40B4-BE49-F238E27FC236}">
                <a16:creationId xmlns:a16="http://schemas.microsoft.com/office/drawing/2014/main" id="{7EF7E978-09F9-4B73-BEDF-C375D7912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950" y="1144255"/>
            <a:ext cx="3264224" cy="456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913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>
            <a:extLst>
              <a:ext uri="{FF2B5EF4-FFF2-40B4-BE49-F238E27FC236}">
                <a16:creationId xmlns:a16="http://schemas.microsoft.com/office/drawing/2014/main" id="{CCCB8EA5-113F-4746-BCB2-02F19873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442691" y="6334400"/>
            <a:ext cx="3950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Morphosis, </a:t>
            </a:r>
            <a:r>
              <a:rPr lang="en-US" sz="1200" i="1" dirty="0">
                <a:solidFill>
                  <a:schemeClr val="bg1"/>
                </a:solidFill>
              </a:rPr>
              <a:t>Diamond Ranch High School</a:t>
            </a:r>
            <a:r>
              <a:rPr lang="en-US" sz="1200" dirty="0">
                <a:solidFill>
                  <a:schemeClr val="bg1"/>
                </a:solidFill>
              </a:rPr>
              <a:t>, Pomona, CA (1999)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32100" name="Picture 4" descr="Image result for morphosis diamond ranch">
            <a:extLst>
              <a:ext uri="{FF2B5EF4-FFF2-40B4-BE49-F238E27FC236}">
                <a16:creationId xmlns:a16="http://schemas.microsoft.com/office/drawing/2014/main" id="{998E8A53-8BB3-44C9-B0C9-9F3114E2B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5520" y="1524953"/>
            <a:ext cx="7152640" cy="448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725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The Cooper Union New Academic Building from the north">
            <a:extLst>
              <a:ext uri="{FF2B5EF4-FFF2-40B4-BE49-F238E27FC236}">
                <a16:creationId xmlns:a16="http://schemas.microsoft.com/office/drawing/2014/main" id="{AC6E5D17-82C3-49BB-BC0F-C0F38B7E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720" y="47752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8600444" y="6334400"/>
            <a:ext cx="2792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Morphosis, </a:t>
            </a:r>
            <a:r>
              <a:rPr lang="en-US" sz="1200" i="1" dirty="0">
                <a:solidFill>
                  <a:schemeClr val="bg1"/>
                </a:solidFill>
              </a:rPr>
              <a:t>41 Cooper Square</a:t>
            </a:r>
            <a:r>
              <a:rPr lang="en-US" sz="1200" dirty="0">
                <a:solidFill>
                  <a:schemeClr val="bg1"/>
                </a:solidFill>
              </a:rPr>
              <a:t>, NYC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29030" name="Picture 6" descr="Image result for thom mayne morphosis cooper union">
            <a:extLst>
              <a:ext uri="{FF2B5EF4-FFF2-40B4-BE49-F238E27FC236}">
                <a16:creationId xmlns:a16="http://schemas.microsoft.com/office/drawing/2014/main" id="{3F63F077-1697-4326-89E8-11B31102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3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924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4" name="Picture 10" descr="Image result for morphosis kolon tower">
            <a:extLst>
              <a:ext uri="{FF2B5EF4-FFF2-40B4-BE49-F238E27FC236}">
                <a16:creationId xmlns:a16="http://schemas.microsoft.com/office/drawing/2014/main" id="{FF605089-FBC3-4868-A91C-4AFE90E0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89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67259" y="6334400"/>
            <a:ext cx="4125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Morphosis, </a:t>
            </a:r>
            <a:r>
              <a:rPr lang="en-US" sz="1200" i="1" dirty="0" err="1">
                <a:solidFill>
                  <a:schemeClr val="bg1"/>
                </a:solidFill>
              </a:rPr>
              <a:t>Kolon</a:t>
            </a:r>
            <a:r>
              <a:rPr lang="en-US" sz="1200" i="1" dirty="0">
                <a:solidFill>
                  <a:schemeClr val="bg1"/>
                </a:solidFill>
              </a:rPr>
              <a:t> One &amp; Only Tower</a:t>
            </a:r>
            <a:r>
              <a:rPr lang="en-US" sz="1200" dirty="0">
                <a:solidFill>
                  <a:schemeClr val="bg1"/>
                </a:solidFill>
              </a:rPr>
              <a:t>, Seoul, South Korea (2018)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29032" name="Picture 8" descr="Image result for morphosis kolon tower">
            <a:extLst>
              <a:ext uri="{FF2B5EF4-FFF2-40B4-BE49-F238E27FC236}">
                <a16:creationId xmlns:a16="http://schemas.microsoft.com/office/drawing/2014/main" id="{E5D47FA6-3970-4526-B134-0D009B29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5318" y="1036320"/>
            <a:ext cx="6876681" cy="49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4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B5830-3AB1-4425-9389-492A521D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263" y="6424361"/>
            <a:ext cx="2743200" cy="365125"/>
          </a:xfrm>
        </p:spPr>
        <p:txBody>
          <a:bodyPr/>
          <a:lstStyle/>
          <a:p>
            <a:fld id="{B1FBAFC4-4A05-4DF6-B1FD-8F36CC434EF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t>9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2FF73-F266-463B-916C-955AD70EE308}"/>
              </a:ext>
            </a:extLst>
          </p:cNvPr>
          <p:cNvSpPr txBox="1"/>
          <p:nvPr/>
        </p:nvSpPr>
        <p:spPr>
          <a:xfrm>
            <a:off x="9407204" y="6334400"/>
            <a:ext cx="1985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House I, </a:t>
            </a:r>
            <a:r>
              <a:rPr lang="en-US" sz="1200" dirty="0">
                <a:solidFill>
                  <a:schemeClr val="bg1"/>
                </a:solidFill>
              </a:rPr>
              <a:t>Princeton, NJ (1968)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54274" name="Picture 2">
            <a:extLst>
              <a:ext uri="{FF2B5EF4-FFF2-40B4-BE49-F238E27FC236}">
                <a16:creationId xmlns:a16="http://schemas.microsoft.com/office/drawing/2014/main" id="{1D6052E3-815E-400A-979F-D1970A1E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010" y="0"/>
            <a:ext cx="573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>
            <a:extLst>
              <a:ext uri="{FF2B5EF4-FFF2-40B4-BE49-F238E27FC236}">
                <a16:creationId xmlns:a16="http://schemas.microsoft.com/office/drawing/2014/main" id="{D00487B9-F0DF-4D17-8C94-5C67E2F6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068" y="589280"/>
            <a:ext cx="4436872" cy="53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6897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267259" y="6334400"/>
            <a:ext cx="4125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Morphosis, </a:t>
            </a:r>
            <a:r>
              <a:rPr lang="en-US" sz="1200" i="1" dirty="0" err="1">
                <a:solidFill>
                  <a:schemeClr val="bg1"/>
                </a:solidFill>
              </a:rPr>
              <a:t>Kolon</a:t>
            </a:r>
            <a:r>
              <a:rPr lang="en-US" sz="1200" i="1" dirty="0">
                <a:solidFill>
                  <a:schemeClr val="bg1"/>
                </a:solidFill>
              </a:rPr>
              <a:t> One &amp; Only Tower</a:t>
            </a:r>
            <a:r>
              <a:rPr lang="en-US" sz="1200" dirty="0">
                <a:solidFill>
                  <a:schemeClr val="bg1"/>
                </a:solidFill>
              </a:rPr>
              <a:t>, Seoul, South Korea (2018)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29036" name="Picture 12" descr="Image result for morphosis kolon tower">
            <a:extLst>
              <a:ext uri="{FF2B5EF4-FFF2-40B4-BE49-F238E27FC236}">
                <a16:creationId xmlns:a16="http://schemas.microsoft.com/office/drawing/2014/main" id="{68D72119-E6D4-44BE-A64E-0574236B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29" y="431078"/>
            <a:ext cx="8647112" cy="57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545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77247-6DBA-47CD-BE21-AB711DB74F07}"/>
              </a:ext>
            </a:extLst>
          </p:cNvPr>
          <p:cNvSpPr txBox="1"/>
          <p:nvPr/>
        </p:nvSpPr>
        <p:spPr>
          <a:xfrm>
            <a:off x="6172200" y="2182505"/>
            <a:ext cx="51935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Wolf Prix &amp;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Helmut </a:t>
            </a:r>
            <a:r>
              <a:rPr lang="en-US" sz="44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Swiczinsky</a:t>
            </a:r>
            <a:endParaRPr lang="en-US" sz="4400" dirty="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(Coop </a:t>
            </a:r>
            <a:r>
              <a:rPr lang="en-US" sz="4400" dirty="0" err="1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Himmelb</a:t>
            </a:r>
            <a:r>
              <a:rPr lang="en-US" sz="4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(l)au)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a typeface="Roboto" panose="02000000000000000000" pitchFamily="2" charset="0"/>
                <a:cs typeface="Roboto" panose="02000000000000000000" pitchFamily="2" charset="0"/>
              </a:rPr>
              <a:t>Austrian/Polish; est. 1968</a:t>
            </a:r>
          </a:p>
        </p:txBody>
      </p:sp>
      <p:pic>
        <p:nvPicPr>
          <p:cNvPr id="15362" name="Picture 2" descr="Image result for helmut swiczinsky">
            <a:extLst>
              <a:ext uri="{FF2B5EF4-FFF2-40B4-BE49-F238E27FC236}">
                <a16:creationId xmlns:a16="http://schemas.microsoft.com/office/drawing/2014/main" id="{ADA77D4A-4583-49B3-BFAA-FC8338661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274" y="1860550"/>
            <a:ext cx="501015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459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92</a:t>
            </a:fld>
            <a:endParaRPr lang="en-US"/>
          </a:p>
        </p:txBody>
      </p:sp>
      <p:pic>
        <p:nvPicPr>
          <p:cNvPr id="15362" name="Picture 2" descr="Image result for helmut swiczinsky">
            <a:extLst>
              <a:ext uri="{FF2B5EF4-FFF2-40B4-BE49-F238E27FC236}">
                <a16:creationId xmlns:a16="http://schemas.microsoft.com/office/drawing/2014/main" id="{ADA77D4A-4583-49B3-BFAA-FC8338661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274" y="1860550"/>
            <a:ext cx="501015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56FF783-1F96-430D-84A3-A89E0C86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257" y="1775716"/>
            <a:ext cx="4270219" cy="3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EFF0EE-E9E6-414A-8549-A0670712861D}"/>
              </a:ext>
            </a:extLst>
          </p:cNvPr>
          <p:cNvSpPr txBox="1"/>
          <p:nvPr/>
        </p:nvSpPr>
        <p:spPr>
          <a:xfrm>
            <a:off x="8401415" y="6334400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The Blazing Wing </a:t>
            </a:r>
            <a:r>
              <a:rPr lang="en-US" sz="1200" dirty="0">
                <a:solidFill>
                  <a:schemeClr val="bg1"/>
                </a:solidFill>
              </a:rPr>
              <a:t>(1980)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857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33D054-7C47-4643-9C67-E316FD43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257" y="1775716"/>
            <a:ext cx="4270219" cy="33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3123-D29E-4996-B19E-C9B76C4B763D}"/>
              </a:ext>
            </a:extLst>
          </p:cNvPr>
          <p:cNvSpPr txBox="1"/>
          <p:nvPr/>
        </p:nvSpPr>
        <p:spPr>
          <a:xfrm>
            <a:off x="550507" y="1028343"/>
            <a:ext cx="59995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You can judge how bad the seventies were by looking at its uptight architecture.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A democracy of opinion polls and complacency thrives behind Biedermeier façades.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We have no desire to build Biedermeier. Not now or no other time. We are tired of seeing Palladio and other historical masks. Because with architecture, we don’t want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to exclude everything that is disquieting.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We want architecture that has more. Architecture that bleeds, that exhausts, that whirls, and even breaks.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Architecture that lights up, stings, rips, and tears under stress.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Architecture has to be cavernous, fiery, smooth, hard, angular, brutal, round, delicate, colorful, obscene, lustful, dreamy, attracting, repelling, wet, dry, and throbbing. Alive or dead.</a:t>
            </a:r>
          </a:p>
          <a:p>
            <a:pPr algn="l"/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If cold, then cold as a block of ice.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If hot, then hot as a blazing wing.</a:t>
            </a:r>
            <a:b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Avenir LT W01 55 Roman"/>
              </a:rPr>
              <a:t>Architecture must blaze.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55E78-1979-4A2A-9850-742B16AF45A1}"/>
              </a:ext>
            </a:extLst>
          </p:cNvPr>
          <p:cNvSpPr txBox="1"/>
          <p:nvPr/>
        </p:nvSpPr>
        <p:spPr>
          <a:xfrm>
            <a:off x="8401415" y="6334400"/>
            <a:ext cx="299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The Blazing Wing </a:t>
            </a:r>
            <a:r>
              <a:rPr lang="en-US" sz="1200" dirty="0">
                <a:solidFill>
                  <a:schemeClr val="bg1"/>
                </a:solidFill>
              </a:rPr>
              <a:t>(1980)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625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Image result for coop himmelblau rooftop">
            <a:extLst>
              <a:ext uri="{FF2B5EF4-FFF2-40B4-BE49-F238E27FC236}">
                <a16:creationId xmlns:a16="http://schemas.microsoft.com/office/drawing/2014/main" id="{5B4CDEE6-7408-4008-94EC-EEFBF2E3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6452933" y="6334400"/>
            <a:ext cx="494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Rooftop Remodeling </a:t>
            </a:r>
            <a:r>
              <a:rPr lang="en-US" sz="1200" i="1" dirty="0" err="1">
                <a:solidFill>
                  <a:schemeClr val="bg1"/>
                </a:solidFill>
              </a:rPr>
              <a:t>Falkestrasse</a:t>
            </a:r>
            <a:r>
              <a:rPr lang="en-US" sz="1200" dirty="0">
                <a:solidFill>
                  <a:schemeClr val="bg1"/>
                </a:solidFill>
              </a:rPr>
              <a:t>, Vienna, Austria (1988)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42340" name="Picture 4" descr="Image result for coop himmelblau rooftop">
            <a:extLst>
              <a:ext uri="{FF2B5EF4-FFF2-40B4-BE49-F238E27FC236}">
                <a16:creationId xmlns:a16="http://schemas.microsoft.com/office/drawing/2014/main" id="{F8462925-8266-42B0-967D-BFFDDC73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359" y="1357226"/>
            <a:ext cx="5963921" cy="46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334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Image result for coop himmelblau rooftop">
            <a:extLst>
              <a:ext uri="{FF2B5EF4-FFF2-40B4-BE49-F238E27FC236}">
                <a16:creationId xmlns:a16="http://schemas.microsoft.com/office/drawing/2014/main" id="{5B4CDEE6-7408-4008-94EC-EEFBF2E3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6452933" y="6334400"/>
            <a:ext cx="494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Rooftop Remodeling </a:t>
            </a:r>
            <a:r>
              <a:rPr lang="en-US" sz="1200" i="1" dirty="0" err="1">
                <a:solidFill>
                  <a:schemeClr val="bg1"/>
                </a:solidFill>
              </a:rPr>
              <a:t>Falkestrasse</a:t>
            </a:r>
            <a:r>
              <a:rPr lang="en-US" sz="1200" dirty="0">
                <a:solidFill>
                  <a:schemeClr val="bg1"/>
                </a:solidFill>
              </a:rPr>
              <a:t>, Vienna, Austria (1988)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43362" name="Picture 2" descr="Image result for coop himmelblau rooftop">
            <a:extLst>
              <a:ext uri="{FF2B5EF4-FFF2-40B4-BE49-F238E27FC236}">
                <a16:creationId xmlns:a16="http://schemas.microsoft.com/office/drawing/2014/main" id="{B568DF6A-7766-4541-A725-8ABB5AD5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9303" y="2685712"/>
            <a:ext cx="5895657" cy="26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8496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Image result for coop himmelblau perugia">
            <a:extLst>
              <a:ext uri="{FF2B5EF4-FFF2-40B4-BE49-F238E27FC236}">
                <a16:creationId xmlns:a16="http://schemas.microsoft.com/office/drawing/2014/main" id="{6D1FB3AF-5570-4114-AC68-912C3A1B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5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851329" y="6334400"/>
            <a:ext cx="3541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Energy Roof</a:t>
            </a:r>
            <a:r>
              <a:rPr lang="en-US" sz="1200" dirty="0">
                <a:solidFill>
                  <a:schemeClr val="bg1"/>
                </a:solidFill>
              </a:rPr>
              <a:t>, Perugia, Italy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648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610558" y="6334400"/>
            <a:ext cx="3782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BMW Welt</a:t>
            </a:r>
            <a:r>
              <a:rPr lang="en-US" sz="1200" dirty="0">
                <a:solidFill>
                  <a:schemeClr val="bg1"/>
                </a:solidFill>
              </a:rPr>
              <a:t>, Munich, Germany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147458" name="Picture 2" descr="Image result for coop himmelblau bmw welt">
            <a:extLst>
              <a:ext uri="{FF2B5EF4-FFF2-40B4-BE49-F238E27FC236}">
                <a16:creationId xmlns:a16="http://schemas.microsoft.com/office/drawing/2014/main" id="{64C3067D-3E5D-4F10-A96B-0F6CFE09A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849"/>
            <a:ext cx="9977120" cy="58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318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Image result for coop himmelblau bmw welt">
            <a:extLst>
              <a:ext uri="{FF2B5EF4-FFF2-40B4-BE49-F238E27FC236}">
                <a16:creationId xmlns:a16="http://schemas.microsoft.com/office/drawing/2014/main" id="{C1A6D5C1-329D-4BFE-A71D-9C197CF0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9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F4E19-5DC6-4D2D-8CE9-7A5F23B090C3}"/>
              </a:ext>
            </a:extLst>
          </p:cNvPr>
          <p:cNvSpPr txBox="1"/>
          <p:nvPr/>
        </p:nvSpPr>
        <p:spPr>
          <a:xfrm>
            <a:off x="7610558" y="6334400"/>
            <a:ext cx="3782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BMW Welt</a:t>
            </a:r>
            <a:r>
              <a:rPr lang="en-US" sz="1200" dirty="0">
                <a:solidFill>
                  <a:schemeClr val="bg1"/>
                </a:solidFill>
              </a:rPr>
              <a:t>, Munich, Germany (2009)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16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D97C0-FB3B-4D09-8A96-46C52976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BAFC4-4A05-4DF6-B1FD-8F36CC434EF5}" type="slidenum">
              <a:rPr lang="en-US" smtClean="0"/>
              <a:t>99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E274E8-A36D-48A7-85FC-A2EACCB92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912" y="460829"/>
            <a:ext cx="8336124" cy="55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60A0-F759-4DD2-B553-92BA6D793C81}"/>
              </a:ext>
            </a:extLst>
          </p:cNvPr>
          <p:cNvSpPr txBox="1"/>
          <p:nvPr/>
        </p:nvSpPr>
        <p:spPr>
          <a:xfrm>
            <a:off x="4505285" y="6334400"/>
            <a:ext cx="6887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Coop </a:t>
            </a:r>
            <a:r>
              <a:rPr lang="en-US" sz="1200" dirty="0" err="1">
                <a:solidFill>
                  <a:schemeClr val="bg1"/>
                </a:solidFill>
              </a:rPr>
              <a:t>Himmelb</a:t>
            </a:r>
            <a:r>
              <a:rPr lang="en-US" sz="1200" dirty="0">
                <a:solidFill>
                  <a:schemeClr val="bg1"/>
                </a:solidFill>
              </a:rPr>
              <a:t>(l)au, </a:t>
            </a:r>
            <a:r>
              <a:rPr lang="en-US" sz="1200" i="1" dirty="0">
                <a:solidFill>
                  <a:schemeClr val="bg1"/>
                </a:solidFill>
              </a:rPr>
              <a:t>PANEUM - Wunderkammer des </a:t>
            </a:r>
            <a:r>
              <a:rPr lang="en-US" sz="1200" i="1" dirty="0" err="1">
                <a:solidFill>
                  <a:schemeClr val="bg1"/>
                </a:solidFill>
              </a:rPr>
              <a:t>Brotes</a:t>
            </a:r>
            <a:r>
              <a:rPr lang="en-US" sz="1200" i="1" dirty="0">
                <a:solidFill>
                  <a:schemeClr val="bg1"/>
                </a:solidFill>
              </a:rPr>
              <a:t> (House of Bread II</a:t>
            </a:r>
            <a:r>
              <a:rPr lang="en-US" sz="1200" dirty="0">
                <a:solidFill>
                  <a:schemeClr val="bg1"/>
                </a:solidFill>
              </a:rPr>
              <a:t>) for </a:t>
            </a:r>
            <a:r>
              <a:rPr lang="en-US" sz="1200" dirty="0" err="1">
                <a:solidFill>
                  <a:schemeClr val="bg1"/>
                </a:solidFill>
              </a:rPr>
              <a:t>Backaldrin</a:t>
            </a:r>
            <a:r>
              <a:rPr lang="en-US" sz="1200" dirty="0">
                <a:solidFill>
                  <a:schemeClr val="bg1"/>
                </a:solidFill>
              </a:rPr>
              <a:t>, Austria (2017)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28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23381</TotalTime>
  <Words>4538</Words>
  <Application>Microsoft Office PowerPoint</Application>
  <PresentationFormat>Widescreen</PresentationFormat>
  <Paragraphs>510</Paragraphs>
  <Slides>107</Slides>
  <Notes>90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Arial</vt:lpstr>
      <vt:lpstr>Avenir LT W01 55 Roman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Han</dc:creator>
  <cp:lastModifiedBy>Eugene Han</cp:lastModifiedBy>
  <cp:revision>744</cp:revision>
  <dcterms:created xsi:type="dcterms:W3CDTF">2019-06-04T12:26:12Z</dcterms:created>
  <dcterms:modified xsi:type="dcterms:W3CDTF">2020-11-16T18:25:11Z</dcterms:modified>
</cp:coreProperties>
</file>