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5"/>
  </p:notesMasterIdLst>
  <p:sldIdLst>
    <p:sldId id="256" r:id="rId2"/>
    <p:sldId id="396" r:id="rId3"/>
    <p:sldId id="502" r:id="rId4"/>
    <p:sldId id="489" r:id="rId5"/>
    <p:sldId id="465" r:id="rId6"/>
    <p:sldId id="466" r:id="rId7"/>
    <p:sldId id="467" r:id="rId8"/>
    <p:sldId id="401" r:id="rId9"/>
    <p:sldId id="464" r:id="rId10"/>
    <p:sldId id="494" r:id="rId11"/>
    <p:sldId id="400" r:id="rId12"/>
    <p:sldId id="397" r:id="rId13"/>
    <p:sldId id="504" r:id="rId14"/>
    <p:sldId id="503" r:id="rId15"/>
    <p:sldId id="510" r:id="rId16"/>
    <p:sldId id="399" r:id="rId17"/>
    <p:sldId id="398" r:id="rId18"/>
    <p:sldId id="507" r:id="rId19"/>
    <p:sldId id="505" r:id="rId20"/>
    <p:sldId id="508" r:id="rId21"/>
    <p:sldId id="506" r:id="rId22"/>
    <p:sldId id="509" r:id="rId23"/>
    <p:sldId id="423" r:id="rId24"/>
    <p:sldId id="424" r:id="rId25"/>
    <p:sldId id="426" r:id="rId26"/>
    <p:sldId id="425" r:id="rId27"/>
    <p:sldId id="422" r:id="rId28"/>
    <p:sldId id="410" r:id="rId29"/>
    <p:sldId id="409" r:id="rId30"/>
    <p:sldId id="479" r:id="rId31"/>
    <p:sldId id="411" r:id="rId32"/>
    <p:sldId id="511" r:id="rId33"/>
    <p:sldId id="405" r:id="rId34"/>
    <p:sldId id="406" r:id="rId35"/>
    <p:sldId id="403" r:id="rId36"/>
    <p:sldId id="491" r:id="rId37"/>
    <p:sldId id="492" r:id="rId38"/>
    <p:sldId id="493" r:id="rId39"/>
    <p:sldId id="404" r:id="rId40"/>
    <p:sldId id="412" r:id="rId41"/>
    <p:sldId id="480" r:id="rId42"/>
    <p:sldId id="481" r:id="rId43"/>
    <p:sldId id="482" r:id="rId44"/>
    <p:sldId id="514" r:id="rId45"/>
    <p:sldId id="485" r:id="rId46"/>
    <p:sldId id="475" r:id="rId47"/>
    <p:sldId id="478" r:id="rId48"/>
    <p:sldId id="484" r:id="rId49"/>
    <p:sldId id="477" r:id="rId50"/>
    <p:sldId id="483" r:id="rId51"/>
    <p:sldId id="486" r:id="rId52"/>
    <p:sldId id="487" r:id="rId53"/>
    <p:sldId id="488" r:id="rId54"/>
    <p:sldId id="413" r:id="rId55"/>
    <p:sldId id="416" r:id="rId56"/>
    <p:sldId id="415" r:id="rId57"/>
    <p:sldId id="414" r:id="rId58"/>
    <p:sldId id="417" r:id="rId59"/>
    <p:sldId id="421" r:id="rId60"/>
    <p:sldId id="490" r:id="rId61"/>
    <p:sldId id="456" r:id="rId62"/>
    <p:sldId id="457" r:id="rId63"/>
    <p:sldId id="458" r:id="rId64"/>
    <p:sldId id="436" r:id="rId65"/>
    <p:sldId id="455" r:id="rId66"/>
    <p:sldId id="496" r:id="rId67"/>
    <p:sldId id="495" r:id="rId68"/>
    <p:sldId id="431" r:id="rId69"/>
    <p:sldId id="453" r:id="rId70"/>
    <p:sldId id="452" r:id="rId71"/>
    <p:sldId id="432" r:id="rId72"/>
    <p:sldId id="433" r:id="rId73"/>
    <p:sldId id="497" r:id="rId74"/>
    <p:sldId id="498" r:id="rId75"/>
    <p:sldId id="499" r:id="rId76"/>
    <p:sldId id="428" r:id="rId77"/>
    <p:sldId id="454" r:id="rId78"/>
    <p:sldId id="429" r:id="rId79"/>
    <p:sldId id="449" r:id="rId80"/>
    <p:sldId id="430" r:id="rId81"/>
    <p:sldId id="459" r:id="rId82"/>
    <p:sldId id="443" r:id="rId83"/>
    <p:sldId id="450" r:id="rId84"/>
    <p:sldId id="435" r:id="rId85"/>
    <p:sldId id="512" r:id="rId86"/>
    <p:sldId id="446" r:id="rId87"/>
    <p:sldId id="445" r:id="rId88"/>
    <p:sldId id="440" r:id="rId89"/>
    <p:sldId id="441" r:id="rId90"/>
    <p:sldId id="447" r:id="rId91"/>
    <p:sldId id="513" r:id="rId92"/>
    <p:sldId id="473" r:id="rId93"/>
    <p:sldId id="468" r:id="rId94"/>
    <p:sldId id="469" r:id="rId95"/>
    <p:sldId id="474" r:id="rId96"/>
    <p:sldId id="470" r:id="rId97"/>
    <p:sldId id="471" r:id="rId98"/>
    <p:sldId id="472" r:id="rId99"/>
    <p:sldId id="501" r:id="rId100"/>
    <p:sldId id="462" r:id="rId101"/>
    <p:sldId id="500" r:id="rId102"/>
    <p:sldId id="463" r:id="rId103"/>
    <p:sldId id="418"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96" autoAdjust="0"/>
    <p:restoredTop sz="71366" autoAdjust="0"/>
  </p:normalViewPr>
  <p:slideViewPr>
    <p:cSldViewPr snapToGrid="0">
      <p:cViewPr varScale="1">
        <p:scale>
          <a:sx n="141" d="100"/>
          <a:sy n="141" d="100"/>
        </p:scale>
        <p:origin x="2256" y="106"/>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31CEF3-19B6-45DF-9DB3-13136E70B41D}" type="datetimeFigureOut">
              <a:rPr lang="en-US" smtClean="0"/>
              <a:t>Monday/11/16/2020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AD47CE-6028-46F2-A87F-6D3962B463F0}" type="slidenum">
              <a:rPr lang="en-US" smtClean="0"/>
              <a:t>‹#›</a:t>
            </a:fld>
            <a:endParaRPr lang="en-US"/>
          </a:p>
        </p:txBody>
      </p:sp>
    </p:spTree>
    <p:extLst>
      <p:ext uri="{BB962C8B-B14F-4D97-AF65-F5344CB8AC3E}">
        <p14:creationId xmlns:p14="http://schemas.microsoft.com/office/powerpoint/2010/main" val="881310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50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More buildings, less critical theory</a:t>
            </a:r>
          </a:p>
          <a:p>
            <a:pPr marL="685800" marR="0" lvl="1" indent="-228600">
              <a:lnSpc>
                <a:spcPct val="150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Still ‘conceptual,’ but for purposes outside of the discipline ‘proper’</a:t>
            </a:r>
          </a:p>
          <a:p>
            <a:pPr marL="285750" marR="0" lvl="0"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Personally, I find that problematic</a:t>
            </a:r>
          </a:p>
          <a:p>
            <a:pPr marL="685800" marR="0" lvl="1" indent="-228600">
              <a:lnSpc>
                <a:spcPct val="150000"/>
              </a:lnSpc>
              <a:spcBef>
                <a:spcPts val="0"/>
              </a:spcBef>
              <a:spcAft>
                <a:spcPts val="0"/>
              </a:spcAft>
              <a:buFont typeface="Wingdings" panose="05000000000000000000" pitchFamily="2" charset="2"/>
              <a:buChar cha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Just like pop songs, there’s an economy, a market  </a:t>
            </a:r>
            <a:r>
              <a:rPr lang="en-US" sz="1100" dirty="0">
                <a:effectLst/>
                <a:latin typeface="Calibri" panose="020F0502020204030204" pitchFamily="34" charset="0"/>
                <a:ea typeface="Calibri" panose="020F0502020204030204" pitchFamily="34" charset="0"/>
                <a:cs typeface="Times New Roman" panose="02020603050405020304" pitchFamily="18" charset="0"/>
              </a:rPr>
              <a:t>– schedule for production, formulaic, market-driven rather than discipline-driven</a:t>
            </a:r>
          </a:p>
          <a:p>
            <a:pPr marL="228600" marR="0" lvl="0" indent="-228600">
              <a:lnSpc>
                <a:spcPct val="150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There’s absolutely nothing bad with just building, but if that’s your end game, I strongly recommend becoming a builder!</a:t>
            </a:r>
          </a:p>
          <a:p>
            <a:pPr marL="285750" marR="0" lvl="0"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What you tend to see discussed or remembered in projects that have a proper theoretical foundation is discussion that revolves on two issues:</a:t>
            </a:r>
          </a:p>
          <a:p>
            <a:pPr marL="685800" marR="0" lvl="1" indent="-228600">
              <a:lnSpc>
                <a:spcPct val="150000"/>
              </a:lnSpc>
              <a:spcBef>
                <a:spcPts val="0"/>
              </a:spcBef>
              <a:spcAft>
                <a:spcPts val="0"/>
              </a:spcAft>
              <a:buFont typeface="Wingdings" panose="05000000000000000000" pitchFamily="2" charset="2"/>
              <a:buChar cha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HISTORICAL EVENTS (first this happened, then that)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50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In lieu of theory, there’s emphasis on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TECHNOLOGY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nature of technology is that it changes – it’s supposed to</a:t>
            </a:r>
          </a:p>
          <a:p>
            <a:pPr marL="285750" marR="0" lvl="0"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Nevertheless, it’s impossible to completely disregard a genre of architecture that dominates arguably the majority of works built over the past 50 years up until the present day.</a:t>
            </a:r>
          </a:p>
          <a:p>
            <a:pPr marL="685800" marR="0" lvl="1" indent="-228600">
              <a:lnSpc>
                <a:spcPct val="150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And so I wanted to look at a couple architects that really embody the mid-20</a:t>
            </a:r>
            <a:r>
              <a:rPr lang="en-US" sz="1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100" dirty="0">
                <a:effectLst/>
                <a:latin typeface="Calibri" panose="020F0502020204030204" pitchFamily="34" charset="0"/>
                <a:ea typeface="Calibri" panose="020F0502020204030204" pitchFamily="34" charset="0"/>
                <a:cs typeface="Times New Roman" panose="02020603050405020304" pitchFamily="18" charset="0"/>
              </a:rPr>
              <a:t> century, and the rise of Corporate Architecture that served as a model for contemporary practice</a:t>
            </a:r>
          </a:p>
          <a:p>
            <a:pPr marL="285750" marR="0" lvl="0"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One last note however on ‘Corporate Architecture’</a:t>
            </a:r>
          </a:p>
          <a:p>
            <a:pPr marL="685800" marR="0" lvl="1" indent="-228600">
              <a:lnSpc>
                <a:spcPct val="150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Lazy and inaccurate term.</a:t>
            </a:r>
          </a:p>
          <a:p>
            <a:pPr marL="685800" marR="0" lvl="1" indent="-228600">
              <a:lnSpc>
                <a:spcPct val="150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What do I mean by ‘corporate’?</a:t>
            </a:r>
          </a:p>
          <a:p>
            <a:pPr marL="1143000" marR="0" lvl="2" indent="-228600">
              <a:lnSpc>
                <a:spcPct val="150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architect?</a:t>
            </a:r>
          </a:p>
          <a:p>
            <a:pPr marL="1143000" marR="0" lvl="2" indent="-228600">
              <a:lnSpc>
                <a:spcPct val="150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client?</a:t>
            </a:r>
          </a:p>
          <a:p>
            <a:pPr marL="1143000" marR="0" lvl="2" indent="-228600">
              <a:lnSpc>
                <a:spcPct val="150000"/>
              </a:lnSpc>
              <a:spcBef>
                <a:spcPts val="0"/>
              </a:spcBef>
              <a:spcAft>
                <a:spcPts val="8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 a bit of both, hopefully gets clear, but most importantly, it’s about a general culture that arises from the process of design.</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a:t>
            </a:fld>
            <a:endParaRPr lang="en-US"/>
          </a:p>
        </p:txBody>
      </p:sp>
    </p:spTree>
    <p:extLst>
      <p:ext uri="{BB962C8B-B14F-4D97-AF65-F5344CB8AC3E}">
        <p14:creationId xmlns:p14="http://schemas.microsoft.com/office/powerpoint/2010/main" val="797595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What SOM so skillfully did, and why they were so successful, was that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they shifted the focus from CONCEPT to EXECUTION</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Where architects like Rossi were master theorists, firms like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SOM sought to master the process of making buildings</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a:t>
            </a:fld>
            <a:endParaRPr lang="en-US"/>
          </a:p>
        </p:txBody>
      </p:sp>
    </p:spTree>
    <p:extLst>
      <p:ext uri="{BB962C8B-B14F-4D97-AF65-F5344CB8AC3E}">
        <p14:creationId xmlns:p14="http://schemas.microsoft.com/office/powerpoint/2010/main" val="199406315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my opinion,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they say very little with regards to the discipline of architecture</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their motivation is much more on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the functionalization of space, and/or the prioritization of technologies and building structures.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100</a:t>
            </a:fld>
            <a:endParaRPr lang="en-US"/>
          </a:p>
        </p:txBody>
      </p:sp>
    </p:spTree>
    <p:extLst>
      <p:ext uri="{BB962C8B-B14F-4D97-AF65-F5344CB8AC3E}">
        <p14:creationId xmlns:p14="http://schemas.microsoft.com/office/powerpoint/2010/main" val="22083359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There’s no question that these kinds of Corporate Architectures find resonance with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an image-based culture of building,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101</a:t>
            </a:fld>
            <a:endParaRPr lang="en-US"/>
          </a:p>
        </p:txBody>
      </p:sp>
    </p:spTree>
    <p:extLst>
      <p:ext uri="{BB962C8B-B14F-4D97-AF65-F5344CB8AC3E}">
        <p14:creationId xmlns:p14="http://schemas.microsoft.com/office/powerpoint/2010/main" val="339513283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Where it’s more important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to look innovative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rather than use massive building budgets to ask questions on the nature of buildings, the city, and of space generally speaking</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102</a:t>
            </a:fld>
            <a:endParaRPr lang="en-US"/>
          </a:p>
        </p:txBody>
      </p:sp>
    </p:spTree>
    <p:extLst>
      <p:ext uri="{BB962C8B-B14F-4D97-AF65-F5344CB8AC3E}">
        <p14:creationId xmlns:p14="http://schemas.microsoft.com/office/powerpoint/2010/main" val="364612503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1200"/>
              </a:spcBef>
              <a:spcAft>
                <a:spcPts val="0"/>
              </a:spcAft>
            </a:pPr>
            <a:r>
              <a:rPr lang="en-US" sz="18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Conclusion</a:t>
            </a:r>
          </a:p>
          <a:p>
            <a:pPr marL="342900" marR="0" lvl="0" indent="-342900">
              <a:lnSpc>
                <a:spcPct val="150000"/>
              </a:lnSpc>
              <a:spcBef>
                <a:spcPts val="0"/>
              </a:spcBef>
              <a:spcAft>
                <a:spcPts val="0"/>
              </a:spcAft>
              <a:buFont typeface="Calibri" panose="020F050202020403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When you’re design empty shells, naturally, emphasis goes on the image of the building.</a:t>
            </a:r>
          </a:p>
          <a:p>
            <a:pPr marL="342900" marR="0" lvl="0" indent="-342900">
              <a:lnSpc>
                <a:spcPct val="150000"/>
              </a:lnSpc>
              <a:spcBef>
                <a:spcPts val="0"/>
              </a:spcBef>
              <a:spcAft>
                <a:spcPts val="0"/>
              </a:spcAft>
              <a:buFont typeface="Calibri" panose="020F050202020403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 lot of these corporate architecture we know very little of, and my guess is that it’s because there’s little to know about them.</a:t>
            </a:r>
          </a:p>
          <a:p>
            <a:pPr marL="342900" marR="0" lvl="0" indent="-342900">
              <a:lnSpc>
                <a:spcPct val="150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Impermanence</a:t>
            </a:r>
          </a:p>
          <a:p>
            <a:pPr marL="342900" marR="0" lvl="0" indent="-342900">
              <a:lnSpc>
                <a:spcPct val="150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Reproducibility</a:t>
            </a:r>
          </a:p>
          <a:p>
            <a:pPr marL="342900" marR="0" lvl="0" indent="-342900">
              <a:lnSpc>
                <a:spcPct val="150000"/>
              </a:lnSpc>
              <a:spcBef>
                <a:spcPts val="0"/>
              </a:spcBef>
              <a:spcAft>
                <a:spcPts val="80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Iconicity</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103</a:t>
            </a:fld>
            <a:endParaRPr lang="en-US"/>
          </a:p>
        </p:txBody>
      </p:sp>
    </p:spTree>
    <p:extLst>
      <p:ext uri="{BB962C8B-B14F-4D97-AF65-F5344CB8AC3E}">
        <p14:creationId xmlns:p14="http://schemas.microsoft.com/office/powerpoint/2010/main" val="3843561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Their model was not the architect-genius </a:t>
            </a:r>
            <a:r>
              <a:rPr lang="en-US" sz="1100" dirty="0">
                <a:effectLst/>
                <a:latin typeface="Calibri" panose="020F0502020204030204" pitchFamily="34" charset="0"/>
                <a:ea typeface="Calibri" panose="020F0502020204030204" pitchFamily="34" charset="0"/>
                <a:cs typeface="Times New Roman" panose="02020603050405020304" pitchFamily="18" charset="0"/>
              </a:rPr>
              <a:t>trying to piece together universal problems of humanity and the built environment, but of how you can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get a group of people together, pool their talents, and get expensive projects executed.</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Here’s a famous photo showing one of their typical design meetings.</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You don’t see a single architect convincing the client on their genius idea, but instead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much like a board meeting</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the design phase is a problem to be flushed out with all options compared against each other.</a:t>
            </a:r>
          </a:p>
          <a:p>
            <a:pPr marL="1200150" marR="0" lvl="2" indent="-285750">
              <a:lnSpc>
                <a:spcPct val="150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Architecture a optimization</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Critically, and this is what makes this particular photo famous, is that you see at the bottom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Shu Knoll, who together with Hans Knoll, made the Knoll furniture </a:t>
            </a:r>
            <a:r>
              <a:rPr lang="en-US" sz="1100" dirty="0">
                <a:effectLst/>
                <a:latin typeface="Calibri" panose="020F0502020204030204" pitchFamily="34" charset="0"/>
                <a:ea typeface="Calibri" panose="020F0502020204030204" pitchFamily="34" charset="0"/>
                <a:cs typeface="Times New Roman" panose="02020603050405020304" pitchFamily="18" charset="0"/>
              </a:rPr>
              <a:t>company what it is today.</a:t>
            </a:r>
          </a:p>
          <a:p>
            <a:pPr marL="1200150" marR="0" lvl="2"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Knoll, East Greenville, PA (30 minutes SW of Lehigh)</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But the point is that in many of their project,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SOM ‘outsourced’ their interior design to people like Knoll.</a:t>
            </a:r>
          </a:p>
          <a:p>
            <a:pPr marL="742950" marR="0" lvl="1" indent="-285750">
              <a:lnSpc>
                <a:spcPct val="150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Contrast that with Wright</a:t>
            </a:r>
            <a:r>
              <a:rPr lang="en-US" sz="1100" dirty="0">
                <a:effectLst/>
                <a:latin typeface="Calibri" panose="020F0502020204030204" pitchFamily="34" charset="0"/>
                <a:ea typeface="Calibri" panose="020F0502020204030204" pitchFamily="34" charset="0"/>
                <a:cs typeface="Times New Roman" panose="02020603050405020304" pitchFamily="18" charset="0"/>
              </a:rPr>
              <a:t>, who would design the building as much as the furniture, down to the fork to be used on his chairs.</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For SOM,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architecture was a business, an art form with a necessary economy tied to it.</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They were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about volume, about growth.</a:t>
            </a:r>
          </a:p>
          <a:p>
            <a:pPr marL="742950" marR="0" lvl="1" indent="-285750">
              <a:lnSpc>
                <a:spcPct val="150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By 1950, only 14 years after founding the firm, they already had 7 partners</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lnSpc>
                <a:spcPct val="150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By 1952, 14 partners and over 1,000 employees</a:t>
            </a:r>
          </a:p>
          <a:p>
            <a:pPr marL="1143000" marR="0" lvl="2" indent="-228600">
              <a:lnSpc>
                <a:spcPct val="150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Offices in Chicago, NYC, SF, and Portland</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11</a:t>
            </a:fld>
            <a:endParaRPr lang="en-US"/>
          </a:p>
        </p:txBody>
      </p:sp>
    </p:spTree>
    <p:extLst>
      <p:ext uri="{BB962C8B-B14F-4D97-AF65-F5344CB8AC3E}">
        <p14:creationId xmlns:p14="http://schemas.microsoft.com/office/powerpoint/2010/main" val="67464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 massive part of their early success was that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identified an opportunity for corporate building in the suburbs.</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Typified by projects like this (and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they all look quite similar</a:t>
            </a:r>
            <a:r>
              <a:rPr lang="en-US" sz="1100" dirty="0">
                <a:effectLst/>
                <a:latin typeface="Calibri" panose="020F0502020204030204" pitchFamily="34" charset="0"/>
                <a:ea typeface="Calibri" panose="020F0502020204030204" pitchFamily="34" charset="0"/>
                <a:cs typeface="Times New Roman" panose="02020603050405020304" pitchFamily="18" charset="0"/>
              </a:rPr>
              <a:t>), they recognized that rapidly growing American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corporations were looking to build more and more outside of the downtowns.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12</a:t>
            </a:fld>
            <a:endParaRPr lang="en-US"/>
          </a:p>
        </p:txBody>
      </p:sp>
    </p:spTree>
    <p:extLst>
      <p:ext uri="{BB962C8B-B14F-4D97-AF65-F5344CB8AC3E}">
        <p14:creationId xmlns:p14="http://schemas.microsoft.com/office/powerpoint/2010/main" val="966663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was in large part due to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the evolving capitalist model of corporate development.</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As company sizes increase, a larger portion is occupied by lower and middle management, who either aren’t required to be in the city, or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costs would be lowered by having them there.</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Moreover, the exodus from downtown to suburbs met with a changing trend in America, where those of the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middle and upper economic classes preferred their own detached homes</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more expensive schools for kids</a:t>
            </a:r>
            <a:r>
              <a:rPr lang="en-US" sz="1100" dirty="0">
                <a:effectLst/>
                <a:latin typeface="Calibri" panose="020F0502020204030204" pitchFamily="34" charset="0"/>
                <a:ea typeface="Calibri" panose="020F0502020204030204" pitchFamily="34" charset="0"/>
                <a:cs typeface="Times New Roman" panose="02020603050405020304" pitchFamily="18" charset="0"/>
              </a:rPr>
              <a:t>, and so on.</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Critically, and I know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this sounds sexist – because quite frankly it was </a:t>
            </a:r>
            <a:r>
              <a:rPr lang="en-US" sz="1100" dirty="0">
                <a:effectLst/>
                <a:latin typeface="Calibri" panose="020F0502020204030204" pitchFamily="34" charset="0"/>
                <a:ea typeface="Calibri" panose="020F0502020204030204" pitchFamily="34" charset="0"/>
                <a:cs typeface="Times New Roman" panose="02020603050405020304" pitchFamily="18" charset="0"/>
              </a:rPr>
              <a:t>– the larger the companies got, the more managers there were, and the more managers there were,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the more secretaries were needed </a:t>
            </a:r>
            <a:r>
              <a:rPr lang="en-US" sz="1100" dirty="0">
                <a:effectLst/>
                <a:latin typeface="Calibri" panose="020F0502020204030204" pitchFamily="34" charset="0"/>
                <a:ea typeface="Calibri" panose="020F0502020204030204" pitchFamily="34" charset="0"/>
                <a:cs typeface="Times New Roman" panose="02020603050405020304" pitchFamily="18" charset="0"/>
              </a:rPr>
              <a:t>– and it was a lot more cost effective to have secretaries in the suburbs than in the cities.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13</a:t>
            </a:fld>
            <a:endParaRPr lang="en-US"/>
          </a:p>
        </p:txBody>
      </p:sp>
    </p:spTree>
    <p:extLst>
      <p:ext uri="{BB962C8B-B14F-4D97-AF65-F5344CB8AC3E}">
        <p14:creationId xmlns:p14="http://schemas.microsoft.com/office/powerpoint/2010/main" val="1131969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This increase in the female secretarial and clerical workforce was in large part enabled by the move from city to suburb.</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14</a:t>
            </a:fld>
            <a:endParaRPr lang="en-US"/>
          </a:p>
        </p:txBody>
      </p:sp>
    </p:spTree>
    <p:extLst>
      <p:ext uri="{BB962C8B-B14F-4D97-AF65-F5344CB8AC3E}">
        <p14:creationId xmlns:p14="http://schemas.microsoft.com/office/powerpoint/2010/main" val="1361025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&lt;</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cont</a:t>
            </a:r>
            <a:r>
              <a:rPr lang="en-US" sz="1800" dirty="0">
                <a:effectLst/>
                <a:latin typeface="Calibri" panose="020F0502020204030204" pitchFamily="34" charset="0"/>
                <a:ea typeface="Calibri" panose="020F0502020204030204" pitchFamily="34" charset="0"/>
                <a:cs typeface="Times New Roman" panose="02020603050405020304" pitchFamily="18" charset="0"/>
              </a:rPr>
              <a:t>…&gt;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15</a:t>
            </a:fld>
            <a:endParaRPr lang="en-US"/>
          </a:p>
        </p:txBody>
      </p:sp>
    </p:spTree>
    <p:extLst>
      <p:ext uri="{BB962C8B-B14F-4D97-AF65-F5344CB8AC3E}">
        <p14:creationId xmlns:p14="http://schemas.microsoft.com/office/powerpoint/2010/main" val="939698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So, the point here is that SOM capitalized on this trend, and as mentioned, they were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not in the business of mulling over the problems of each new commission, but instead perfected a kind of prototypical corporate architecture </a:t>
            </a:r>
            <a:r>
              <a:rPr lang="en-US" sz="1100" dirty="0">
                <a:effectLst/>
                <a:latin typeface="Calibri" panose="020F0502020204030204" pitchFamily="34" charset="0"/>
                <a:ea typeface="Calibri" panose="020F0502020204030204" pitchFamily="34" charset="0"/>
                <a:cs typeface="Times New Roman" panose="02020603050405020304" pitchFamily="18" charset="0"/>
              </a:rPr>
              <a:t>across many different clients and suburban sites.</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I’ll shuffle through a few of these projects – but really, there were dozens that looked quite similar, and I think you get the feel pretty quickly.</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Connecticut General Insurance Company</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16</a:t>
            </a:fld>
            <a:endParaRPr lang="en-US"/>
          </a:p>
        </p:txBody>
      </p:sp>
    </p:spTree>
    <p:extLst>
      <p:ext uri="{BB962C8B-B14F-4D97-AF65-F5344CB8AC3E}">
        <p14:creationId xmlns:p14="http://schemas.microsoft.com/office/powerpoint/2010/main" val="3170163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&lt;</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cont</a:t>
            </a:r>
            <a:r>
              <a:rPr lang="en-US" sz="1800" dirty="0">
                <a:effectLst/>
                <a:latin typeface="Calibri" panose="020F0502020204030204" pitchFamily="34" charset="0"/>
                <a:ea typeface="Calibri" panose="020F0502020204030204" pitchFamily="34" charset="0"/>
                <a:cs typeface="Times New Roman" panose="02020603050405020304" pitchFamily="18" charset="0"/>
              </a:rPr>
              <a:t>…&gt;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17</a:t>
            </a:fld>
            <a:endParaRPr lang="en-US"/>
          </a:p>
        </p:txBody>
      </p:sp>
    </p:spTree>
    <p:extLst>
      <p:ext uri="{BB962C8B-B14F-4D97-AF65-F5344CB8AC3E}">
        <p14:creationId xmlns:p14="http://schemas.microsoft.com/office/powerpoint/2010/main" val="1178504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American Can Company, Greenwich CT</a:t>
            </a:r>
          </a:p>
          <a:p>
            <a:pPr marL="742950" marR="0" lvl="1" indent="-285750">
              <a:lnSpc>
                <a:spcPct val="150000"/>
              </a:lnSpc>
              <a:spcBef>
                <a:spcPts val="0"/>
              </a:spcBef>
              <a:spcAft>
                <a:spcPts val="80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A lot of these structures still exist today, but many times they’re called something else because again, these are intentionally just shells </a:t>
            </a:r>
            <a:r>
              <a:rPr lang="en-US" sz="1100" dirty="0">
                <a:effectLst/>
                <a:latin typeface="Calibri" panose="020F0502020204030204" pitchFamily="34" charset="0"/>
                <a:ea typeface="Calibri" panose="020F0502020204030204" pitchFamily="34" charset="0"/>
                <a:cs typeface="Times New Roman" panose="02020603050405020304" pitchFamily="18" charset="0"/>
              </a:rPr>
              <a:t>– open to different programs and clients.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18</a:t>
            </a:fld>
            <a:endParaRPr lang="en-US"/>
          </a:p>
        </p:txBody>
      </p:sp>
    </p:spTree>
    <p:extLst>
      <p:ext uri="{BB962C8B-B14F-4D97-AF65-F5344CB8AC3E}">
        <p14:creationId xmlns:p14="http://schemas.microsoft.com/office/powerpoint/2010/main" val="1331536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Upjohn Company in Michigan.</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19</a:t>
            </a:fld>
            <a:endParaRPr lang="en-US"/>
          </a:p>
        </p:txBody>
      </p:sp>
    </p:spTree>
    <p:extLst>
      <p:ext uri="{BB962C8B-B14F-4D97-AF65-F5344CB8AC3E}">
        <p14:creationId xmlns:p14="http://schemas.microsoft.com/office/powerpoint/2010/main" val="4273605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It’s impossible to overlook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Mies</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van der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Rohe’s</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role in the shaping of Corporate Architecture</a:t>
            </a:r>
            <a:r>
              <a:rPr lang="en-US" sz="1100" dirty="0">
                <a:effectLst/>
                <a:latin typeface="Calibri" panose="020F0502020204030204" pitchFamily="34" charset="0"/>
                <a:ea typeface="Calibri" panose="020F0502020204030204" pitchFamily="34" charset="0"/>
                <a:cs typeface="Times New Roman" panose="02020603050405020304" pitchFamily="18" charset="0"/>
              </a:rPr>
              <a:t>, both in America and globally</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As I mentioned back a few weeks ago,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part of the appeal of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Mies</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work was that it was relatively easy to visually replicate</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But oftentimes this replication was performed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at lowest cost’ – reducing proportions to production standards, changing expensive materials to cheaper ones.</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What results, is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 kind of ‘deadening’ effect of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Mies</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idea of ‘pure form’</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a:t>
            </a:fld>
            <a:endParaRPr lang="en-US"/>
          </a:p>
        </p:txBody>
      </p:sp>
    </p:spTree>
    <p:extLst>
      <p:ext uri="{BB962C8B-B14F-4D97-AF65-F5344CB8AC3E}">
        <p14:creationId xmlns:p14="http://schemas.microsoft.com/office/powerpoint/2010/main" val="101021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Diamond coffered ceiling.</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20</a:t>
            </a:fld>
            <a:endParaRPr lang="en-US"/>
          </a:p>
        </p:txBody>
      </p:sp>
    </p:spTree>
    <p:extLst>
      <p:ext uri="{BB962C8B-B14F-4D97-AF65-F5344CB8AC3E}">
        <p14:creationId xmlns:p14="http://schemas.microsoft.com/office/powerpoint/2010/main" val="2062655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Typical layout</a:t>
            </a:r>
          </a:p>
          <a:p>
            <a:pPr marL="742950" marR="0" lvl="1" indent="-285750">
              <a:lnSpc>
                <a:spcPct val="150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Bounding box punctuated with these courtyards.</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Arrangement of offices and common spaces dependent on the envelope and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courtyard openings.</a:t>
            </a:r>
          </a:p>
          <a:p>
            <a:pPr marL="1200150" marR="0" lvl="2" indent="-285750">
              <a:lnSpc>
                <a:spcPct val="150000"/>
              </a:lnSpc>
              <a:spcBef>
                <a:spcPts val="0"/>
              </a:spcBef>
              <a:spcAft>
                <a:spcPts val="80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A mean for introducing lighting into boxes with massive footprints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21</a:t>
            </a:fld>
            <a:endParaRPr lang="en-US"/>
          </a:p>
        </p:txBody>
      </p:sp>
    </p:spTree>
    <p:extLst>
      <p:ext uri="{BB962C8B-B14F-4D97-AF65-F5344CB8AC3E}">
        <p14:creationId xmlns:p14="http://schemas.microsoft.com/office/powerpoint/2010/main" val="1563128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building was well covered because of its use of a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spaceframe</a:t>
            </a:r>
            <a:r>
              <a:rPr lang="en-US" sz="1100" dirty="0">
                <a:effectLst/>
                <a:latin typeface="Calibri" panose="020F0502020204030204" pitchFamily="34" charset="0"/>
                <a:ea typeface="Calibri" panose="020F0502020204030204" pitchFamily="34" charset="0"/>
                <a:cs typeface="Times New Roman" panose="02020603050405020304" pitchFamily="18" charset="0"/>
              </a:rPr>
              <a:t>, which allowed for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large expanses – generic use of space</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Generally structure only gets in the way of an architecture that wants to be as universal as possible.</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Remember,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when nothing to say, mention technology…. That’s all </a:t>
            </a:r>
            <a:r>
              <a:rPr lang="en-US" sz="1100" b="1" dirty="0">
                <a:effectLst/>
                <a:latin typeface="Segoe UI Emoji" panose="020B0502040204020203" pitchFamily="34" charset="0"/>
                <a:ea typeface="Calibri" panose="020F0502020204030204" pitchFamily="34" charset="0"/>
                <a:cs typeface="Times New Roman" panose="02020603050405020304" pitchFamily="18" charset="0"/>
                <a:sym typeface="Segoe UI Emoji" panose="020B0502040204020203" pitchFamily="34" charset="0"/>
              </a:rPr>
              <a:t>☹</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22</a:t>
            </a:fld>
            <a:endParaRPr lang="en-US"/>
          </a:p>
        </p:txBody>
      </p:sp>
    </p:spTree>
    <p:extLst>
      <p:ext uri="{BB962C8B-B14F-4D97-AF65-F5344CB8AC3E}">
        <p14:creationId xmlns:p14="http://schemas.microsoft.com/office/powerpoint/2010/main" val="3355742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But of course, SOM, didn’t only build in the suburbs, but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also set the standard for urban corporate architecture.</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One of their most well known early projects was the corporate headquarters for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Inland Steel in Chicago</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Use of Stainless Steel</a:t>
            </a:r>
          </a:p>
          <a:p>
            <a:pPr marL="1200150" marR="0" lvl="2"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Duck anyone?</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When talking about skyscrapers or high-rises in general, there’s an important term: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TYPICAL PLAN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In the typical-typical plan of any tower structure, the layout is pretty straightforward</a:t>
            </a:r>
          </a:p>
          <a:p>
            <a:pPr marL="1143000" marR="0" lvl="2" indent="-228600">
              <a:lnSpc>
                <a:spcPct val="150000"/>
              </a:lnSpc>
              <a:spcBef>
                <a:spcPts val="0"/>
              </a:spcBef>
              <a:spcAft>
                <a:spcPts val="800"/>
              </a:spcAft>
              <a:buFont typeface="Wingdings" panose="05000000000000000000" pitchFamily="2" charset="2"/>
              <a:buChar cha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Core + Floor + Envelope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23</a:t>
            </a:fld>
            <a:endParaRPr lang="en-US"/>
          </a:p>
        </p:txBody>
      </p:sp>
    </p:spTree>
    <p:extLst>
      <p:ext uri="{BB962C8B-B14F-4D97-AF65-F5344CB8AC3E}">
        <p14:creationId xmlns:p14="http://schemas.microsoft.com/office/powerpoint/2010/main" val="13182087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With that in mind, what made Inland Steel so well-known is that they in essence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shifted the core ‘outside’ of the plan itself</a:t>
            </a:r>
            <a:r>
              <a:rPr lang="en-US" sz="1100" dirty="0">
                <a:effectLst/>
                <a:latin typeface="Calibri" panose="020F0502020204030204" pitchFamily="34" charset="0"/>
                <a:ea typeface="Calibri" panose="020F0502020204030204" pitchFamily="34" charset="0"/>
                <a:cs typeface="Times New Roman" panose="02020603050405020304" pitchFamily="18" charset="0"/>
              </a:rPr>
              <a:t>, leaving a wholly open typical floorplan</a:t>
            </a:r>
          </a:p>
          <a:p>
            <a:pPr marL="742950" marR="0" lvl="1" indent="-285750">
              <a:lnSpc>
                <a:spcPct val="150000"/>
              </a:lnSpc>
              <a:spcBef>
                <a:spcPts val="0"/>
              </a:spcBef>
              <a:spcAft>
                <a:spcPts val="80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Can’t really do this anymore for fire-code (not enough ingress/egress), but still, a simple concept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24</a:t>
            </a:fld>
            <a:endParaRPr lang="en-US"/>
          </a:p>
        </p:txBody>
      </p:sp>
    </p:spTree>
    <p:extLst>
      <p:ext uri="{BB962C8B-B14F-4D97-AF65-F5344CB8AC3E}">
        <p14:creationId xmlns:p14="http://schemas.microsoft.com/office/powerpoint/2010/main" val="1993290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Iterations of plans independent of structural consideration.</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25</a:t>
            </a:fld>
            <a:endParaRPr lang="en-US"/>
          </a:p>
        </p:txBody>
      </p:sp>
    </p:spTree>
    <p:extLst>
      <p:ext uri="{BB962C8B-B14F-4D97-AF65-F5344CB8AC3E}">
        <p14:creationId xmlns:p14="http://schemas.microsoft.com/office/powerpoint/2010/main" val="1660547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Photos of construction showing how the building is really just a series of open floors.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26</a:t>
            </a:fld>
            <a:endParaRPr lang="en-US"/>
          </a:p>
        </p:txBody>
      </p:sp>
    </p:spTree>
    <p:extLst>
      <p:ext uri="{BB962C8B-B14F-4D97-AF65-F5344CB8AC3E}">
        <p14:creationId xmlns:p14="http://schemas.microsoft.com/office/powerpoint/2010/main" val="4204343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Such a success that SOM decided to move in themselves.</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Again, no obstructions, just drafting tables.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27</a:t>
            </a:fld>
            <a:endParaRPr lang="en-US"/>
          </a:p>
        </p:txBody>
      </p:sp>
    </p:spTree>
    <p:extLst>
      <p:ext uri="{BB962C8B-B14F-4D97-AF65-F5344CB8AC3E}">
        <p14:creationId xmlns:p14="http://schemas.microsoft.com/office/powerpoint/2010/main" val="23263265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Of course with SOM, we have even more well-known structures that they built of the past half-century, like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John Hancock Center, also in Chicago.</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28</a:t>
            </a:fld>
            <a:endParaRPr lang="en-US"/>
          </a:p>
        </p:txBody>
      </p:sp>
    </p:spTree>
    <p:extLst>
      <p:ext uri="{BB962C8B-B14F-4D97-AF65-F5344CB8AC3E}">
        <p14:creationId xmlns:p14="http://schemas.microsoft.com/office/powerpoint/2010/main" val="3187978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Perhaps the most notable aspect of this tower is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the visible inversion of the structure from the inside to the outside.</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wasn’t anything new, even at the time of construction.</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They themselves often used this technique for shorter buildings.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29</a:t>
            </a:fld>
            <a:endParaRPr lang="en-US"/>
          </a:p>
        </p:txBody>
      </p:sp>
    </p:spTree>
    <p:extLst>
      <p:ext uri="{BB962C8B-B14F-4D97-AF65-F5344CB8AC3E}">
        <p14:creationId xmlns:p14="http://schemas.microsoft.com/office/powerpoint/2010/main" val="1361195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is one of my favorite architectural photographs – by Ezra Stoller.</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An emptying of the architectural idea so that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architecture is now purely equipment.</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architecture itself has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no purpose other than facilitating the most amount of functions here.</a:t>
            </a:r>
          </a:p>
          <a:p>
            <a:pPr marL="1143000" marR="0" lvl="2" indent="-228600">
              <a:lnSpc>
                <a:spcPct val="150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Any company can move in.</a:t>
            </a:r>
          </a:p>
          <a:p>
            <a:pPr marL="1143000" marR="0" lvl="2" indent="-228600">
              <a:lnSpc>
                <a:spcPct val="150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Any program can take place.</a:t>
            </a:r>
          </a:p>
          <a:p>
            <a:pPr marL="1143000" marR="0" lvl="2" indent="-228600">
              <a:lnSpc>
                <a:spcPct val="150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Zero daylight, so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that lighting can be fully controlled and changed according to whatever function.</a:t>
            </a:r>
          </a:p>
          <a:p>
            <a:pPr marL="1143000" marR="0" lvl="2" indent="-228600">
              <a:lnSpc>
                <a:spcPct val="150000"/>
              </a:lnSpc>
              <a:spcBef>
                <a:spcPts val="0"/>
              </a:spcBef>
              <a:spcAft>
                <a:spcPts val="0"/>
              </a:spcAft>
              <a:buFont typeface="Wingdings" panose="05000000000000000000" pitchFamily="2" charset="2"/>
              <a:buChar cha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Universalization of architecture </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it disappears.</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Now, this kind of architecture – what criteria is there left?!</a:t>
            </a:r>
          </a:p>
          <a:p>
            <a:pPr marL="1143000" marR="0" lvl="2" indent="-228600">
              <a:lnSpc>
                <a:spcPct val="150000"/>
              </a:lnSpc>
              <a:spcBef>
                <a:spcPts val="0"/>
              </a:spcBef>
              <a:spcAft>
                <a:spcPts val="0"/>
              </a:spcAft>
              <a:buFont typeface="Wingdings" panose="05000000000000000000" pitchFamily="2" charset="2"/>
              <a:buChar cha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Technology (disparagingly)</a:t>
            </a:r>
          </a:p>
          <a:p>
            <a:pPr marL="1143000" marR="0" lvl="2" indent="-228600">
              <a:lnSpc>
                <a:spcPct val="150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Be wary – when you hear an architect discuss their project, if the only thing is how technologically advanced their building is, perhaps there’s not much else to talk about!</a:t>
            </a:r>
          </a:p>
          <a:p>
            <a:pPr marL="1600200" marR="0" lvl="3" indent="-228600">
              <a:lnSpc>
                <a:spcPct val="150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And why problematic?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Technology, by its nature, changes, outdates itself in rapid speed.</a:t>
            </a:r>
          </a:p>
          <a:p>
            <a:pPr marL="742950" marR="0" lvl="1" indent="-285750">
              <a:lnSpc>
                <a:spcPct val="150000"/>
              </a:lnSpc>
              <a:spcBef>
                <a:spcPts val="0"/>
              </a:spcBef>
              <a:spcAft>
                <a:spcPts val="80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Compare contrast ceiling Philip Morris / Seagram Building</a:t>
            </a:r>
          </a:p>
          <a:p>
            <a:pPr marL="1085850" lvl="2" indent="-171450">
              <a:buFontTx/>
              <a:buChar char="-"/>
            </a:pPr>
            <a:r>
              <a:rPr lang="en-US" dirty="0"/>
              <a:t>From an idea to function-driven, with ‘least aesthetically offensive’ solution</a:t>
            </a:r>
          </a:p>
        </p:txBody>
      </p:sp>
      <p:sp>
        <p:nvSpPr>
          <p:cNvPr id="4" name="Slide Number Placeholder 3"/>
          <p:cNvSpPr>
            <a:spLocks noGrp="1"/>
          </p:cNvSpPr>
          <p:nvPr>
            <p:ph type="sldNum" sz="quarter" idx="5"/>
          </p:nvPr>
        </p:nvSpPr>
        <p:spPr/>
        <p:txBody>
          <a:bodyPr/>
          <a:lstStyle/>
          <a:p>
            <a:fld id="{13AD47CE-6028-46F2-A87F-6D3962B463F0}" type="slidenum">
              <a:rPr lang="en-US" smtClean="0"/>
              <a:t>3</a:t>
            </a:fld>
            <a:endParaRPr lang="en-US"/>
          </a:p>
        </p:txBody>
      </p:sp>
    </p:spTree>
    <p:extLst>
      <p:ext uri="{BB962C8B-B14F-4D97-AF65-F5344CB8AC3E}">
        <p14:creationId xmlns:p14="http://schemas.microsoft.com/office/powerpoint/2010/main" val="1023358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Another view of the cross-bracing</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30</a:t>
            </a:fld>
            <a:endParaRPr lang="en-US"/>
          </a:p>
        </p:txBody>
      </p:sp>
    </p:spTree>
    <p:extLst>
      <p:ext uri="{BB962C8B-B14F-4D97-AF65-F5344CB8AC3E}">
        <p14:creationId xmlns:p14="http://schemas.microsoft.com/office/powerpoint/2010/main" val="33352845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And here we see the series of Typical Plans that define the makeup of the tower</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Despite appearances, a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tower is one of the least challenging architectural typologies</a:t>
            </a:r>
            <a:r>
              <a:rPr lang="en-US" sz="1100" dirty="0">
                <a:effectLst/>
                <a:latin typeface="Calibri" panose="020F0502020204030204" pitchFamily="34" charset="0"/>
                <a:ea typeface="Calibri" panose="020F0502020204030204" pitchFamily="34" charset="0"/>
                <a:cs typeface="Times New Roman" panose="02020603050405020304" pitchFamily="18" charset="0"/>
              </a:rPr>
              <a:t>, only because there are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so many given constraints.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31</a:t>
            </a:fld>
            <a:endParaRPr lang="en-US"/>
          </a:p>
        </p:txBody>
      </p:sp>
    </p:spTree>
    <p:extLst>
      <p:ext uri="{BB962C8B-B14F-4D97-AF65-F5344CB8AC3E}">
        <p14:creationId xmlns:p14="http://schemas.microsoft.com/office/powerpoint/2010/main" val="17041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Example of how empty the ideas are – from SOM’s own website.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32</a:t>
            </a:fld>
            <a:endParaRPr lang="en-US"/>
          </a:p>
        </p:txBody>
      </p:sp>
    </p:spTree>
    <p:extLst>
      <p:ext uri="{BB962C8B-B14F-4D97-AF65-F5344CB8AC3E}">
        <p14:creationId xmlns:p14="http://schemas.microsoft.com/office/powerpoint/2010/main" val="1288167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Just four years after the Hancock Tower, SOM built the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Sears Tower (now Willis).</a:t>
            </a:r>
          </a:p>
        </p:txBody>
      </p:sp>
      <p:sp>
        <p:nvSpPr>
          <p:cNvPr id="4" name="Slide Number Placeholder 3"/>
          <p:cNvSpPr>
            <a:spLocks noGrp="1"/>
          </p:cNvSpPr>
          <p:nvPr>
            <p:ph type="sldNum" sz="quarter" idx="5"/>
          </p:nvPr>
        </p:nvSpPr>
        <p:spPr/>
        <p:txBody>
          <a:bodyPr/>
          <a:lstStyle/>
          <a:p>
            <a:fld id="{13AD47CE-6028-46F2-A87F-6D3962B463F0}" type="slidenum">
              <a:rPr lang="en-US" smtClean="0"/>
              <a:t>33</a:t>
            </a:fld>
            <a:endParaRPr lang="en-US"/>
          </a:p>
        </p:txBody>
      </p:sp>
    </p:spTree>
    <p:extLst>
      <p:ext uri="{BB962C8B-B14F-4D97-AF65-F5344CB8AC3E}">
        <p14:creationId xmlns:p14="http://schemas.microsoft.com/office/powerpoint/2010/main" val="4887589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4 Typical Floor Plans</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Various functions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34</a:t>
            </a:fld>
            <a:endParaRPr lang="en-US"/>
          </a:p>
        </p:txBody>
      </p:sp>
    </p:spTree>
    <p:extLst>
      <p:ext uri="{BB962C8B-B14F-4D97-AF65-F5344CB8AC3E}">
        <p14:creationId xmlns:p14="http://schemas.microsoft.com/office/powerpoint/2010/main" val="851556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Now, there are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 couple highlights in SOM’s career</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As mentioned,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because of the corporate structure of the firm, it was company policy that individuals not emerge from individual projects </a:t>
            </a:r>
            <a:r>
              <a:rPr lang="en-US" sz="1100" dirty="0">
                <a:effectLst/>
                <a:latin typeface="Calibri" panose="020F0502020204030204" pitchFamily="34" charset="0"/>
                <a:ea typeface="Calibri" panose="020F0502020204030204" pitchFamily="34" charset="0"/>
                <a:cs typeface="Times New Roman" panose="02020603050405020304" pitchFamily="18" charset="0"/>
              </a:rPr>
              <a:t>– that’s why you don’t really hear if Skidmore, Owings, OR Merrill headed this project or that.</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But it was difficult to keep the anonymity going, particularly with a few partners.</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first being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Gordon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Bunshaft</a:t>
            </a:r>
            <a:r>
              <a:rPr lang="en-US" sz="1100" dirty="0">
                <a:effectLst/>
                <a:latin typeface="Calibri" panose="020F0502020204030204" pitchFamily="34" charset="0"/>
                <a:ea typeface="Calibri" panose="020F0502020204030204" pitchFamily="34" charset="0"/>
                <a:cs typeface="Times New Roman" panose="02020603050405020304" pitchFamily="18" charset="0"/>
              </a:rPr>
              <a:t>, who joined SOM in 1937 (1 year after founding), and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in 1950, would lead the NYC office.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35</a:t>
            </a:fld>
            <a:endParaRPr lang="en-US"/>
          </a:p>
        </p:txBody>
      </p:sp>
    </p:spTree>
    <p:extLst>
      <p:ext uri="{BB962C8B-B14F-4D97-AF65-F5344CB8AC3E}">
        <p14:creationId xmlns:p14="http://schemas.microsoft.com/office/powerpoint/2010/main" val="22229942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One of the most important buildings for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Bunshaft</a:t>
            </a:r>
            <a:r>
              <a:rPr lang="en-US" sz="1100" dirty="0">
                <a:effectLst/>
                <a:latin typeface="Calibri" panose="020F0502020204030204" pitchFamily="34" charset="0"/>
                <a:ea typeface="Calibri" panose="020F0502020204030204" pitchFamily="34" charset="0"/>
                <a:cs typeface="Times New Roman" panose="02020603050405020304" pitchFamily="18" charset="0"/>
              </a:rPr>
              <a:t>/SOM was the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Lever House</a:t>
            </a:r>
            <a:r>
              <a:rPr lang="en-US" sz="1100" dirty="0">
                <a:effectLst/>
                <a:latin typeface="Calibri" panose="020F0502020204030204" pitchFamily="34" charset="0"/>
                <a:ea typeface="Calibri" panose="020F0502020204030204" pitchFamily="34" charset="0"/>
                <a:cs typeface="Times New Roman" panose="02020603050405020304" pitchFamily="18" charset="0"/>
              </a:rPr>
              <a:t>, which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sits on the opposite corner of the Seagram Building.</a:t>
            </a:r>
          </a:p>
          <a:p>
            <a:pPr marL="742950" marR="0" lvl="1" indent="-285750">
              <a:lnSpc>
                <a:spcPct val="150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Predated Seagram Building by 6 years</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Second building in NYC built with a curtain wall system</a:t>
            </a:r>
          </a:p>
          <a:p>
            <a:pPr marL="1143000" marR="0" lvl="2" indent="-228600">
              <a:lnSpc>
                <a:spcPct val="150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Recently refinished entire façade</a:t>
            </a:r>
          </a:p>
          <a:p>
            <a:pPr marL="1143000" marR="0" lvl="2" indent="-228600">
              <a:lnSpc>
                <a:spcPct val="150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is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an advantage of curtain wall – can be updated without major structural changes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36</a:t>
            </a:fld>
            <a:endParaRPr lang="en-US"/>
          </a:p>
        </p:txBody>
      </p:sp>
    </p:spTree>
    <p:extLst>
      <p:ext uri="{BB962C8B-B14F-4D97-AF65-F5344CB8AC3E}">
        <p14:creationId xmlns:p14="http://schemas.microsoft.com/office/powerpoint/2010/main" val="13961540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Similar ambitions, of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providing a ‘public’ space as an urban square</a:t>
            </a:r>
            <a:r>
              <a:rPr lang="en-US" sz="1800" dirty="0">
                <a:effectLst/>
                <a:latin typeface="Calibri" panose="020F0502020204030204" pitchFamily="34" charset="0"/>
                <a:ea typeface="Calibri" panose="020F0502020204030204" pitchFamily="34" charset="0"/>
                <a:cs typeface="Times New Roman" panose="02020603050405020304" pitchFamily="18" charset="0"/>
              </a:rPr>
              <a:t>, with the building proper set back from the property line.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37</a:t>
            </a:fld>
            <a:endParaRPr lang="en-US"/>
          </a:p>
        </p:txBody>
      </p:sp>
    </p:spTree>
    <p:extLst>
      <p:ext uri="{BB962C8B-B14F-4D97-AF65-F5344CB8AC3E}">
        <p14:creationId xmlns:p14="http://schemas.microsoft.com/office/powerpoint/2010/main" val="37259337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Today, many art projects and installations at the ground level (inside/outside) and within the courtyard.</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Tom Sachs’ Hello Kitty (22 ft) in courtyard</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38</a:t>
            </a:fld>
            <a:endParaRPr lang="en-US"/>
          </a:p>
        </p:txBody>
      </p:sp>
    </p:spTree>
    <p:extLst>
      <p:ext uri="{BB962C8B-B14F-4D97-AF65-F5344CB8AC3E}">
        <p14:creationId xmlns:p14="http://schemas.microsoft.com/office/powerpoint/2010/main" val="17672562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final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Bunshaft</a:t>
            </a:r>
            <a:r>
              <a:rPr lang="en-US" sz="1100" dirty="0">
                <a:effectLst/>
                <a:latin typeface="Calibri" panose="020F0502020204030204" pitchFamily="34" charset="0"/>
                <a:ea typeface="Calibri" panose="020F0502020204030204" pitchFamily="34" charset="0"/>
                <a:cs typeface="Times New Roman" panose="02020603050405020304" pitchFamily="18" charset="0"/>
              </a:rPr>
              <a:t>-led SOM project I want to show is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Beinecke Library in New Haven CT at  Yale.</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Library for rare books, including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one of the original Gutenberg Bibles</a:t>
            </a:r>
            <a:r>
              <a:rPr lang="en-US" sz="1100" dirty="0">
                <a:effectLst/>
                <a:latin typeface="Calibri" panose="020F0502020204030204" pitchFamily="34" charset="0"/>
                <a:ea typeface="Calibri" panose="020F0502020204030204" pitchFamily="34" charset="0"/>
                <a:cs typeface="Times New Roman" panose="02020603050405020304" pitchFamily="18" charset="0"/>
              </a:rPr>
              <a:t>, and an original copy of the Declaration of Independence.</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building itself can be understood as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 hollow box that framed all around.</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Within these frames you have very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thinly shaved Vermont marble</a:t>
            </a:r>
            <a:r>
              <a:rPr lang="en-US" sz="1100" dirty="0">
                <a:effectLst/>
                <a:latin typeface="Calibri" panose="020F0502020204030204" pitchFamily="34" charset="0"/>
                <a:ea typeface="Calibri" panose="020F0502020204030204" pitchFamily="34" charset="0"/>
                <a:cs typeface="Times New Roman" panose="02020603050405020304" pitchFamily="18" charset="0"/>
              </a:rPr>
              <a:t>, which allows enough light in for illumination, without letting too much natural daylight in for the protection of housed works.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39</a:t>
            </a:fld>
            <a:endParaRPr lang="en-US"/>
          </a:p>
        </p:txBody>
      </p:sp>
    </p:spTree>
    <p:extLst>
      <p:ext uri="{BB962C8B-B14F-4D97-AF65-F5344CB8AC3E}">
        <p14:creationId xmlns:p14="http://schemas.microsoft.com/office/powerpoint/2010/main" val="1525267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There’s perhaps no more significant a practice in Corporate Architecture than Skidmore, Owings, &amp; Merrill</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a:t>
            </a:fld>
            <a:endParaRPr lang="en-US"/>
          </a:p>
        </p:txBody>
      </p:sp>
    </p:spTree>
    <p:extLst>
      <p:ext uri="{BB962C8B-B14F-4D97-AF65-F5344CB8AC3E}">
        <p14:creationId xmlns:p14="http://schemas.microsoft.com/office/powerpoint/2010/main" val="20857663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At the center of the library is an open display of many of their books (not all).</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Absolutely stunning building – must visit to get effect of marble lighting.</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40</a:t>
            </a:fld>
            <a:endParaRPr lang="en-US"/>
          </a:p>
        </p:txBody>
      </p:sp>
    </p:spTree>
    <p:extLst>
      <p:ext uri="{BB962C8B-B14F-4D97-AF65-F5344CB8AC3E}">
        <p14:creationId xmlns:p14="http://schemas.microsoft.com/office/powerpoint/2010/main" val="26245491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second individual worth noting is Walter Netsch, who became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partner in 1951 for SOM’s San Francisco and Chicago offices.</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&lt;Quote…&gt;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41</a:t>
            </a:fld>
            <a:endParaRPr lang="en-US"/>
          </a:p>
        </p:txBody>
      </p:sp>
    </p:spTree>
    <p:extLst>
      <p:ext uri="{BB962C8B-B14F-4D97-AF65-F5344CB8AC3E}">
        <p14:creationId xmlns:p14="http://schemas.microsoft.com/office/powerpoint/2010/main" val="2236808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One of his most famous projects is the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Cadet Chapel for the US Air Force Academy in Colorado</a:t>
            </a:r>
          </a:p>
          <a:p>
            <a:pPr marL="742950" marR="0" lvl="1" indent="-285750">
              <a:lnSpc>
                <a:spcPct val="150000"/>
              </a:lnSpc>
              <a:spcBef>
                <a:spcPts val="0"/>
              </a:spcBef>
              <a:spcAft>
                <a:spcPts val="80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Atypical SOM design</a:t>
            </a:r>
            <a:r>
              <a:rPr lang="en-US" sz="1100" dirty="0">
                <a:effectLst/>
                <a:latin typeface="Calibri" panose="020F0502020204030204" pitchFamily="34" charset="0"/>
                <a:ea typeface="Calibri" panose="020F0502020204030204" pitchFamily="34" charset="0"/>
                <a:cs typeface="Times New Roman" panose="02020603050405020304" pitchFamily="18" charset="0"/>
              </a:rPr>
              <a:t>, and though it stands as one of the firm’s most famous projects,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many of the principals distanced themselves at the time</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42</a:t>
            </a:fld>
            <a:endParaRPr lang="en-US"/>
          </a:p>
        </p:txBody>
      </p:sp>
    </p:spTree>
    <p:extLst>
      <p:ext uri="{BB962C8B-B14F-4D97-AF65-F5344CB8AC3E}">
        <p14:creationId xmlns:p14="http://schemas.microsoft.com/office/powerpoint/2010/main" val="42529510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Gordon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Bunshaft</a:t>
            </a:r>
            <a:r>
              <a:rPr lang="en-US" sz="1800" dirty="0">
                <a:effectLst/>
                <a:latin typeface="Calibri" panose="020F0502020204030204" pitchFamily="34" charset="0"/>
                <a:ea typeface="Calibri" panose="020F0502020204030204" pitchFamily="34" charset="0"/>
                <a:cs typeface="Times New Roman" panose="02020603050405020304" pitchFamily="18" charset="0"/>
              </a:rPr>
              <a:t> oversaw the design of the chapel, though Netsch was given almost carte-blanche.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43</a:t>
            </a:fld>
            <a:endParaRPr lang="en-US"/>
          </a:p>
        </p:txBody>
      </p:sp>
    </p:spTree>
    <p:extLst>
      <p:ext uri="{BB962C8B-B14F-4D97-AF65-F5344CB8AC3E}">
        <p14:creationId xmlns:p14="http://schemas.microsoft.com/office/powerpoint/2010/main" val="9781394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44</a:t>
            </a:fld>
            <a:endParaRPr lang="en-US"/>
          </a:p>
        </p:txBody>
      </p:sp>
    </p:spTree>
    <p:extLst>
      <p:ext uri="{BB962C8B-B14F-4D97-AF65-F5344CB8AC3E}">
        <p14:creationId xmlns:p14="http://schemas.microsoft.com/office/powerpoint/2010/main" val="17915385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Netsch was quite different – didn’t follow the Miesian fold.</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Instead, was perhaps the most well-known partner that looked towards a more intellectual approach.</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Among his key ideas was that of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FIELD THEORY</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45</a:t>
            </a:fld>
            <a:endParaRPr lang="en-US"/>
          </a:p>
        </p:txBody>
      </p:sp>
    </p:spTree>
    <p:extLst>
      <p:ext uri="{BB962C8B-B14F-4D97-AF65-F5344CB8AC3E}">
        <p14:creationId xmlns:p14="http://schemas.microsoft.com/office/powerpoint/2010/main" val="30746083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 don’t want to overblow this as a full-on ‘theory’, but in all fairness, it was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 serious approach executed from diagram to building</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In short, Netsch developed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 formal grammar in which basic shapes, notably the square, transformed through rotation.</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In this rotation, interstitial and remnant space were created that complicated the seemingly simple initial geometry.</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46</a:t>
            </a:fld>
            <a:endParaRPr lang="en-US"/>
          </a:p>
        </p:txBody>
      </p:sp>
    </p:spTree>
    <p:extLst>
      <p:ext uri="{BB962C8B-B14F-4D97-AF65-F5344CB8AC3E}">
        <p14:creationId xmlns:p14="http://schemas.microsoft.com/office/powerpoint/2010/main" val="23220923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He went through a number of these kinds of studies.</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Unfortunately, and in typical SOM fashion,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he didn’t really develop his approach in a rigorous theoretical manner</a:t>
            </a:r>
            <a:r>
              <a:rPr lang="en-US" sz="1100" dirty="0">
                <a:effectLst/>
                <a:latin typeface="Calibri" panose="020F0502020204030204" pitchFamily="34" charset="0"/>
                <a:ea typeface="Calibri" panose="020F0502020204030204" pitchFamily="34" charset="0"/>
                <a:cs typeface="Times New Roman" panose="02020603050405020304" pitchFamily="18" charset="0"/>
              </a:rPr>
              <a:t>, so it was left as quite intuitive.</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We know making buildings is not easy… proper construction theory is also… not easy…</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47</a:t>
            </a:fld>
            <a:endParaRPr lang="en-US"/>
          </a:p>
        </p:txBody>
      </p:sp>
    </p:spTree>
    <p:extLst>
      <p:ext uri="{BB962C8B-B14F-4D97-AF65-F5344CB8AC3E}">
        <p14:creationId xmlns:p14="http://schemas.microsoft.com/office/powerpoint/2010/main" val="32066045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we see more examples, now using color as an additional parameter for design.</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48</a:t>
            </a:fld>
            <a:endParaRPr lang="en-US"/>
          </a:p>
        </p:txBody>
      </p:sp>
    </p:spTree>
    <p:extLst>
      <p:ext uri="{BB962C8B-B14F-4D97-AF65-F5344CB8AC3E}">
        <p14:creationId xmlns:p14="http://schemas.microsoft.com/office/powerpoint/2010/main" val="38559745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is the basic field pattern for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 project realized through to construction, a building for the University of Illinois in Chicago.</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49</a:t>
            </a:fld>
            <a:endParaRPr lang="en-US"/>
          </a:p>
        </p:txBody>
      </p:sp>
    </p:spTree>
    <p:extLst>
      <p:ext uri="{BB962C8B-B14F-4D97-AF65-F5344CB8AC3E}">
        <p14:creationId xmlns:p14="http://schemas.microsoft.com/office/powerpoint/2010/main" val="3219167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To preface the practice, in 1893, the city of Chicago held the World’s Columbian Exposition, which was held as a celebration of the 400</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anniversary of Christopher Columbus’ arrival in America.</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a:t>
            </a:fld>
            <a:endParaRPr lang="en-US"/>
          </a:p>
        </p:txBody>
      </p:sp>
    </p:spTree>
    <p:extLst>
      <p:ext uri="{BB962C8B-B14F-4D97-AF65-F5344CB8AC3E}">
        <p14:creationId xmlns:p14="http://schemas.microsoft.com/office/powerpoint/2010/main" val="12807407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As mentioned, I can’t really get into much detail, because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Netsch wasn’t quite articulate with his process</a:t>
            </a:r>
            <a:r>
              <a:rPr lang="en-US" sz="1100" dirty="0">
                <a:effectLst/>
                <a:latin typeface="Calibri" panose="020F0502020204030204" pitchFamily="34" charset="0"/>
                <a:ea typeface="Calibri" panose="020F0502020204030204" pitchFamily="34" charset="0"/>
                <a:cs typeface="Times New Roman" panose="02020603050405020304" pitchFamily="18" charset="0"/>
              </a:rPr>
              <a:t>. Likewise, as outlined in his earlier quote, he wasn’t interested in teaching others his exact method.</a:t>
            </a:r>
          </a:p>
          <a:p>
            <a:pPr marL="742950" marR="0" lvl="1" indent="-285750">
              <a:lnSpc>
                <a:spcPct val="150000"/>
              </a:lnSpc>
              <a:spcBef>
                <a:spcPts val="0"/>
              </a:spcBef>
              <a:spcAft>
                <a:spcPts val="80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So we’re kind of left just appreciating (or not), the geometrical patterns.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50</a:t>
            </a:fld>
            <a:endParaRPr lang="en-US"/>
          </a:p>
        </p:txBody>
      </p:sp>
    </p:spTree>
    <p:extLst>
      <p:ext uri="{BB962C8B-B14F-4D97-AF65-F5344CB8AC3E}">
        <p14:creationId xmlns:p14="http://schemas.microsoft.com/office/powerpoint/2010/main" val="35651464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Some other examples of his Field Theory approach.</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51</a:t>
            </a:fld>
            <a:endParaRPr lang="en-US"/>
          </a:p>
        </p:txBody>
      </p:sp>
    </p:spTree>
    <p:extLst>
      <p:ext uri="{BB962C8B-B14F-4D97-AF65-F5344CB8AC3E}">
        <p14:creationId xmlns:p14="http://schemas.microsoft.com/office/powerpoint/2010/main" val="22974235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Another built work in the Wells College Library in New York.</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52</a:t>
            </a:fld>
            <a:endParaRPr lang="en-US"/>
          </a:p>
        </p:txBody>
      </p:sp>
    </p:spTree>
    <p:extLst>
      <p:ext uri="{BB962C8B-B14F-4D97-AF65-F5344CB8AC3E}">
        <p14:creationId xmlns:p14="http://schemas.microsoft.com/office/powerpoint/2010/main" val="33955818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Miami University Art Museum.</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53</a:t>
            </a:fld>
            <a:endParaRPr lang="en-US"/>
          </a:p>
        </p:txBody>
      </p:sp>
    </p:spTree>
    <p:extLst>
      <p:ext uri="{BB962C8B-B14F-4D97-AF65-F5344CB8AC3E}">
        <p14:creationId xmlns:p14="http://schemas.microsoft.com/office/powerpoint/2010/main" val="2339658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even though my criticisms of firms like SOM are pretty clear, as mentioned, I do appreciate some of their projects – my favorite among their contemporary works perhaps being an office block in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London, Broadgate Exchange House built in 1990.</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54</a:t>
            </a:fld>
            <a:endParaRPr lang="en-US"/>
          </a:p>
        </p:txBody>
      </p:sp>
    </p:spTree>
    <p:extLst>
      <p:ext uri="{BB962C8B-B14F-4D97-AF65-F5344CB8AC3E}">
        <p14:creationId xmlns:p14="http://schemas.microsoft.com/office/powerpoint/2010/main" val="16116953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Built over Liverpool Street Station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55</a:t>
            </a:fld>
            <a:endParaRPr lang="en-US"/>
          </a:p>
        </p:txBody>
      </p:sp>
    </p:spTree>
    <p:extLst>
      <p:ext uri="{BB962C8B-B14F-4D97-AF65-F5344CB8AC3E}">
        <p14:creationId xmlns:p14="http://schemas.microsoft.com/office/powerpoint/2010/main" val="16983308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‘Transparent Design’ idea</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thing is essentially a building in the form of a bridge</a:t>
            </a:r>
          </a:p>
          <a:p>
            <a:pPr marL="1143000" marR="0" lvl="2" indent="-228600">
              <a:lnSpc>
                <a:spcPct val="150000"/>
              </a:lnSpc>
              <a:spcBef>
                <a:spcPts val="0"/>
              </a:spcBef>
              <a:spcAft>
                <a:spcPts val="0"/>
              </a:spcAft>
              <a:buFont typeface="Wingdings" panose="05000000000000000000" pitchFamily="2" charset="2"/>
              <a:buChar cha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Arch</a:t>
            </a:r>
          </a:p>
          <a:p>
            <a:pPr marL="1143000" marR="0" lvl="2" indent="-228600">
              <a:lnSpc>
                <a:spcPct val="150000"/>
              </a:lnSpc>
              <a:spcBef>
                <a:spcPts val="0"/>
              </a:spcBef>
              <a:spcAft>
                <a:spcPts val="0"/>
              </a:spcAft>
              <a:buFont typeface="Wingdings" panose="05000000000000000000" pitchFamily="2" charset="2"/>
              <a:buChar cha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Major Diagonal</a:t>
            </a:r>
          </a:p>
          <a:p>
            <a:pPr marL="1143000" marR="0" lvl="2" indent="-228600">
              <a:lnSpc>
                <a:spcPct val="150000"/>
              </a:lnSpc>
              <a:spcBef>
                <a:spcPts val="0"/>
              </a:spcBef>
              <a:spcAft>
                <a:spcPts val="0"/>
              </a:spcAft>
              <a:buFont typeface="Wingdings" panose="05000000000000000000" pitchFamily="2" charset="2"/>
              <a:buChar cha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Primary Tie</a:t>
            </a:r>
          </a:p>
          <a:p>
            <a:pPr marL="1143000" marR="0" lvl="2" indent="-228600">
              <a:lnSpc>
                <a:spcPct val="150000"/>
              </a:lnSpc>
              <a:spcBef>
                <a:spcPts val="0"/>
              </a:spcBef>
              <a:spcAft>
                <a:spcPts val="0"/>
              </a:spcAft>
              <a:buFont typeface="Wingdings" panose="05000000000000000000" pitchFamily="2" charset="2"/>
              <a:buChar cha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Raft Truss</a:t>
            </a:r>
          </a:p>
          <a:p>
            <a:pPr marL="1143000" marR="0" lvl="2" indent="-228600">
              <a:lnSpc>
                <a:spcPct val="150000"/>
              </a:lnSpc>
              <a:spcBef>
                <a:spcPts val="0"/>
              </a:spcBef>
              <a:spcAft>
                <a:spcPts val="0"/>
              </a:spcAft>
              <a:buFont typeface="Wingdings" panose="05000000000000000000" pitchFamily="2" charset="2"/>
              <a:buChar cha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Pier</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With track level below raft truss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56</a:t>
            </a:fld>
            <a:endParaRPr lang="en-US"/>
          </a:p>
        </p:txBody>
      </p:sp>
    </p:spTree>
    <p:extLst>
      <p:ext uri="{BB962C8B-B14F-4D97-AF65-F5344CB8AC3E}">
        <p14:creationId xmlns:p14="http://schemas.microsoft.com/office/powerpoint/2010/main" val="28128464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Not just technology/Structure</a:t>
            </a:r>
          </a:p>
          <a:p>
            <a:pPr marL="742950" marR="0" lvl="1" indent="-285750">
              <a:lnSpc>
                <a:spcPct val="150000"/>
              </a:lnSpc>
              <a:spcBef>
                <a:spcPts val="0"/>
              </a:spcBef>
              <a:spcAft>
                <a:spcPts val="80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Inherently open to the city, completely permeable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57</a:t>
            </a:fld>
            <a:endParaRPr lang="en-US"/>
          </a:p>
        </p:txBody>
      </p:sp>
    </p:spTree>
    <p:extLst>
      <p:ext uri="{BB962C8B-B14F-4D97-AF65-F5344CB8AC3E}">
        <p14:creationId xmlns:p14="http://schemas.microsoft.com/office/powerpoint/2010/main" val="28698434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Floats over the tracks, yet visually present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58</a:t>
            </a:fld>
            <a:endParaRPr lang="en-US"/>
          </a:p>
        </p:txBody>
      </p:sp>
    </p:spTree>
    <p:extLst>
      <p:ext uri="{BB962C8B-B14F-4D97-AF65-F5344CB8AC3E}">
        <p14:creationId xmlns:p14="http://schemas.microsoft.com/office/powerpoint/2010/main" val="5214990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They’re still involved with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prominent projects such as the One World Trade Center</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But their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heyday was certainly during the 50s to early 70s</a:t>
            </a:r>
            <a:r>
              <a:rPr lang="en-US" sz="1100" dirty="0">
                <a:effectLst/>
                <a:latin typeface="Calibri" panose="020F0502020204030204" pitchFamily="34" charset="0"/>
                <a:ea typeface="Calibri" panose="020F0502020204030204" pitchFamily="34" charset="0"/>
                <a:cs typeface="Times New Roman" panose="02020603050405020304" pitchFamily="18" charset="0"/>
              </a:rPr>
              <a:t>, not what they were.</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late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80s – problem</a:t>
            </a:r>
            <a:r>
              <a:rPr lang="en-US" sz="1100" dirty="0">
                <a:effectLst/>
                <a:latin typeface="Calibri" panose="020F0502020204030204" pitchFamily="34" charset="0"/>
                <a:ea typeface="Calibri" panose="020F0502020204030204" pitchFamily="34" charset="0"/>
                <a:cs typeface="Times New Roman" panose="02020603050405020304" pitchFamily="18" charset="0"/>
              </a:rPr>
              <a:t>: Their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corporate aesthetic was beginning to look outdated </a:t>
            </a:r>
            <a:r>
              <a:rPr lang="en-US" sz="1100" dirty="0">
                <a:effectLst/>
                <a:latin typeface="Calibri" panose="020F0502020204030204" pitchFamily="34" charset="0"/>
                <a:ea typeface="Calibri" panose="020F0502020204030204" pitchFamily="34" charset="0"/>
                <a:cs typeface="Times New Roman" panose="02020603050405020304" pitchFamily="18" charset="0"/>
              </a:rPr>
              <a:t>– remember, their model is to refine a look at repeat it… uncritical</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Moreover, financial crisis affected commercial real estate market</a:t>
            </a:r>
          </a:p>
          <a:p>
            <a:pPr marL="1143000" marR="0" lvl="2" indent="-228600">
              <a:lnSpc>
                <a:spcPct val="150000"/>
              </a:lnSpc>
              <a:spcBef>
                <a:spcPts val="0"/>
              </a:spcBef>
              <a:spcAft>
                <a:spcPts val="0"/>
              </a:spcAft>
              <a:buFont typeface="+mj-lt"/>
              <a:buAutoNum type="roman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Japanese asset price bubble (86-92)</a:t>
            </a:r>
          </a:p>
          <a:p>
            <a:pPr marL="1143000" marR="0" lvl="2" indent="-228600">
              <a:lnSpc>
                <a:spcPct val="150000"/>
              </a:lnSpc>
              <a:spcBef>
                <a:spcPts val="0"/>
              </a:spcBef>
              <a:spcAft>
                <a:spcPts val="0"/>
              </a:spcAft>
              <a:buFont typeface="+mj-lt"/>
              <a:buAutoNum type="roman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Black Monday (1987)</a:t>
            </a:r>
          </a:p>
          <a:p>
            <a:pPr marL="1600200" marR="0" lvl="3" indent="-2286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Slow down of US economy</a:t>
            </a:r>
          </a:p>
          <a:p>
            <a:pPr marL="742950" marR="0" lvl="1" indent="-285750">
              <a:lnSpc>
                <a:spcPct val="150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From 1990 to 1992, turnover halved (form $134 million to $63 million)</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During these years, they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cut 60% of their workforce</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Corporate model –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CEO in 1991, complete disconnect from design, run as a business</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By late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90s/early 2000s, steady rise again</a:t>
            </a:r>
            <a:r>
              <a:rPr lang="en-US" sz="1100" dirty="0">
                <a:effectLst/>
                <a:latin typeface="Calibri" panose="020F0502020204030204" pitchFamily="34" charset="0"/>
                <a:ea typeface="Calibri" panose="020F0502020204030204" pitchFamily="34" charset="0"/>
                <a:cs typeface="Times New Roman" panose="02020603050405020304" pitchFamily="18" charset="0"/>
              </a:rPr>
              <a:t>, in response to global economic trends</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What’s the Criticism here?</a:t>
            </a:r>
          </a:p>
          <a:p>
            <a:pPr marL="1200150" marR="0" lvl="2"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There’s no inner question</a:t>
            </a:r>
          </a:p>
          <a:p>
            <a:pPr marL="1200150" marR="0" lvl="2"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Questions are made to address a specific context/program/etc.</a:t>
            </a:r>
          </a:p>
          <a:p>
            <a:pPr marL="1600200" marR="0" lvl="3" indent="-228600">
              <a:lnSpc>
                <a:spcPct val="150000"/>
              </a:lnSpc>
              <a:spcBef>
                <a:spcPts val="0"/>
              </a:spcBef>
              <a:spcAft>
                <a:spcPts val="0"/>
              </a:spcAft>
              <a:buFont typeface="+mj-lt"/>
              <a:buAutoNum type="roman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Fabrication of questions to get the job done</a:t>
            </a:r>
          </a:p>
          <a:p>
            <a:pPr marL="1600200" marR="0" lvl="3" indent="-228600">
              <a:lnSpc>
                <a:spcPct val="150000"/>
              </a:lnSpc>
              <a:spcBef>
                <a:spcPts val="0"/>
              </a:spcBef>
              <a:spcAft>
                <a:spcPts val="800"/>
              </a:spcAft>
              <a:buFont typeface="+mj-lt"/>
              <a:buAutoNum type="roman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Rather than a sustained pursuit of a problem</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59</a:t>
            </a:fld>
            <a:endParaRPr lang="en-US"/>
          </a:p>
        </p:txBody>
      </p:sp>
    </p:spTree>
    <p:extLst>
      <p:ext uri="{BB962C8B-B14F-4D97-AF65-F5344CB8AC3E}">
        <p14:creationId xmlns:p14="http://schemas.microsoft.com/office/powerpoint/2010/main" val="843228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So in many ways, this exhibition was a celebration of how far the country had progressed over its history.</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a:t>
            </a:fld>
            <a:endParaRPr lang="en-US"/>
          </a:p>
        </p:txBody>
      </p:sp>
    </p:spTree>
    <p:extLst>
      <p:ext uri="{BB962C8B-B14F-4D97-AF65-F5344CB8AC3E}">
        <p14:creationId xmlns:p14="http://schemas.microsoft.com/office/powerpoint/2010/main" val="9132709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next ‘corporate architect’ I want to discuss is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Eero</a:t>
            </a:r>
            <a:r>
              <a:rPr lang="en-US" sz="1100" dirty="0">
                <a:effectLst/>
                <a:latin typeface="Calibri" panose="020F0502020204030204" pitchFamily="34" charset="0"/>
                <a:ea typeface="Calibri" panose="020F0502020204030204" pitchFamily="34" charset="0"/>
                <a:cs typeface="Times New Roman" panose="02020603050405020304" pitchFamily="18" charset="0"/>
              </a:rPr>
              <a:t> Saarinen</a:t>
            </a:r>
          </a:p>
          <a:p>
            <a:pPr marL="742950" marR="0" lvl="1" indent="-285750">
              <a:lnSpc>
                <a:spcPct val="150000"/>
              </a:lnSpc>
              <a:spcBef>
                <a:spcPts val="0"/>
              </a:spcBef>
              <a:spcAft>
                <a:spcPts val="80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To call him a corporate architect, or his work corporate architecture, is particularly problematic.</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60</a:t>
            </a:fld>
            <a:endParaRPr lang="en-US"/>
          </a:p>
        </p:txBody>
      </p:sp>
    </p:spTree>
    <p:extLst>
      <p:ext uri="{BB962C8B-B14F-4D97-AF65-F5344CB8AC3E}">
        <p14:creationId xmlns:p14="http://schemas.microsoft.com/office/powerpoint/2010/main" val="41848806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know for example that he designed seminal works such as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St. Louis Gateway Arch</a:t>
            </a:r>
            <a:r>
              <a:rPr lang="en-US" sz="1800" dirty="0">
                <a:effectLst/>
                <a:latin typeface="Calibri" panose="020F0502020204030204" pitchFamily="34" charset="0"/>
                <a:ea typeface="Calibri" panose="020F0502020204030204" pitchFamily="34" charset="0"/>
                <a:cs typeface="Times New Roman" panose="02020603050405020304" pitchFamily="18" charset="0"/>
              </a:rPr>
              <a:t>, but much of his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other work was drive by more commercial motives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61</a:t>
            </a:fld>
            <a:endParaRPr lang="en-US"/>
          </a:p>
        </p:txBody>
      </p:sp>
    </p:spTree>
    <p:extLst>
      <p:ext uri="{BB962C8B-B14F-4D97-AF65-F5344CB8AC3E}">
        <p14:creationId xmlns:p14="http://schemas.microsoft.com/office/powerpoint/2010/main" val="5881535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Eero</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was the son of Eliel, who himself was a major architect of his time.</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Seen photographed with Frank Lloyd Wright and Le Corbusier.</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62</a:t>
            </a:fld>
            <a:endParaRPr lang="en-US"/>
          </a:p>
        </p:txBody>
      </p:sp>
    </p:spTree>
    <p:extLst>
      <p:ext uri="{BB962C8B-B14F-4D97-AF65-F5344CB8AC3E}">
        <p14:creationId xmlns:p14="http://schemas.microsoft.com/office/powerpoint/2010/main" val="18787467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Eliel’s work was paradigmatic urban architecture of his own period</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63</a:t>
            </a:fld>
            <a:endParaRPr lang="en-US"/>
          </a:p>
        </p:txBody>
      </p:sp>
    </p:spTree>
    <p:extLst>
      <p:ext uri="{BB962C8B-B14F-4D97-AF65-F5344CB8AC3E}">
        <p14:creationId xmlns:p14="http://schemas.microsoft.com/office/powerpoint/2010/main" val="8530290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Here is the elder Saarinen’s Tribune Tower proposal, which placed second, but importantly put his name on the national stage.</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For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Eero</a:t>
            </a:r>
            <a:r>
              <a:rPr lang="en-US" sz="1100" dirty="0">
                <a:effectLst/>
                <a:latin typeface="Calibri" panose="020F0502020204030204" pitchFamily="34" charset="0"/>
                <a:ea typeface="Calibri" panose="020F0502020204030204" pitchFamily="34" charset="0"/>
                <a:cs typeface="Times New Roman" panose="02020603050405020304" pitchFamily="18" charset="0"/>
              </a:rPr>
              <a:t> Saarinen, his transition into architecture was pretty seamless, as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he joined his father’s firm, and of course, was given design leadership roles</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64</a:t>
            </a:fld>
            <a:endParaRPr lang="en-US"/>
          </a:p>
        </p:txBody>
      </p:sp>
    </p:spTree>
    <p:extLst>
      <p:ext uri="{BB962C8B-B14F-4D97-AF65-F5344CB8AC3E}">
        <p14:creationId xmlns:p14="http://schemas.microsoft.com/office/powerpoint/2010/main" val="6724214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most important of these was his involvement with the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General Motors Technical Center</a:t>
            </a:r>
            <a:r>
              <a:rPr lang="en-US" sz="1100" dirty="0">
                <a:effectLst/>
                <a:latin typeface="Calibri" panose="020F0502020204030204" pitchFamily="34" charset="0"/>
                <a:ea typeface="Calibri" panose="020F0502020204030204" pitchFamily="34" charset="0"/>
                <a:cs typeface="Times New Roman" panose="02020603050405020304" pitchFamily="18" charset="0"/>
              </a:rPr>
              <a:t>, and it really put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Eero’s</a:t>
            </a:r>
            <a:r>
              <a:rPr lang="en-US" sz="1100" dirty="0">
                <a:effectLst/>
                <a:latin typeface="Calibri" panose="020F0502020204030204" pitchFamily="34" charset="0"/>
                <a:ea typeface="Calibri" panose="020F0502020204030204" pitchFamily="34" charset="0"/>
                <a:cs typeface="Times New Roman" panose="02020603050405020304" pitchFamily="18" charset="0"/>
              </a:rPr>
              <a:t> name out there.</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Construction began in 1949, completed in 1955</a:t>
            </a:r>
          </a:p>
          <a:p>
            <a:pPr marL="742950" marR="0" lvl="1" indent="-285750">
              <a:lnSpc>
                <a:spcPct val="150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Massive project - $100 million at the time (almost $1 billion today)</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During the time of design, Eliel was getting old, and gradually passing on responsibilities to his son – so this was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Eero’s</a:t>
            </a:r>
            <a:r>
              <a:rPr lang="en-US" sz="1100" dirty="0">
                <a:effectLst/>
                <a:latin typeface="Calibri" panose="020F0502020204030204" pitchFamily="34" charset="0"/>
                <a:ea typeface="Calibri" panose="020F0502020204030204" pitchFamily="34" charset="0"/>
                <a:cs typeface="Times New Roman" panose="02020603050405020304" pitchFamily="18" charset="0"/>
              </a:rPr>
              <a:t> first major project</a:t>
            </a:r>
          </a:p>
          <a:p>
            <a:pPr marL="1200150" marR="0" lvl="2" indent="-285750" algn="l" defTabSz="914400" rtl="0" eaLnBrk="1" fontAlgn="auto" latinLnBrk="0" hangingPunct="1">
              <a:lnSpc>
                <a:spcPct val="150000"/>
              </a:lnSpc>
              <a:spcBef>
                <a:spcPts val="0"/>
              </a:spcBef>
              <a:spcAft>
                <a:spcPts val="800"/>
              </a:spcAft>
              <a:buClrTx/>
              <a:buSzTx/>
              <a:buFont typeface="Courier New" panose="02070309020205020404" pitchFamily="49" charset="0"/>
              <a:buChar char="o"/>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38 years old, overseeing a major project</a:t>
            </a:r>
          </a:p>
          <a:p>
            <a:pPr marL="914400" marR="0" lvl="2" indent="0">
              <a:lnSpc>
                <a:spcPct val="150000"/>
              </a:lnSpc>
              <a:spcBef>
                <a:spcPts val="0"/>
              </a:spcBef>
              <a:spcAft>
                <a:spcPts val="800"/>
              </a:spcAft>
              <a:buFont typeface="Courier New" panose="02070309020205020404" pitchFamily="49" charset="0"/>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65</a:t>
            </a:fld>
            <a:endParaRPr lang="en-US"/>
          </a:p>
        </p:txBody>
      </p:sp>
    </p:spTree>
    <p:extLst>
      <p:ext uri="{BB962C8B-B14F-4D97-AF65-F5344CB8AC3E}">
        <p14:creationId xmlns:p14="http://schemas.microsoft.com/office/powerpoint/2010/main" val="25943721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Strong influence from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Mies</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 IIT campus</a:t>
            </a:r>
          </a:p>
          <a:p>
            <a:pPr marL="742950" marR="0" lvl="1" indent="-285750">
              <a:lnSpc>
                <a:spcPct val="150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No secret –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Eero</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met with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Mies</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directly asking him for advice</a:t>
            </a:r>
          </a:p>
          <a:p>
            <a:pPr marL="1200150" marR="0" lvl="2" indent="-285750">
              <a:lnSpc>
                <a:spcPct val="150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Again, we all celebrate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Mies</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but it’s important to understand how he transcended his own immediate work</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But big difference – GM Technical Center was automobile scale, whereas IIT was pedestrian scaled</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66</a:t>
            </a:fld>
            <a:endParaRPr lang="en-US"/>
          </a:p>
        </p:txBody>
      </p:sp>
    </p:spTree>
    <p:extLst>
      <p:ext uri="{BB962C8B-B14F-4D97-AF65-F5344CB8AC3E}">
        <p14:creationId xmlns:p14="http://schemas.microsoft.com/office/powerpoint/2010/main" val="1081441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GM Technical center was known for many firsts, including:</a:t>
            </a:r>
          </a:p>
          <a:p>
            <a:pPr marL="742950" marR="0" lvl="1" indent="-285750">
              <a:lnSpc>
                <a:spcPct val="150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Thin porcelain-faced sandwich panel </a:t>
            </a:r>
            <a:r>
              <a:rPr lang="en-US" sz="1100" dirty="0">
                <a:effectLst/>
                <a:latin typeface="Calibri" panose="020F0502020204030204" pitchFamily="34" charset="0"/>
                <a:ea typeface="Calibri" panose="020F0502020204030204" pitchFamily="34" charset="0"/>
                <a:cs typeface="Times New Roman" panose="02020603050405020304" pitchFamily="18" charset="0"/>
              </a:rPr>
              <a:t>– prefabricated for interior/exterior</a:t>
            </a:r>
          </a:p>
          <a:p>
            <a:pPr marL="742950" marR="0" lvl="1" indent="-285750">
              <a:lnSpc>
                <a:spcPct val="150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Modular lighting system using pans rather than diffuse baffles</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Neoprene gasket weather seal which holds glass and metal panels to their aluminum frames</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Complete controlled environment –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HVAC integrated into ceiling system</a:t>
            </a:r>
          </a:p>
          <a:p>
            <a:pPr marL="742950" marR="0" lvl="1" indent="-285750">
              <a:lnSpc>
                <a:spcPct val="150000"/>
              </a:lnSpc>
              <a:spcBef>
                <a:spcPts val="0"/>
              </a:spcBef>
              <a:spcAft>
                <a:spcPts val="80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When there’s no concept, concept becomes about execution</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67</a:t>
            </a:fld>
            <a:endParaRPr lang="en-US"/>
          </a:p>
        </p:txBody>
      </p:sp>
    </p:spTree>
    <p:extLst>
      <p:ext uri="{BB962C8B-B14F-4D97-AF65-F5344CB8AC3E}">
        <p14:creationId xmlns:p14="http://schemas.microsoft.com/office/powerpoint/2010/main" val="557317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Also well known work due to its sheer size.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68</a:t>
            </a:fld>
            <a:endParaRPr lang="en-US"/>
          </a:p>
        </p:txBody>
      </p:sp>
    </p:spTree>
    <p:extLst>
      <p:ext uri="{BB962C8B-B14F-4D97-AF65-F5344CB8AC3E}">
        <p14:creationId xmlns:p14="http://schemas.microsoft.com/office/powerpoint/2010/main" val="42181841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Just after the GM Technical Center, Saarinen was commissioned for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IBM’s regional headquarters in Minnesota</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Part of a larger plan to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decentralize the corporation – a common trend in mid-century American Corporatism</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69</a:t>
            </a:fld>
            <a:endParaRPr lang="en-US"/>
          </a:p>
        </p:txBody>
      </p:sp>
    </p:spTree>
    <p:extLst>
      <p:ext uri="{BB962C8B-B14F-4D97-AF65-F5344CB8AC3E}">
        <p14:creationId xmlns:p14="http://schemas.microsoft.com/office/powerpoint/2010/main" val="692261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40 years later, Chicago held another exposition, this time called the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Chicago World’s Fair of 1933.</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As opposed to the Columbian Exposition, this one was about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celebrating the future of technological progress in America </a:t>
            </a:r>
            <a:r>
              <a:rPr lang="en-US" sz="1100" dirty="0">
                <a:effectLst/>
                <a:latin typeface="Calibri" panose="020F0502020204030204" pitchFamily="34" charset="0"/>
                <a:ea typeface="Calibri" panose="020F0502020204030204" pitchFamily="34" charset="0"/>
                <a:cs typeface="Times New Roman" panose="02020603050405020304" pitchFamily="18" charset="0"/>
              </a:rPr>
              <a:t>– it was called “A Century of Progress” after all.</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a:t>
            </a:fld>
            <a:endParaRPr lang="en-US"/>
          </a:p>
        </p:txBody>
      </p:sp>
    </p:spTree>
    <p:extLst>
      <p:ext uri="{BB962C8B-B14F-4D97-AF65-F5344CB8AC3E}">
        <p14:creationId xmlns:p14="http://schemas.microsoft.com/office/powerpoint/2010/main" val="10898225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Idea of modularization in total design</a:t>
            </a:r>
          </a:p>
          <a:p>
            <a:pPr marL="742950" marR="0" lvl="1" indent="-285750">
              <a:lnSpc>
                <a:spcPct val="150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Can keep adding blocks without the detriment to total scheme</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Similar to the SOM approach of a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big box with punctuations, but ‘courtyards’ developed from gaps between modular buildings.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70</a:t>
            </a:fld>
            <a:endParaRPr lang="en-US"/>
          </a:p>
        </p:txBody>
      </p:sp>
    </p:spTree>
    <p:extLst>
      <p:ext uri="{BB962C8B-B14F-4D97-AF65-F5344CB8AC3E}">
        <p14:creationId xmlns:p14="http://schemas.microsoft.com/office/powerpoint/2010/main" val="35948619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One story throughout – 16’ feet</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Same as GM center – blue porcelain-enameled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aluminum panels, hung around a frame and truss structural grid</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Like the GM center, a technical innovation without any particular emphasis on social or architectural contribution.</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71</a:t>
            </a:fld>
            <a:endParaRPr lang="en-US"/>
          </a:p>
        </p:txBody>
      </p:sp>
    </p:spTree>
    <p:extLst>
      <p:ext uri="{BB962C8B-B14F-4D97-AF65-F5344CB8AC3E}">
        <p14:creationId xmlns:p14="http://schemas.microsoft.com/office/powerpoint/2010/main" val="12551447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 bit closer to here, in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Holmdel Township, New Jersey, Bell Telephone Labs</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You have to think of this as the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Google or Apple headquarters of today</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Constructed 1959-62</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72</a:t>
            </a:fld>
            <a:endParaRPr lang="en-US"/>
          </a:p>
        </p:txBody>
      </p:sp>
    </p:spTree>
    <p:extLst>
      <p:ext uri="{BB962C8B-B14F-4D97-AF65-F5344CB8AC3E}">
        <p14:creationId xmlns:p14="http://schemas.microsoft.com/office/powerpoint/2010/main" val="42383127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One of Saarinen’s last projects</a:t>
            </a:r>
          </a:p>
          <a:p>
            <a:pPr marL="742950" marR="0" lvl="1" indent="-285750">
              <a:lnSpc>
                <a:spcPct val="150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2 million square feet</a:t>
            </a:r>
          </a:p>
          <a:p>
            <a:pPr marL="742950" marR="0" lvl="1" indent="-285750">
              <a:lnSpc>
                <a:spcPct val="150000"/>
              </a:lnSpc>
              <a:spcBef>
                <a:spcPts val="0"/>
              </a:spcBef>
              <a:spcAft>
                <a:spcPts val="80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Essentially just a massive box, situated within its own bucolic landscape.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73</a:t>
            </a:fld>
            <a:endParaRPr lang="en-US"/>
          </a:p>
        </p:txBody>
      </p:sp>
    </p:spTree>
    <p:extLst>
      <p:ext uri="{BB962C8B-B14F-4D97-AF65-F5344CB8AC3E}">
        <p14:creationId xmlns:p14="http://schemas.microsoft.com/office/powerpoint/2010/main" val="30348261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Photographed areas tend to be towards the common hallway</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74</a:t>
            </a:fld>
            <a:endParaRPr lang="en-US"/>
          </a:p>
        </p:txBody>
      </p:sp>
    </p:spTree>
    <p:extLst>
      <p:ext uri="{BB962C8B-B14F-4D97-AF65-F5344CB8AC3E}">
        <p14:creationId xmlns:p14="http://schemas.microsoft.com/office/powerpoint/2010/main" val="40687669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In the plan, we see that the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big box is essentially divided into four</a:t>
            </a:r>
            <a:r>
              <a:rPr lang="en-US" sz="1100" dirty="0">
                <a:effectLst/>
                <a:latin typeface="Calibri" panose="020F0502020204030204" pitchFamily="34" charset="0"/>
                <a:ea typeface="Calibri" panose="020F0502020204030204" pitchFamily="34" charset="0"/>
                <a:cs typeface="Times New Roman" panose="02020603050405020304" pitchFamily="18" charset="0"/>
              </a:rPr>
              <a:t>, where Bell Labs organized its spaces according to research and equipment.</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Like the big boxes of SOM and pretty much all mid-century corporate architecture, the principal idea was on the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universality of space.</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In 2006, was sold to a Real Estate development company, that wanted to raze it and turn the land into homes</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Action against this plan</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2013, another development company purchased it, and redeveloped the interior for a variety of functions</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No particular use, no particular concept, just a big box</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75</a:t>
            </a:fld>
            <a:endParaRPr lang="en-US"/>
          </a:p>
        </p:txBody>
      </p:sp>
    </p:spTree>
    <p:extLst>
      <p:ext uri="{BB962C8B-B14F-4D97-AF65-F5344CB8AC3E}">
        <p14:creationId xmlns:p14="http://schemas.microsoft.com/office/powerpoint/2010/main" val="22153072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But to Saarinen’s credit, we have a lot of other more noteworthy structures.</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I won’t talk about them in any detail, as they don’t pertain directly to the idea of ‘Corporate Architecture’, but I think it’s important to be exposed to the range of Saarinen’s projects.</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Arguable his most famous work, he designed the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TWA terminal at JFK Airport, which operated from 1962 – 2001.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76</a:t>
            </a:fld>
            <a:endParaRPr lang="en-US"/>
          </a:p>
        </p:txBody>
      </p:sp>
    </p:spTree>
    <p:extLst>
      <p:ext uri="{BB962C8B-B14F-4D97-AF65-F5344CB8AC3E}">
        <p14:creationId xmlns:p14="http://schemas.microsoft.com/office/powerpoint/2010/main" val="292129342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Closed in 2001 because it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could no longer serve the larger throughput of passengers and modern aircraft.</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From 2001 until just last year, it was off limits, but has since reopened as a hotel.</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77</a:t>
            </a:fld>
            <a:endParaRPr lang="en-US"/>
          </a:p>
        </p:txBody>
      </p:sp>
    </p:spTree>
    <p:extLst>
      <p:ext uri="{BB962C8B-B14F-4D97-AF65-F5344CB8AC3E}">
        <p14:creationId xmlns:p14="http://schemas.microsoft.com/office/powerpoint/2010/main" val="21246104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Here’s a photo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Eero</a:t>
            </a:r>
            <a:r>
              <a:rPr lang="en-US" sz="1800" dirty="0">
                <a:effectLst/>
                <a:latin typeface="Calibri" panose="020F0502020204030204" pitchFamily="34" charset="0"/>
                <a:ea typeface="Calibri" panose="020F0502020204030204" pitchFamily="34" charset="0"/>
                <a:cs typeface="Times New Roman" panose="02020603050405020304" pitchFamily="18" charset="0"/>
              </a:rPr>
              <a:t> Saarinen and his employee,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Kevin Roche</a:t>
            </a:r>
            <a:r>
              <a:rPr lang="en-US" sz="1800" dirty="0">
                <a:effectLst/>
                <a:latin typeface="Calibri" panose="020F0502020204030204" pitchFamily="34" charset="0"/>
                <a:ea typeface="Calibri" panose="020F0502020204030204" pitchFamily="34" charset="0"/>
                <a:cs typeface="Times New Roman" panose="02020603050405020304" pitchFamily="18" charset="0"/>
              </a:rPr>
              <a:t>, putting together a mock up model of the terminal.</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78</a:t>
            </a:fld>
            <a:endParaRPr lang="en-US"/>
          </a:p>
        </p:txBody>
      </p:sp>
    </p:spTree>
    <p:extLst>
      <p:ext uri="{BB962C8B-B14F-4D97-AF65-F5344CB8AC3E}">
        <p14:creationId xmlns:p14="http://schemas.microsoft.com/office/powerpoint/2010/main" val="21835246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It was regarded as a masterful work using the limits of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reinforced concrete.</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You’ll notice that the majority of curves are actual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double-curved</a:t>
            </a:r>
            <a:r>
              <a:rPr lang="en-US" sz="1100" dirty="0">
                <a:effectLst/>
                <a:latin typeface="Calibri" panose="020F0502020204030204" pitchFamily="34" charset="0"/>
                <a:ea typeface="Calibri" panose="020F0502020204030204" pitchFamily="34" charset="0"/>
                <a:cs typeface="Times New Roman" panose="02020603050405020304" pitchFamily="18" charset="0"/>
              </a:rPr>
              <a:t>, and so could only be achieved through plastic modeling</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79</a:t>
            </a:fld>
            <a:endParaRPr lang="en-US"/>
          </a:p>
        </p:txBody>
      </p:sp>
    </p:spTree>
    <p:extLst>
      <p:ext uri="{BB962C8B-B14F-4D97-AF65-F5344CB8AC3E}">
        <p14:creationId xmlns:p14="http://schemas.microsoft.com/office/powerpoint/2010/main" val="3289754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is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the first time Louis Skidmore and his brother in law, Nathaniel Owings, would work together </a:t>
            </a:r>
            <a:r>
              <a:rPr lang="en-US" sz="1100" dirty="0">
                <a:effectLst/>
                <a:latin typeface="Calibri" panose="020F0502020204030204" pitchFamily="34" charset="0"/>
                <a:ea typeface="Calibri" panose="020F0502020204030204" pitchFamily="34" charset="0"/>
                <a:cs typeface="Times New Roman" panose="02020603050405020304" pitchFamily="18" charset="0"/>
              </a:rPr>
              <a:t>– Skidmore was hired as the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masterplanner</a:t>
            </a:r>
            <a:r>
              <a:rPr lang="en-US" sz="1100" dirty="0">
                <a:effectLst/>
                <a:latin typeface="Calibri" panose="020F0502020204030204" pitchFamily="34" charset="0"/>
                <a:ea typeface="Calibri" panose="020F0502020204030204" pitchFamily="34" charset="0"/>
                <a:cs typeface="Times New Roman" panose="02020603050405020304" pitchFamily="18" charset="0"/>
              </a:rPr>
              <a:t> for the fair.</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While this collaboration was only a one-off, and they went their separate ways after the fair,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3 years later in 1936, they reunited in NYC and established the firm Skidmore and Owings.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a:t>
            </a:fld>
            <a:endParaRPr lang="en-US"/>
          </a:p>
        </p:txBody>
      </p:sp>
    </p:spTree>
    <p:extLst>
      <p:ext uri="{BB962C8B-B14F-4D97-AF65-F5344CB8AC3E}">
        <p14:creationId xmlns:p14="http://schemas.microsoft.com/office/powerpoint/2010/main" val="35013150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 remember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Florence Shu Knoll </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photograph with SOM – Saarinen had also been close with her, and through Knoll, designed two iconic furniture lines: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the Womb and the Tulip series.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80</a:t>
            </a:fld>
            <a:endParaRPr lang="en-US"/>
          </a:p>
        </p:txBody>
      </p:sp>
    </p:spTree>
    <p:extLst>
      <p:ext uri="{BB962C8B-B14F-4D97-AF65-F5344CB8AC3E}">
        <p14:creationId xmlns:p14="http://schemas.microsoft.com/office/powerpoint/2010/main" val="75165696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Still operating today – and I strongly encourage you to visit – are a pair of smaller buildings at MIT’s campus: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Kresge Auditorium and the MIT Chapel</a:t>
            </a:r>
            <a:r>
              <a:rPr lang="en-US" sz="1800" dirty="0">
                <a:effectLst/>
                <a:latin typeface="Calibri" panose="020F0502020204030204" pitchFamily="34" charset="0"/>
                <a:ea typeface="Calibri" panose="020F0502020204030204" pitchFamily="34" charset="0"/>
                <a:cs typeface="Times New Roman" panose="02020603050405020304" pitchFamily="18" charset="0"/>
              </a:rPr>
              <a:t>, sitting right next to each other.</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81</a:t>
            </a:fld>
            <a:endParaRPr lang="en-US"/>
          </a:p>
        </p:txBody>
      </p:sp>
    </p:spTree>
    <p:extLst>
      <p:ext uri="{BB962C8B-B14F-4D97-AF65-F5344CB8AC3E}">
        <p14:creationId xmlns:p14="http://schemas.microsoft.com/office/powerpoint/2010/main" val="94923269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auditorium was quite advanced in its construction technology of building a double-curved surface that’s incredibly thin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as low as 9 cm (roughly 3/8”) </a:t>
            </a:r>
            <a:r>
              <a:rPr lang="en-US" sz="1800" dirty="0">
                <a:effectLst/>
                <a:latin typeface="Calibri" panose="020F0502020204030204" pitchFamily="34" charset="0"/>
                <a:ea typeface="Calibri" panose="020F0502020204030204" pitchFamily="34" charset="0"/>
                <a:cs typeface="Times New Roman" panose="02020603050405020304" pitchFamily="18" charset="0"/>
              </a:rPr>
              <a:t>– using curved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Reibar</a:t>
            </a:r>
            <a:r>
              <a:rPr lang="en-US" sz="1800" dirty="0">
                <a:effectLst/>
                <a:latin typeface="Calibri" panose="020F0502020204030204" pitchFamily="34" charset="0"/>
                <a:ea typeface="Calibri" panose="020F0502020204030204" pitchFamily="34" charset="0"/>
                <a:cs typeface="Times New Roman" panose="02020603050405020304" pitchFamily="18" charset="0"/>
              </a:rPr>
              <a:t> reinforcement.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82</a:t>
            </a:fld>
            <a:endParaRPr lang="en-US"/>
          </a:p>
        </p:txBody>
      </p:sp>
    </p:spTree>
    <p:extLst>
      <p:ext uri="{BB962C8B-B14F-4D97-AF65-F5344CB8AC3E}">
        <p14:creationId xmlns:p14="http://schemas.microsoft.com/office/powerpoint/2010/main" val="1756289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Directly across the auditorium is the MIT chapel.</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Something of a modestly-sized work for Saarinen, but I think it’s quite beautiful.</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83</a:t>
            </a:fld>
            <a:endParaRPr lang="en-US"/>
          </a:p>
        </p:txBody>
      </p:sp>
    </p:spTree>
    <p:extLst>
      <p:ext uri="{BB962C8B-B14F-4D97-AF65-F5344CB8AC3E}">
        <p14:creationId xmlns:p14="http://schemas.microsoft.com/office/powerpoint/2010/main" val="27541453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composition looks like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 short silo connected to a bar.</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You enter through the flank.</a:t>
            </a:r>
          </a:p>
          <a:p>
            <a:pPr marL="742950" marR="0" lvl="1" indent="-285750">
              <a:lnSpc>
                <a:spcPct val="150000"/>
              </a:lnSpc>
              <a:spcBef>
                <a:spcPts val="0"/>
              </a:spcBef>
              <a:spcAft>
                <a:spcPts val="80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The chapel is on one side, and the service spaces on the other.</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84</a:t>
            </a:fld>
            <a:endParaRPr lang="en-US"/>
          </a:p>
        </p:txBody>
      </p:sp>
    </p:spTree>
    <p:extLst>
      <p:ext uri="{BB962C8B-B14F-4D97-AF65-F5344CB8AC3E}">
        <p14:creationId xmlns:p14="http://schemas.microsoft.com/office/powerpoint/2010/main" val="15850080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interior – I find more value in this space than the entirety of some of his corporate campuses.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85</a:t>
            </a:fld>
            <a:endParaRPr lang="en-US"/>
          </a:p>
        </p:txBody>
      </p:sp>
    </p:spTree>
    <p:extLst>
      <p:ext uri="{BB962C8B-B14F-4D97-AF65-F5344CB8AC3E}">
        <p14:creationId xmlns:p14="http://schemas.microsoft.com/office/powerpoint/2010/main" val="11803565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Finally, we have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Ingalls Hockey Rink in New Haven</a:t>
            </a:r>
            <a:r>
              <a:rPr lang="en-US" sz="1800" dirty="0">
                <a:effectLst/>
                <a:latin typeface="Calibri" panose="020F0502020204030204" pitchFamily="34" charset="0"/>
                <a:ea typeface="Calibri" panose="020F0502020204030204" pitchFamily="34" charset="0"/>
                <a:cs typeface="Times New Roman" panose="02020603050405020304" pitchFamily="18" charset="0"/>
              </a:rPr>
              <a:t>, which many say resembles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 Viking Ship</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is often called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Yale Whale.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86</a:t>
            </a:fld>
            <a:endParaRPr lang="en-US"/>
          </a:p>
        </p:txBody>
      </p:sp>
    </p:spTree>
    <p:extLst>
      <p:ext uri="{BB962C8B-B14F-4D97-AF65-F5344CB8AC3E}">
        <p14:creationId xmlns:p14="http://schemas.microsoft.com/office/powerpoint/2010/main" val="393443588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 very particular plan – enter from the left here, with seating along the sides.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87</a:t>
            </a:fld>
            <a:endParaRPr lang="en-US"/>
          </a:p>
        </p:txBody>
      </p:sp>
    </p:spTree>
    <p:extLst>
      <p:ext uri="{BB962C8B-B14F-4D97-AF65-F5344CB8AC3E}">
        <p14:creationId xmlns:p14="http://schemas.microsoft.com/office/powerpoint/2010/main" val="9757737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the interior.</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88</a:t>
            </a:fld>
            <a:endParaRPr lang="en-US"/>
          </a:p>
        </p:txBody>
      </p:sp>
    </p:spTree>
    <p:extLst>
      <p:ext uri="{BB962C8B-B14F-4D97-AF65-F5344CB8AC3E}">
        <p14:creationId xmlns:p14="http://schemas.microsoft.com/office/powerpoint/2010/main" val="294677707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construction is pretty straightforward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 major spine holding the entire load across the building, with the roof held in tension by cables.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89</a:t>
            </a:fld>
            <a:endParaRPr lang="en-US"/>
          </a:p>
        </p:txBody>
      </p:sp>
    </p:spTree>
    <p:extLst>
      <p:ext uri="{BB962C8B-B14F-4D97-AF65-F5344CB8AC3E}">
        <p14:creationId xmlns:p14="http://schemas.microsoft.com/office/powerpoint/2010/main" val="1298084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1939, John Merrill joined as partner</a:t>
            </a:r>
            <a:r>
              <a:rPr lang="en-US" sz="1100" dirty="0">
                <a:effectLst/>
                <a:latin typeface="Calibri" panose="020F0502020204030204" pitchFamily="34" charset="0"/>
                <a:ea typeface="Calibri" panose="020F0502020204030204" pitchFamily="34" charset="0"/>
                <a:cs typeface="Times New Roman" panose="02020603050405020304" pitchFamily="18" charset="0"/>
              </a:rPr>
              <a:t>, and the name changed to Skidmore, Owings &amp; Merrill – or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simply SOM as they are often called today.</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From the get-go, they were looked at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Mies</a:t>
            </a:r>
            <a:r>
              <a:rPr lang="en-US" sz="1100" dirty="0">
                <a:effectLst/>
                <a:latin typeface="Calibri" panose="020F0502020204030204" pitchFamily="34" charset="0"/>
                <a:ea typeface="Calibri" panose="020F0502020204030204" pitchFamily="34" charset="0"/>
                <a:cs typeface="Times New Roman" panose="02020603050405020304" pitchFamily="18" charset="0"/>
              </a:rPr>
              <a:t>’ work as a model</a:t>
            </a:r>
          </a:p>
          <a:p>
            <a:pPr marL="742950" marR="0" lvl="1" indent="-285750">
              <a:lnSpc>
                <a:spcPct val="150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In fact,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Frank Lloyd Wright had famously called them the ‘3 Blind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Mies</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It should be pretty clear now my disdain for this type of work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as a whole</a:t>
            </a:r>
            <a:r>
              <a:rPr lang="en-US" sz="1100" b="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effectLst/>
                <a:latin typeface="Calibri" panose="020F0502020204030204" pitchFamily="34" charset="0"/>
                <a:ea typeface="Calibri" panose="020F0502020204030204" pitchFamily="34" charset="0"/>
                <a:cs typeface="Times New Roman" panose="02020603050405020304" pitchFamily="18" charset="0"/>
              </a:rPr>
              <a:t>– though I think there are some wonderful buildings when taken individually</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a:t>
            </a:fld>
            <a:endParaRPr lang="en-US"/>
          </a:p>
        </p:txBody>
      </p:sp>
    </p:spTree>
    <p:extLst>
      <p:ext uri="{BB962C8B-B14F-4D97-AF65-F5344CB8AC3E}">
        <p14:creationId xmlns:p14="http://schemas.microsoft.com/office/powerpoint/2010/main" val="156555270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I’ll end Saarinen here, without getting into the arch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it’s an arch, not that complicated.</a:t>
            </a:r>
          </a:p>
          <a:p>
            <a:pPr marL="742950" marR="0" lvl="1" indent="-285750">
              <a:lnSpc>
                <a:spcPct val="150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But important to show that with Saarinen, there were really two sides.</a:t>
            </a:r>
          </a:p>
          <a:p>
            <a:pPr marL="742950" marR="0" lvl="1" indent="-285750">
              <a:lnSpc>
                <a:spcPct val="150000"/>
              </a:lnSpc>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He was amongst the most corporate of corporate architects in mid-century America, but also was adamant in testing the limits of architectural construction and form.</a:t>
            </a:r>
          </a:p>
          <a:p>
            <a:pPr marL="1143000" marR="0" lvl="2" indent="-228600">
              <a:lnSpc>
                <a:spcPct val="150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Still don’t think he was an intellectual, but at least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unlike SOM, I felt he was pushing the limits of architectural convention, rather than testing the business of architectural production and consumption</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90</a:t>
            </a:fld>
            <a:endParaRPr lang="en-US"/>
          </a:p>
        </p:txBody>
      </p:sp>
    </p:spTree>
    <p:extLst>
      <p:ext uri="{BB962C8B-B14F-4D97-AF65-F5344CB8AC3E}">
        <p14:creationId xmlns:p14="http://schemas.microsoft.com/office/powerpoint/2010/main" val="271251120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during the 1950s, in line with the rise of Corporate Architecture, the idea of office planning was an important topic, namely because for firms like SOM who were trying to devise replicable corporate buildings, it was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important to devise equally repeatable spatial organizations for labor.</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91</a:t>
            </a:fld>
            <a:endParaRPr lang="en-US"/>
          </a:p>
        </p:txBody>
      </p:sp>
    </p:spTree>
    <p:extLst>
      <p:ext uri="{BB962C8B-B14F-4D97-AF65-F5344CB8AC3E}">
        <p14:creationId xmlns:p14="http://schemas.microsoft.com/office/powerpoint/2010/main" val="409736528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in Europe, contrary to the cut/paste model adopted by firms like SOM, the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Quickborner</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team, inspired by Cybernetics</a:t>
            </a:r>
            <a:r>
              <a:rPr lang="en-US" sz="1800" dirty="0">
                <a:effectLst/>
                <a:latin typeface="Calibri" panose="020F0502020204030204" pitchFamily="34" charset="0"/>
                <a:ea typeface="Calibri" panose="020F0502020204030204" pitchFamily="34" charset="0"/>
                <a:cs typeface="Times New Roman" panose="02020603050405020304" pitchFamily="18" charset="0"/>
              </a:rPr>
              <a:t>, thought that office layout should be responsive,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bottom-up, rather than rigidly hierarchical.</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92</a:t>
            </a:fld>
            <a:endParaRPr lang="en-US"/>
          </a:p>
        </p:txBody>
      </p:sp>
    </p:spTree>
    <p:extLst>
      <p:ext uri="{BB962C8B-B14F-4D97-AF65-F5344CB8AC3E}">
        <p14:creationId xmlns:p14="http://schemas.microsoft.com/office/powerpoint/2010/main" val="109429563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They devised a system called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Burolandschaft</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office landscape</a:t>
            </a:r>
            <a:r>
              <a:rPr lang="en-US" sz="1100" dirty="0">
                <a:effectLst/>
                <a:latin typeface="Calibri" panose="020F0502020204030204" pitchFamily="34" charset="0"/>
                <a:ea typeface="Calibri" panose="020F0502020204030204" pitchFamily="34" charset="0"/>
                <a:cs typeface="Times New Roman" panose="02020603050405020304" pitchFamily="18" charset="0"/>
              </a:rPr>
              <a:t>”), in which desk-to-desk connections dictated the overall layout, rather than echoing the perimeters of the building.</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For them, the shape of the architecture was incidental, as you can see in this case study.</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93</a:t>
            </a:fld>
            <a:endParaRPr lang="en-US"/>
          </a:p>
        </p:txBody>
      </p:sp>
    </p:spTree>
    <p:extLst>
      <p:ext uri="{BB962C8B-B14F-4D97-AF65-F5344CB8AC3E}">
        <p14:creationId xmlns:p14="http://schemas.microsoft.com/office/powerpoint/2010/main" val="128407696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More so here, we don’t even need to see the walls of the building to devise a bottom-up</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cybernetic layout of desks and office furniture.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94</a:t>
            </a:fld>
            <a:endParaRPr lang="en-US"/>
          </a:p>
        </p:txBody>
      </p:sp>
    </p:spTree>
    <p:extLst>
      <p:ext uri="{BB962C8B-B14F-4D97-AF65-F5344CB8AC3E}">
        <p14:creationId xmlns:p14="http://schemas.microsoft.com/office/powerpoint/2010/main" val="122238317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And some more examples, which show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the autonomy of office layout in relation to the architectural form.</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I wanted to include these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to show that architectural theory and the design of workplaces are not mutually exclusive</a:t>
            </a:r>
            <a:r>
              <a:rPr lang="en-US" sz="1100" dirty="0">
                <a:effectLst/>
                <a:latin typeface="Calibri" panose="020F0502020204030204" pitchFamily="34" charset="0"/>
                <a:ea typeface="Calibri" panose="020F0502020204030204" pitchFamily="34" charset="0"/>
                <a:cs typeface="Times New Roman" panose="02020603050405020304" pitchFamily="18" charset="0"/>
              </a:rPr>
              <a:t>, and that ideas regarding how we engage with the built environment were very much being developed at the same time as Corporate Architectures that prioritized business and production models over those that were intellectual.</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95</a:t>
            </a:fld>
            <a:endParaRPr lang="en-US"/>
          </a:p>
        </p:txBody>
      </p:sp>
    </p:spTree>
    <p:extLst>
      <p:ext uri="{BB962C8B-B14F-4D97-AF65-F5344CB8AC3E}">
        <p14:creationId xmlns:p14="http://schemas.microsoft.com/office/powerpoint/2010/main" val="9181260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Some examples, with contrasts to the traditional hierarchies at the left.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96</a:t>
            </a:fld>
            <a:endParaRPr lang="en-US"/>
          </a:p>
        </p:txBody>
      </p:sp>
    </p:spTree>
    <p:extLst>
      <p:ext uri="{BB962C8B-B14F-4D97-AF65-F5344CB8AC3E}">
        <p14:creationId xmlns:p14="http://schemas.microsoft.com/office/powerpoint/2010/main" val="18094662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&lt;Review…&gt;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97</a:t>
            </a:fld>
            <a:endParaRPr lang="en-US"/>
          </a:p>
        </p:txBody>
      </p:sp>
    </p:spTree>
    <p:extLst>
      <p:ext uri="{BB962C8B-B14F-4D97-AF65-F5344CB8AC3E}">
        <p14:creationId xmlns:p14="http://schemas.microsoft.com/office/powerpoint/2010/main" val="156784239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It’s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only now that we begin to see large-scale repercussions of some of the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Quickborner’s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studies developed in the 1950s</a:t>
            </a:r>
            <a:r>
              <a:rPr lang="en-US" sz="1800" dirty="0">
                <a:effectLst/>
                <a:latin typeface="Calibri" panose="020F0502020204030204" pitchFamily="34" charset="0"/>
                <a:ea typeface="Calibri" panose="020F0502020204030204" pitchFamily="34" charset="0"/>
                <a:cs typeface="Times New Roman" panose="02020603050405020304" pitchFamily="18" charset="0"/>
              </a:rPr>
              <a:t>, made particularly fashionable with a lot of tech firms.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98</a:t>
            </a:fld>
            <a:endParaRPr lang="en-US"/>
          </a:p>
        </p:txBody>
      </p:sp>
    </p:spTree>
    <p:extLst>
      <p:ext uri="{BB962C8B-B14F-4D97-AF65-F5344CB8AC3E}">
        <p14:creationId xmlns:p14="http://schemas.microsoft.com/office/powerpoint/2010/main" val="410370712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I’ll leave you with a few examples of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how I think Corporate Architecture persists today.</a:t>
            </a:r>
          </a:p>
          <a:p>
            <a:pPr marL="742950" marR="0" lvl="1" indent="-285750">
              <a:lnSpc>
                <a:spcPct val="150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In large part, I find them to be problematic, especially because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these kinds of mega-projects often serve as the paradigm of contemporary architecture.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99</a:t>
            </a:fld>
            <a:endParaRPr lang="en-US"/>
          </a:p>
        </p:txBody>
      </p:sp>
    </p:spTree>
    <p:extLst>
      <p:ext uri="{BB962C8B-B14F-4D97-AF65-F5344CB8AC3E}">
        <p14:creationId xmlns:p14="http://schemas.microsoft.com/office/powerpoint/2010/main" val="2917210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DAC0-BEBB-4A1A-9A94-DDAFDB3C8F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131117-AAFC-41FA-A706-0126BFF770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A0A339-C323-4C7B-AEC7-690F70EBC2F1}"/>
              </a:ext>
            </a:extLst>
          </p:cNvPr>
          <p:cNvSpPr>
            <a:spLocks noGrp="1"/>
          </p:cNvSpPr>
          <p:nvPr>
            <p:ph type="dt" sz="half" idx="10"/>
          </p:nvPr>
        </p:nvSpPr>
        <p:spPr/>
        <p:txBody>
          <a:bodyPr/>
          <a:lstStyle/>
          <a:p>
            <a:fld id="{28EF3CEB-FA14-477C-B987-A381B90B9222}" type="datetimeFigureOut">
              <a:rPr lang="en-US" smtClean="0"/>
              <a:t>Monday/11/16/2020</a:t>
            </a:fld>
            <a:endParaRPr lang="en-US"/>
          </a:p>
        </p:txBody>
      </p:sp>
      <p:sp>
        <p:nvSpPr>
          <p:cNvPr id="5" name="Footer Placeholder 4">
            <a:extLst>
              <a:ext uri="{FF2B5EF4-FFF2-40B4-BE49-F238E27FC236}">
                <a16:creationId xmlns:a16="http://schemas.microsoft.com/office/drawing/2014/main" id="{DBFCA8D9-EC64-44B0-98E6-6BA5F27517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E460E-4B02-4CAB-8100-8943AB138FEF}"/>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455347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F57E2-2723-45A0-B751-C9BA0845EA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F9AC8D-F3A1-47DC-8581-C98E2DAA04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7A098-54E1-4331-9A8E-EC2739360CE5}"/>
              </a:ext>
            </a:extLst>
          </p:cNvPr>
          <p:cNvSpPr>
            <a:spLocks noGrp="1"/>
          </p:cNvSpPr>
          <p:nvPr>
            <p:ph type="dt" sz="half" idx="10"/>
          </p:nvPr>
        </p:nvSpPr>
        <p:spPr/>
        <p:txBody>
          <a:bodyPr/>
          <a:lstStyle/>
          <a:p>
            <a:fld id="{28EF3CEB-FA14-477C-B987-A381B90B9222}" type="datetimeFigureOut">
              <a:rPr lang="en-US" smtClean="0"/>
              <a:t>Monday/11/16/2020</a:t>
            </a:fld>
            <a:endParaRPr lang="en-US"/>
          </a:p>
        </p:txBody>
      </p:sp>
      <p:sp>
        <p:nvSpPr>
          <p:cNvPr id="5" name="Footer Placeholder 4">
            <a:extLst>
              <a:ext uri="{FF2B5EF4-FFF2-40B4-BE49-F238E27FC236}">
                <a16:creationId xmlns:a16="http://schemas.microsoft.com/office/drawing/2014/main" id="{6C2F800C-472F-436A-80E2-E1F5C7C183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151868-686C-4760-BB4F-70F157E8E349}"/>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2856898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4C0C01-74D9-42DB-BC1D-A4854E1E48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9541E8-ABC1-4C51-B660-6EF0ED323C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53B24-3EDD-47F1-88D6-0C9FBD22D207}"/>
              </a:ext>
            </a:extLst>
          </p:cNvPr>
          <p:cNvSpPr>
            <a:spLocks noGrp="1"/>
          </p:cNvSpPr>
          <p:nvPr>
            <p:ph type="dt" sz="half" idx="10"/>
          </p:nvPr>
        </p:nvSpPr>
        <p:spPr/>
        <p:txBody>
          <a:bodyPr/>
          <a:lstStyle/>
          <a:p>
            <a:fld id="{28EF3CEB-FA14-477C-B987-A381B90B9222}" type="datetimeFigureOut">
              <a:rPr lang="en-US" smtClean="0"/>
              <a:t>Monday/11/16/2020</a:t>
            </a:fld>
            <a:endParaRPr lang="en-US"/>
          </a:p>
        </p:txBody>
      </p:sp>
      <p:sp>
        <p:nvSpPr>
          <p:cNvPr id="5" name="Footer Placeholder 4">
            <a:extLst>
              <a:ext uri="{FF2B5EF4-FFF2-40B4-BE49-F238E27FC236}">
                <a16:creationId xmlns:a16="http://schemas.microsoft.com/office/drawing/2014/main" id="{605CFBE4-595A-4400-BE22-74258E461A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1AC950-0DB2-491B-AAAD-585C9B8EBA44}"/>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996602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FBDF9-F684-4038-B529-76D4D2C370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1D60DA-E98D-4841-A6DE-4B6AE48617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B0A0D5-BE7D-4597-A755-18697A09BE59}"/>
              </a:ext>
            </a:extLst>
          </p:cNvPr>
          <p:cNvSpPr>
            <a:spLocks noGrp="1"/>
          </p:cNvSpPr>
          <p:nvPr>
            <p:ph type="dt" sz="half" idx="10"/>
          </p:nvPr>
        </p:nvSpPr>
        <p:spPr/>
        <p:txBody>
          <a:bodyPr/>
          <a:lstStyle/>
          <a:p>
            <a:fld id="{28EF3CEB-FA14-477C-B987-A381B90B9222}" type="datetimeFigureOut">
              <a:rPr lang="en-US" smtClean="0"/>
              <a:t>Monday/11/16/2020</a:t>
            </a:fld>
            <a:endParaRPr lang="en-US"/>
          </a:p>
        </p:txBody>
      </p:sp>
      <p:sp>
        <p:nvSpPr>
          <p:cNvPr id="5" name="Footer Placeholder 4">
            <a:extLst>
              <a:ext uri="{FF2B5EF4-FFF2-40B4-BE49-F238E27FC236}">
                <a16:creationId xmlns:a16="http://schemas.microsoft.com/office/drawing/2014/main" id="{EFAC932C-C317-4C4F-A82F-692D39AD79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B1E97-F1DE-4665-845D-82D6987E772F}"/>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2404933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0A0A4-DCC5-4045-A4FE-7BDA9EB05F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A0A687-40B3-4A09-A8C3-5EBAFD8DD9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4AFC34-0480-465D-B044-E75519AF9DB1}"/>
              </a:ext>
            </a:extLst>
          </p:cNvPr>
          <p:cNvSpPr>
            <a:spLocks noGrp="1"/>
          </p:cNvSpPr>
          <p:nvPr>
            <p:ph type="dt" sz="half" idx="10"/>
          </p:nvPr>
        </p:nvSpPr>
        <p:spPr/>
        <p:txBody>
          <a:bodyPr/>
          <a:lstStyle/>
          <a:p>
            <a:fld id="{28EF3CEB-FA14-477C-B987-A381B90B9222}" type="datetimeFigureOut">
              <a:rPr lang="en-US" smtClean="0"/>
              <a:t>Monday/11/16/2020</a:t>
            </a:fld>
            <a:endParaRPr lang="en-US"/>
          </a:p>
        </p:txBody>
      </p:sp>
      <p:sp>
        <p:nvSpPr>
          <p:cNvPr id="5" name="Footer Placeholder 4">
            <a:extLst>
              <a:ext uri="{FF2B5EF4-FFF2-40B4-BE49-F238E27FC236}">
                <a16:creationId xmlns:a16="http://schemas.microsoft.com/office/drawing/2014/main" id="{059780B7-54D2-487B-A2F9-4AD51BAD22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14AC1A-FE16-4C40-A7F3-9BBBFE217931}"/>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3567495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C5488-56AE-4A71-95EE-4D3E7E32A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6BE11A-1664-450D-9CE9-6DB24FDDDE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5C8AAA-5E5E-41A9-8613-7311D4868A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C918B0-5A81-4D54-AF2A-9510E4634697}"/>
              </a:ext>
            </a:extLst>
          </p:cNvPr>
          <p:cNvSpPr>
            <a:spLocks noGrp="1"/>
          </p:cNvSpPr>
          <p:nvPr>
            <p:ph type="dt" sz="half" idx="10"/>
          </p:nvPr>
        </p:nvSpPr>
        <p:spPr/>
        <p:txBody>
          <a:bodyPr/>
          <a:lstStyle/>
          <a:p>
            <a:fld id="{28EF3CEB-FA14-477C-B987-A381B90B9222}" type="datetimeFigureOut">
              <a:rPr lang="en-US" smtClean="0"/>
              <a:t>Monday/11/16/2020</a:t>
            </a:fld>
            <a:endParaRPr lang="en-US"/>
          </a:p>
        </p:txBody>
      </p:sp>
      <p:sp>
        <p:nvSpPr>
          <p:cNvPr id="6" name="Footer Placeholder 5">
            <a:extLst>
              <a:ext uri="{FF2B5EF4-FFF2-40B4-BE49-F238E27FC236}">
                <a16:creationId xmlns:a16="http://schemas.microsoft.com/office/drawing/2014/main" id="{37B80F7E-C089-4377-A363-A9051EB40F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34E099-3A51-469C-8A09-F9A65C2AAA4E}"/>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368553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93613-AA06-4D12-9D9E-6FE2C30271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F8DAFA-32DB-46F2-B584-3B68780C40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0EA5D0-46E3-4BF5-99E5-CC52A50551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6C2E00-4C29-4C83-9B1C-1CDF0A1756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7E0BFD-0650-4D28-9687-0069D590AA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256637-5663-432A-B618-53CB42AE5AAE}"/>
              </a:ext>
            </a:extLst>
          </p:cNvPr>
          <p:cNvSpPr>
            <a:spLocks noGrp="1"/>
          </p:cNvSpPr>
          <p:nvPr>
            <p:ph type="dt" sz="half" idx="10"/>
          </p:nvPr>
        </p:nvSpPr>
        <p:spPr/>
        <p:txBody>
          <a:bodyPr/>
          <a:lstStyle/>
          <a:p>
            <a:fld id="{28EF3CEB-FA14-477C-B987-A381B90B9222}" type="datetimeFigureOut">
              <a:rPr lang="en-US" smtClean="0"/>
              <a:t>Monday/11/16/2020</a:t>
            </a:fld>
            <a:endParaRPr lang="en-US"/>
          </a:p>
        </p:txBody>
      </p:sp>
      <p:sp>
        <p:nvSpPr>
          <p:cNvPr id="8" name="Footer Placeholder 7">
            <a:extLst>
              <a:ext uri="{FF2B5EF4-FFF2-40B4-BE49-F238E27FC236}">
                <a16:creationId xmlns:a16="http://schemas.microsoft.com/office/drawing/2014/main" id="{8EB8DD51-1E9C-459D-A1FD-2A51ADE83A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B98957-73A0-49BA-B478-F1E97B599029}"/>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678698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671CA-F543-42AC-A398-1F3ADBF0CB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BE33C5-B9E7-4444-AD34-0A514145AFA0}"/>
              </a:ext>
            </a:extLst>
          </p:cNvPr>
          <p:cNvSpPr>
            <a:spLocks noGrp="1"/>
          </p:cNvSpPr>
          <p:nvPr>
            <p:ph type="dt" sz="half" idx="10"/>
          </p:nvPr>
        </p:nvSpPr>
        <p:spPr/>
        <p:txBody>
          <a:bodyPr/>
          <a:lstStyle/>
          <a:p>
            <a:fld id="{28EF3CEB-FA14-477C-B987-A381B90B9222}" type="datetimeFigureOut">
              <a:rPr lang="en-US" smtClean="0"/>
              <a:t>Monday/11/16/2020</a:t>
            </a:fld>
            <a:endParaRPr lang="en-US"/>
          </a:p>
        </p:txBody>
      </p:sp>
      <p:sp>
        <p:nvSpPr>
          <p:cNvPr id="4" name="Footer Placeholder 3">
            <a:extLst>
              <a:ext uri="{FF2B5EF4-FFF2-40B4-BE49-F238E27FC236}">
                <a16:creationId xmlns:a16="http://schemas.microsoft.com/office/drawing/2014/main" id="{6A34916C-2D69-47D3-8CD6-4CF3E257A7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D2322D-1120-4878-8878-65E175EBD1C2}"/>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677919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F69A43-962A-4BC8-91F9-CCFAEB13B89D}"/>
              </a:ext>
            </a:extLst>
          </p:cNvPr>
          <p:cNvSpPr>
            <a:spLocks noGrp="1"/>
          </p:cNvSpPr>
          <p:nvPr>
            <p:ph type="dt" sz="half" idx="10"/>
          </p:nvPr>
        </p:nvSpPr>
        <p:spPr/>
        <p:txBody>
          <a:bodyPr/>
          <a:lstStyle/>
          <a:p>
            <a:fld id="{28EF3CEB-FA14-477C-B987-A381B90B9222}" type="datetimeFigureOut">
              <a:rPr lang="en-US" smtClean="0"/>
              <a:t>Monday/11/16/2020</a:t>
            </a:fld>
            <a:endParaRPr lang="en-US"/>
          </a:p>
        </p:txBody>
      </p:sp>
      <p:sp>
        <p:nvSpPr>
          <p:cNvPr id="3" name="Footer Placeholder 2">
            <a:extLst>
              <a:ext uri="{FF2B5EF4-FFF2-40B4-BE49-F238E27FC236}">
                <a16:creationId xmlns:a16="http://schemas.microsoft.com/office/drawing/2014/main" id="{0A3C1A8C-4418-493C-B60B-F33C7EA725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86D1B1-417C-43E0-8B73-AC06FC6EC579}"/>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351286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63358-2783-4A67-AAE3-2CE77AEEE0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DDB4CB-535D-4611-8436-1CC247BCD3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E90BF2-32FF-41AF-B8AC-FE92D3EA5F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B49AD4-C29F-4A7F-959D-FA36A242A63A}"/>
              </a:ext>
            </a:extLst>
          </p:cNvPr>
          <p:cNvSpPr>
            <a:spLocks noGrp="1"/>
          </p:cNvSpPr>
          <p:nvPr>
            <p:ph type="dt" sz="half" idx="10"/>
          </p:nvPr>
        </p:nvSpPr>
        <p:spPr/>
        <p:txBody>
          <a:bodyPr/>
          <a:lstStyle/>
          <a:p>
            <a:fld id="{28EF3CEB-FA14-477C-B987-A381B90B9222}" type="datetimeFigureOut">
              <a:rPr lang="en-US" smtClean="0"/>
              <a:t>Monday/11/16/2020</a:t>
            </a:fld>
            <a:endParaRPr lang="en-US"/>
          </a:p>
        </p:txBody>
      </p:sp>
      <p:sp>
        <p:nvSpPr>
          <p:cNvPr id="6" name="Footer Placeholder 5">
            <a:extLst>
              <a:ext uri="{FF2B5EF4-FFF2-40B4-BE49-F238E27FC236}">
                <a16:creationId xmlns:a16="http://schemas.microsoft.com/office/drawing/2014/main" id="{9E8DC224-0386-4994-82B4-7643952DEF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F693A6-058B-4FFB-91AF-229CFCA5C0EE}"/>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2264468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78505-4DE0-43AE-AAF4-673EE86018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F88472-7420-44A8-A051-7C9FD456B9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8D58CF-3BD6-40D2-B63D-434A30D667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CFAD5D-B062-4AEA-9624-1B70E397A374}"/>
              </a:ext>
            </a:extLst>
          </p:cNvPr>
          <p:cNvSpPr>
            <a:spLocks noGrp="1"/>
          </p:cNvSpPr>
          <p:nvPr>
            <p:ph type="dt" sz="half" idx="10"/>
          </p:nvPr>
        </p:nvSpPr>
        <p:spPr/>
        <p:txBody>
          <a:bodyPr/>
          <a:lstStyle/>
          <a:p>
            <a:fld id="{28EF3CEB-FA14-477C-B987-A381B90B9222}" type="datetimeFigureOut">
              <a:rPr lang="en-US" smtClean="0"/>
              <a:t>Monday/11/16/2020</a:t>
            </a:fld>
            <a:endParaRPr lang="en-US"/>
          </a:p>
        </p:txBody>
      </p:sp>
      <p:sp>
        <p:nvSpPr>
          <p:cNvPr id="6" name="Footer Placeholder 5">
            <a:extLst>
              <a:ext uri="{FF2B5EF4-FFF2-40B4-BE49-F238E27FC236}">
                <a16:creationId xmlns:a16="http://schemas.microsoft.com/office/drawing/2014/main" id="{CEA4A505-76E0-49F6-8C35-4658346990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F5DB6D-A91B-452A-880D-3733356AECE9}"/>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855538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D904C3-DB8F-45F2-BDAC-03D0797798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153CB5-85A6-40A9-99E7-F66E29F975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D7539C-2952-4FBC-ABC7-E94AB1813C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F3CEB-FA14-477C-B987-A381B90B9222}" type="datetimeFigureOut">
              <a:rPr lang="en-US" smtClean="0"/>
              <a:t>Monday/11/16/2020</a:t>
            </a:fld>
            <a:endParaRPr lang="en-US"/>
          </a:p>
        </p:txBody>
      </p:sp>
      <p:sp>
        <p:nvSpPr>
          <p:cNvPr id="5" name="Footer Placeholder 4">
            <a:extLst>
              <a:ext uri="{FF2B5EF4-FFF2-40B4-BE49-F238E27FC236}">
                <a16:creationId xmlns:a16="http://schemas.microsoft.com/office/drawing/2014/main" id="{ACEC6D47-18CD-491D-A373-A78DBC11FA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5AAF6E-1557-40A9-A105-E03E0B6563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FBAFC4-4A05-4DF6-B1FD-8F36CC434EF5}" type="slidenum">
              <a:rPr lang="en-US" smtClean="0"/>
              <a:t>‹#›</a:t>
            </a:fld>
            <a:endParaRPr lang="en-US"/>
          </a:p>
        </p:txBody>
      </p:sp>
    </p:spTree>
    <p:extLst>
      <p:ext uri="{BB962C8B-B14F-4D97-AF65-F5344CB8AC3E}">
        <p14:creationId xmlns:p14="http://schemas.microsoft.com/office/powerpoint/2010/main" val="1785162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126.jpeg"/></Relationships>
</file>

<file path=ppt/slides/_rels/slide10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129.jpeg"/></Relationships>
</file>

<file path=ppt/slides/_rels/slide10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3.xml"/><Relationship Id="rId1" Type="http://schemas.openxmlformats.org/officeDocument/2006/relationships/slideLayout" Target="../slideLayouts/slideLayout1.xml"/><Relationship Id="rId4" Type="http://schemas.openxmlformats.org/officeDocument/2006/relationships/image" Target="../media/image131.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tiff"/></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2.tiff"/></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1.wmf"/><Relationship Id="rId5" Type="http://schemas.openxmlformats.org/officeDocument/2006/relationships/oleObject" Target="../embeddings/oleObject1.bin"/><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6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6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7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7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93.jpeg"/></Relationships>
</file>

<file path=ppt/slides/_rels/slide7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96.jpeg"/></Relationships>
</file>

<file path=ppt/slides/_rels/slide7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100.jpeg"/></Relationships>
</file>

<file path=ppt/slides/_rels/slide8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103.jpeg"/></Relationships>
</file>

<file path=ppt/slides/_rels/slide8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105.jpeg"/></Relationships>
</file>

<file path=ppt/slides/_rels/slide8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110.wmf"/><Relationship Id="rId5" Type="http://schemas.openxmlformats.org/officeDocument/2006/relationships/oleObject" Target="../embeddings/oleObject2.bin"/><Relationship Id="rId4" Type="http://schemas.openxmlformats.org/officeDocument/2006/relationships/image" Target="../media/image111.jpeg"/></Relationships>
</file>

<file path=ppt/slides/_rels/slide8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114.jpeg"/></Relationships>
</file>

<file path=ppt/slides/_rels/slide9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119.wmf"/><Relationship Id="rId4" Type="http://schemas.openxmlformats.org/officeDocument/2006/relationships/oleObject" Target="../embeddings/oleObject3.bin"/></Relationships>
</file>

<file path=ppt/slides/_rels/slide9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121.jpeg"/></Relationships>
</file>

<file path=ppt/slides/_rels/slide9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122.jpeg"/></Relationships>
</file>

<file path=ppt/slides/_rels/slide9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8.xml"/><Relationship Id="rId1" Type="http://schemas.openxmlformats.org/officeDocument/2006/relationships/slideLayout" Target="../slideLayouts/slideLayout1.xml"/><Relationship Id="rId4" Type="http://schemas.openxmlformats.org/officeDocument/2006/relationships/image" Target="../media/image123.jpeg"/></Relationships>
</file>

<file path=ppt/slides/_rels/slide9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7D64F5-41FB-4526-81BF-0DB539F79847}"/>
              </a:ext>
            </a:extLst>
          </p:cNvPr>
          <p:cNvSpPr txBox="1"/>
          <p:nvPr/>
        </p:nvSpPr>
        <p:spPr>
          <a:xfrm>
            <a:off x="1054873" y="5050684"/>
            <a:ext cx="10082254" cy="1077218"/>
          </a:xfrm>
          <a:prstGeom prst="rect">
            <a:avLst/>
          </a:prstGeom>
          <a:noFill/>
        </p:spPr>
        <p:txBody>
          <a:bodyPr wrap="square" rtlCol="0">
            <a:spAutoFit/>
          </a:bodyPr>
          <a:lstStyle/>
          <a:p>
            <a:r>
              <a:rPr lang="en-US" sz="1600" b="1" dirty="0">
                <a:solidFill>
                  <a:schemeClr val="bg1"/>
                </a:solidFill>
                <a:ea typeface="Roboto" panose="02000000000000000000" pitchFamily="2" charset="0"/>
                <a:cs typeface="Roboto" panose="02000000000000000000" pitchFamily="2" charset="0"/>
              </a:rPr>
              <a:t>Contemporary Architecture Theory</a:t>
            </a:r>
          </a:p>
          <a:p>
            <a:r>
              <a:rPr lang="en-US" sz="1600" dirty="0">
                <a:solidFill>
                  <a:schemeClr val="bg1"/>
                </a:solidFill>
                <a:ea typeface="Roboto" panose="02000000000000000000" pitchFamily="2" charset="0"/>
                <a:cs typeface="Roboto" panose="02000000000000000000" pitchFamily="2" charset="0"/>
              </a:rPr>
              <a:t>Eugene Han</a:t>
            </a:r>
          </a:p>
          <a:p>
            <a:r>
              <a:rPr lang="en-US" sz="1600" dirty="0">
                <a:solidFill>
                  <a:schemeClr val="bg1"/>
                </a:solidFill>
                <a:ea typeface="Roboto" panose="02000000000000000000" pitchFamily="2" charset="0"/>
                <a:cs typeface="Roboto" panose="02000000000000000000" pitchFamily="2" charset="0"/>
              </a:rPr>
              <a:t>Fall 2020, 11:15 – 12:30 pm</a:t>
            </a:r>
          </a:p>
          <a:p>
            <a:r>
              <a:rPr lang="en-US" sz="1600">
                <a:solidFill>
                  <a:schemeClr val="bg1"/>
                </a:solidFill>
                <a:ea typeface="Roboto" panose="02000000000000000000" pitchFamily="2" charset="0"/>
                <a:cs typeface="Roboto" panose="02000000000000000000" pitchFamily="2" charset="0"/>
              </a:rPr>
              <a:t>Online Instruction</a:t>
            </a:r>
            <a:endParaRPr lang="en-US" sz="1600" dirty="0">
              <a:solidFill>
                <a:schemeClr val="bg1"/>
              </a:solidFill>
              <a:ea typeface="Roboto" panose="02000000000000000000" pitchFamily="2" charset="0"/>
              <a:cs typeface="Roboto" panose="02000000000000000000" pitchFamily="2" charset="0"/>
            </a:endParaRPr>
          </a:p>
        </p:txBody>
      </p:sp>
      <p:sp>
        <p:nvSpPr>
          <p:cNvPr id="3" name="TextBox 2">
            <a:extLst>
              <a:ext uri="{FF2B5EF4-FFF2-40B4-BE49-F238E27FC236}">
                <a16:creationId xmlns:a16="http://schemas.microsoft.com/office/drawing/2014/main" id="{56CC2EA2-91B3-45AE-B7ED-161CF00DB779}"/>
              </a:ext>
            </a:extLst>
          </p:cNvPr>
          <p:cNvSpPr txBox="1"/>
          <p:nvPr/>
        </p:nvSpPr>
        <p:spPr>
          <a:xfrm>
            <a:off x="1054873" y="2222953"/>
            <a:ext cx="10082254" cy="1446550"/>
          </a:xfrm>
          <a:prstGeom prst="rect">
            <a:avLst/>
          </a:prstGeom>
          <a:noFill/>
        </p:spPr>
        <p:txBody>
          <a:bodyPr wrap="square" rtlCol="0">
            <a:spAutoFit/>
          </a:bodyPr>
          <a:lstStyle/>
          <a:p>
            <a:pPr algn="ctr"/>
            <a:r>
              <a:rPr lang="en-US" sz="6000" dirty="0">
                <a:solidFill>
                  <a:schemeClr val="bg1"/>
                </a:solidFill>
                <a:ea typeface="Roboto" panose="02000000000000000000" pitchFamily="2" charset="0"/>
                <a:cs typeface="Roboto" panose="02000000000000000000" pitchFamily="2" charset="0"/>
              </a:rPr>
              <a:t>Corporate Architecture</a:t>
            </a:r>
          </a:p>
          <a:p>
            <a:pPr algn="ctr"/>
            <a:r>
              <a:rPr lang="en-US" sz="2800" dirty="0">
                <a:solidFill>
                  <a:schemeClr val="bg1"/>
                </a:solidFill>
                <a:ea typeface="Roboto" panose="02000000000000000000" pitchFamily="2" charset="0"/>
                <a:cs typeface="Roboto" panose="02000000000000000000" pitchFamily="2" charset="0"/>
              </a:rPr>
              <a:t>SOM and </a:t>
            </a:r>
            <a:r>
              <a:rPr lang="en-US" sz="2800" dirty="0" err="1">
                <a:solidFill>
                  <a:schemeClr val="bg1"/>
                </a:solidFill>
                <a:ea typeface="Roboto" panose="02000000000000000000" pitchFamily="2" charset="0"/>
                <a:cs typeface="Roboto" panose="02000000000000000000" pitchFamily="2" charset="0"/>
              </a:rPr>
              <a:t>Eero</a:t>
            </a:r>
            <a:r>
              <a:rPr lang="en-US" sz="2800" dirty="0">
                <a:solidFill>
                  <a:schemeClr val="bg1"/>
                </a:solidFill>
                <a:ea typeface="Roboto" panose="02000000000000000000" pitchFamily="2" charset="0"/>
                <a:cs typeface="Roboto" panose="02000000000000000000" pitchFamily="2" charset="0"/>
              </a:rPr>
              <a:t> Saarinen</a:t>
            </a:r>
          </a:p>
        </p:txBody>
      </p:sp>
    </p:spTree>
    <p:extLst>
      <p:ext uri="{BB962C8B-B14F-4D97-AF65-F5344CB8AC3E}">
        <p14:creationId xmlns:p14="http://schemas.microsoft.com/office/powerpoint/2010/main" val="875161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717D2E-0E2F-40D7-A07E-43FA08498923}"/>
              </a:ext>
            </a:extLst>
          </p:cNvPr>
          <p:cNvSpPr txBox="1"/>
          <p:nvPr/>
        </p:nvSpPr>
        <p:spPr>
          <a:xfrm>
            <a:off x="2540000" y="2890103"/>
            <a:ext cx="3924300" cy="830997"/>
          </a:xfrm>
          <a:prstGeom prst="rect">
            <a:avLst/>
          </a:prstGeom>
          <a:noFill/>
        </p:spPr>
        <p:txBody>
          <a:bodyPr wrap="square" rtlCol="0">
            <a:spAutoFit/>
          </a:bodyPr>
          <a:lstStyle/>
          <a:p>
            <a:r>
              <a:rPr lang="en-US" sz="4800" b="1" dirty="0">
                <a:solidFill>
                  <a:schemeClr val="bg1"/>
                </a:solidFill>
              </a:rPr>
              <a:t>CONCEPT</a:t>
            </a:r>
            <a:r>
              <a:rPr lang="en-US" sz="4800" dirty="0">
                <a:solidFill>
                  <a:schemeClr val="bg1"/>
                </a:solidFill>
              </a:rPr>
              <a:t>     →</a:t>
            </a:r>
          </a:p>
        </p:txBody>
      </p:sp>
      <p:sp>
        <p:nvSpPr>
          <p:cNvPr id="5" name="TextBox 4">
            <a:extLst>
              <a:ext uri="{FF2B5EF4-FFF2-40B4-BE49-F238E27FC236}">
                <a16:creationId xmlns:a16="http://schemas.microsoft.com/office/drawing/2014/main" id="{73486D69-A798-480B-84D5-8BB4DA191E5B}"/>
              </a:ext>
            </a:extLst>
          </p:cNvPr>
          <p:cNvSpPr txBox="1"/>
          <p:nvPr/>
        </p:nvSpPr>
        <p:spPr>
          <a:xfrm>
            <a:off x="6805146" y="2890103"/>
            <a:ext cx="3253253" cy="830997"/>
          </a:xfrm>
          <a:prstGeom prst="rect">
            <a:avLst/>
          </a:prstGeom>
          <a:noFill/>
        </p:spPr>
        <p:txBody>
          <a:bodyPr wrap="square" rtlCol="0">
            <a:spAutoFit/>
          </a:bodyPr>
          <a:lstStyle/>
          <a:p>
            <a:r>
              <a:rPr lang="en-US" sz="4800" b="1" dirty="0">
                <a:solidFill>
                  <a:schemeClr val="bg1"/>
                </a:solidFill>
              </a:rPr>
              <a:t>EXECUTION</a:t>
            </a:r>
          </a:p>
        </p:txBody>
      </p:sp>
    </p:spTree>
    <p:extLst>
      <p:ext uri="{BB962C8B-B14F-4D97-AF65-F5344CB8AC3E}">
        <p14:creationId xmlns:p14="http://schemas.microsoft.com/office/powerpoint/2010/main" val="18203012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945141-0BFB-48A4-87B8-43E5A944DE15}"/>
              </a:ext>
            </a:extLst>
          </p:cNvPr>
          <p:cNvSpPr txBox="1"/>
          <p:nvPr/>
        </p:nvSpPr>
        <p:spPr>
          <a:xfrm>
            <a:off x="8194244" y="6187080"/>
            <a:ext cx="3198696" cy="461665"/>
          </a:xfrm>
          <a:prstGeom prst="rect">
            <a:avLst/>
          </a:prstGeom>
          <a:noFill/>
        </p:spPr>
        <p:txBody>
          <a:bodyPr wrap="none" rtlCol="0">
            <a:spAutoFit/>
          </a:bodyPr>
          <a:lstStyle/>
          <a:p>
            <a:pPr algn="r"/>
            <a:r>
              <a:rPr lang="en-US" sz="1200" dirty="0"/>
              <a:t>Foster + Partners, Apple Park campus, ‘The Ring’</a:t>
            </a:r>
          </a:p>
          <a:p>
            <a:pPr algn="r"/>
            <a:r>
              <a:rPr lang="en-US" sz="1200" dirty="0"/>
              <a:t>Cupertino, California (2018)</a:t>
            </a:r>
          </a:p>
        </p:txBody>
      </p:sp>
      <p:pic>
        <p:nvPicPr>
          <p:cNvPr id="49154" name="Picture 2">
            <a:extLst>
              <a:ext uri="{FF2B5EF4-FFF2-40B4-BE49-F238E27FC236}">
                <a16:creationId xmlns:a16="http://schemas.microsoft.com/office/drawing/2014/main" id="{4C7DA251-5483-498D-8CAE-C1421D10E64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1364" y="860672"/>
            <a:ext cx="6850062" cy="5136655"/>
          </a:xfrm>
          <a:prstGeom prst="rect">
            <a:avLst/>
          </a:prstGeom>
          <a:noFill/>
          <a:extLst>
            <a:ext uri="{909E8E84-426E-40DD-AFC4-6F175D3DCCD1}">
              <a14:hiddenFill xmlns:a14="http://schemas.microsoft.com/office/drawing/2010/main">
                <a:solidFill>
                  <a:srgbClr val="FFFFFF"/>
                </a:solidFill>
              </a14:hiddenFill>
            </a:ext>
          </a:extLst>
        </p:spPr>
      </p:pic>
      <p:pic>
        <p:nvPicPr>
          <p:cNvPr id="49156" name="Picture 4">
            <a:extLst>
              <a:ext uri="{FF2B5EF4-FFF2-40B4-BE49-F238E27FC236}">
                <a16:creationId xmlns:a16="http://schemas.microsoft.com/office/drawing/2014/main" id="{EBB1F76B-0073-428E-8A51-381CD99BED1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24252" y="860672"/>
            <a:ext cx="3468688" cy="448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18677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945141-0BFB-48A4-87B8-43E5A944DE15}"/>
              </a:ext>
            </a:extLst>
          </p:cNvPr>
          <p:cNvSpPr txBox="1"/>
          <p:nvPr/>
        </p:nvSpPr>
        <p:spPr>
          <a:xfrm>
            <a:off x="8822621" y="6187080"/>
            <a:ext cx="2570319" cy="461665"/>
          </a:xfrm>
          <a:prstGeom prst="rect">
            <a:avLst/>
          </a:prstGeom>
          <a:noFill/>
        </p:spPr>
        <p:txBody>
          <a:bodyPr wrap="none" rtlCol="0">
            <a:spAutoFit/>
          </a:bodyPr>
          <a:lstStyle/>
          <a:p>
            <a:pPr algn="r"/>
            <a:r>
              <a:rPr lang="en-US" sz="1200" dirty="0"/>
              <a:t>Clive Wilkinson Architects, Googleplex</a:t>
            </a:r>
          </a:p>
          <a:p>
            <a:pPr algn="r"/>
            <a:r>
              <a:rPr lang="en-US" sz="1200" dirty="0"/>
              <a:t>Mountainview, California (2005)</a:t>
            </a:r>
          </a:p>
        </p:txBody>
      </p:sp>
      <p:pic>
        <p:nvPicPr>
          <p:cNvPr id="29712" name="Picture 16" descr="Image result for googleplex">
            <a:extLst>
              <a:ext uri="{FF2B5EF4-FFF2-40B4-BE49-F238E27FC236}">
                <a16:creationId xmlns:a16="http://schemas.microsoft.com/office/drawing/2014/main" id="{0E6F334F-E4A1-4C04-B5C5-74AE4E2ADFD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3149" y="1301751"/>
            <a:ext cx="7659509" cy="4308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7878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945141-0BFB-48A4-87B8-43E5A944DE15}"/>
              </a:ext>
            </a:extLst>
          </p:cNvPr>
          <p:cNvSpPr txBox="1"/>
          <p:nvPr/>
        </p:nvSpPr>
        <p:spPr>
          <a:xfrm>
            <a:off x="8822621" y="6187080"/>
            <a:ext cx="2570319" cy="461665"/>
          </a:xfrm>
          <a:prstGeom prst="rect">
            <a:avLst/>
          </a:prstGeom>
          <a:noFill/>
        </p:spPr>
        <p:txBody>
          <a:bodyPr wrap="none" rtlCol="0">
            <a:spAutoFit/>
          </a:bodyPr>
          <a:lstStyle/>
          <a:p>
            <a:pPr algn="r"/>
            <a:r>
              <a:rPr lang="en-US" sz="1200" dirty="0"/>
              <a:t>Clive Wilkinson Architects, Googleplex</a:t>
            </a:r>
          </a:p>
          <a:p>
            <a:pPr algn="r"/>
            <a:r>
              <a:rPr lang="en-US" sz="1200" dirty="0"/>
              <a:t>Mountainview, California (2005)</a:t>
            </a:r>
          </a:p>
        </p:txBody>
      </p:sp>
      <p:pic>
        <p:nvPicPr>
          <p:cNvPr id="48130" name="Picture 2">
            <a:extLst>
              <a:ext uri="{FF2B5EF4-FFF2-40B4-BE49-F238E27FC236}">
                <a16:creationId xmlns:a16="http://schemas.microsoft.com/office/drawing/2014/main" id="{B4B541A0-DEA3-4F63-86BA-8CDC2F28154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4388" y="785574"/>
            <a:ext cx="6586537" cy="5286852"/>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a:extLst>
              <a:ext uri="{FF2B5EF4-FFF2-40B4-BE49-F238E27FC236}">
                <a16:creationId xmlns:a16="http://schemas.microsoft.com/office/drawing/2014/main" id="{80D51BA5-CF59-4920-A561-15C5278383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06181" y="785574"/>
            <a:ext cx="3606344" cy="4543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5424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945141-0BFB-48A4-87B8-43E5A944DE15}"/>
              </a:ext>
            </a:extLst>
          </p:cNvPr>
          <p:cNvSpPr txBox="1"/>
          <p:nvPr/>
        </p:nvSpPr>
        <p:spPr>
          <a:xfrm>
            <a:off x="8394747" y="6187080"/>
            <a:ext cx="2998193" cy="276999"/>
          </a:xfrm>
          <a:prstGeom prst="rect">
            <a:avLst/>
          </a:prstGeom>
          <a:noFill/>
        </p:spPr>
        <p:txBody>
          <a:bodyPr wrap="none" rtlCol="0">
            <a:spAutoFit/>
          </a:bodyPr>
          <a:lstStyle/>
          <a:p>
            <a:pPr algn="r"/>
            <a:r>
              <a:rPr lang="en-US" sz="1200" dirty="0"/>
              <a:t>Google HQ, Mountain View, California (2020)</a:t>
            </a:r>
          </a:p>
        </p:txBody>
      </p:sp>
      <p:pic>
        <p:nvPicPr>
          <p:cNvPr id="29714" name="Picture 18" descr="Image result for big heatherwick google">
            <a:extLst>
              <a:ext uri="{FF2B5EF4-FFF2-40B4-BE49-F238E27FC236}">
                <a16:creationId xmlns:a16="http://schemas.microsoft.com/office/drawing/2014/main" id="{1B9FC0D2-EBD9-4B02-8BD7-C386B976AA4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6320" y="1325880"/>
            <a:ext cx="4206240" cy="4206240"/>
          </a:xfrm>
          <a:prstGeom prst="rect">
            <a:avLst/>
          </a:prstGeom>
          <a:noFill/>
          <a:extLst>
            <a:ext uri="{909E8E84-426E-40DD-AFC4-6F175D3DCCD1}">
              <a14:hiddenFill xmlns:a14="http://schemas.microsoft.com/office/drawing/2010/main">
                <a:solidFill>
                  <a:srgbClr val="FFFFFF"/>
                </a:solidFill>
              </a14:hiddenFill>
            </a:ext>
          </a:extLst>
        </p:spPr>
      </p:pic>
      <p:pic>
        <p:nvPicPr>
          <p:cNvPr id="29716" name="Picture 20">
            <a:extLst>
              <a:ext uri="{FF2B5EF4-FFF2-40B4-BE49-F238E27FC236}">
                <a16:creationId xmlns:a16="http://schemas.microsoft.com/office/drawing/2014/main" id="{7B0E38C4-54E0-4D9B-B1C1-C5DBAFC46C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79512" y="1657350"/>
            <a:ext cx="5314950"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196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7381457" y="6187080"/>
            <a:ext cx="4011483" cy="276999"/>
          </a:xfrm>
          <a:prstGeom prst="rect">
            <a:avLst/>
          </a:prstGeom>
          <a:noFill/>
        </p:spPr>
        <p:txBody>
          <a:bodyPr wrap="none" rtlCol="0">
            <a:spAutoFit/>
          </a:bodyPr>
          <a:lstStyle/>
          <a:p>
            <a:pPr algn="r"/>
            <a:r>
              <a:rPr lang="en-US" sz="1200" dirty="0">
                <a:solidFill>
                  <a:schemeClr val="bg1"/>
                </a:solidFill>
              </a:rPr>
              <a:t>Left: Florence (Shu) Knoll presenting interior scheme for SOM</a:t>
            </a:r>
          </a:p>
        </p:txBody>
      </p:sp>
      <p:pic>
        <p:nvPicPr>
          <p:cNvPr id="4100" name="Picture 4" descr="Image result for shu knoll som">
            <a:extLst>
              <a:ext uri="{FF2B5EF4-FFF2-40B4-BE49-F238E27FC236}">
                <a16:creationId xmlns:a16="http://schemas.microsoft.com/office/drawing/2014/main" id="{F8C47089-4D97-4602-A9D9-A0B8DD1C5C3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50545" y="1268016"/>
            <a:ext cx="7297312" cy="4321968"/>
          </a:xfrm>
          <a:prstGeom prst="rect">
            <a:avLst/>
          </a:prstGeom>
          <a:noFill/>
          <a:extLst>
            <a:ext uri="{909E8E84-426E-40DD-AFC4-6F175D3DCCD1}">
              <a14:hiddenFill xmlns:a14="http://schemas.microsoft.com/office/drawing/2010/main">
                <a:solidFill>
                  <a:srgbClr val="FFFFFF"/>
                </a:solidFill>
              </a14:hiddenFill>
            </a:ext>
          </a:extLst>
        </p:spPr>
      </p:pic>
      <p:pic>
        <p:nvPicPr>
          <p:cNvPr id="75778" name="Picture 2" descr="Image result for knoll furniture historical logo">
            <a:extLst>
              <a:ext uri="{FF2B5EF4-FFF2-40B4-BE49-F238E27FC236}">
                <a16:creationId xmlns:a16="http://schemas.microsoft.com/office/drawing/2014/main" id="{14483157-2AA5-4714-8D45-FB5228E203B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31342" y="1890712"/>
            <a:ext cx="2225607" cy="307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701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om connecticut general insurance company">
            <a:extLst>
              <a:ext uri="{FF2B5EF4-FFF2-40B4-BE49-F238E27FC236}">
                <a16:creationId xmlns:a16="http://schemas.microsoft.com/office/drawing/2014/main" id="{664D70A9-EC92-4B9E-977E-894CDA3899B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69C178B-5A6E-4A34-99F4-1F7008C4B483}"/>
              </a:ext>
            </a:extLst>
          </p:cNvPr>
          <p:cNvSpPr txBox="1"/>
          <p:nvPr/>
        </p:nvSpPr>
        <p:spPr>
          <a:xfrm>
            <a:off x="8668604" y="6187080"/>
            <a:ext cx="2724336" cy="461665"/>
          </a:xfrm>
          <a:prstGeom prst="rect">
            <a:avLst/>
          </a:prstGeom>
          <a:noFill/>
        </p:spPr>
        <p:txBody>
          <a:bodyPr wrap="none" rtlCol="0">
            <a:spAutoFit/>
          </a:bodyPr>
          <a:lstStyle/>
          <a:p>
            <a:pPr algn="r"/>
            <a:r>
              <a:rPr lang="en-US" sz="1200" dirty="0">
                <a:solidFill>
                  <a:schemeClr val="bg1"/>
                </a:solidFill>
              </a:rPr>
              <a:t>Connecticut General Insurance Company</a:t>
            </a:r>
          </a:p>
          <a:p>
            <a:pPr algn="r"/>
            <a:r>
              <a:rPr lang="en-US" sz="1200" dirty="0">
                <a:solidFill>
                  <a:schemeClr val="bg1"/>
                </a:solidFill>
              </a:rPr>
              <a:t>Bloomfield, CT (1954 – 57)</a:t>
            </a:r>
          </a:p>
        </p:txBody>
      </p:sp>
    </p:spTree>
    <p:extLst>
      <p:ext uri="{BB962C8B-B14F-4D97-AF65-F5344CB8AC3E}">
        <p14:creationId xmlns:p14="http://schemas.microsoft.com/office/powerpoint/2010/main" val="2758791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F60DBC-D64D-47FA-BBAF-6E620CD8C9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060" y="653540"/>
            <a:ext cx="5244084" cy="5550919"/>
          </a:xfrm>
          <a:prstGeom prst="rect">
            <a:avLst/>
          </a:prstGeom>
        </p:spPr>
      </p:pic>
      <p:sp>
        <p:nvSpPr>
          <p:cNvPr id="6" name="TextBox 5">
            <a:extLst>
              <a:ext uri="{FF2B5EF4-FFF2-40B4-BE49-F238E27FC236}">
                <a16:creationId xmlns:a16="http://schemas.microsoft.com/office/drawing/2014/main" id="{E1D4E56D-05EB-4E0D-B7EB-908487B7DD36}"/>
              </a:ext>
            </a:extLst>
          </p:cNvPr>
          <p:cNvSpPr txBox="1"/>
          <p:nvPr/>
        </p:nvSpPr>
        <p:spPr>
          <a:xfrm>
            <a:off x="8202322" y="6187080"/>
            <a:ext cx="3190618" cy="461665"/>
          </a:xfrm>
          <a:prstGeom prst="rect">
            <a:avLst/>
          </a:prstGeom>
          <a:noFill/>
        </p:spPr>
        <p:txBody>
          <a:bodyPr wrap="none" rtlCol="0">
            <a:spAutoFit/>
          </a:bodyPr>
          <a:lstStyle/>
          <a:p>
            <a:pPr algn="r"/>
            <a:r>
              <a:rPr lang="en-US" sz="1200" dirty="0"/>
              <a:t>Left: From </a:t>
            </a:r>
            <a:r>
              <a:rPr lang="en-US" sz="1200" dirty="0" err="1"/>
              <a:t>Mozingo</a:t>
            </a:r>
            <a:r>
              <a:rPr lang="en-US" sz="1200" dirty="0"/>
              <a:t>, </a:t>
            </a:r>
            <a:r>
              <a:rPr lang="en-US" sz="1200" i="1" dirty="0"/>
              <a:t>Pastoral Capitalism</a:t>
            </a:r>
          </a:p>
          <a:p>
            <a:pPr algn="r"/>
            <a:r>
              <a:rPr lang="en-US" sz="1200" dirty="0"/>
              <a:t>Right: James Stevenson, </a:t>
            </a:r>
            <a:r>
              <a:rPr lang="en-US" sz="1200" i="1" dirty="0"/>
              <a:t>New Yorker</a:t>
            </a:r>
            <a:r>
              <a:rPr lang="en-US" sz="1200" dirty="0"/>
              <a:t> (June 1967)</a:t>
            </a:r>
          </a:p>
        </p:txBody>
      </p:sp>
      <p:pic>
        <p:nvPicPr>
          <p:cNvPr id="5" name="Picture 4">
            <a:extLst>
              <a:ext uri="{FF2B5EF4-FFF2-40B4-BE49-F238E27FC236}">
                <a16:creationId xmlns:a16="http://schemas.microsoft.com/office/drawing/2014/main" id="{F1D1B4FF-78DF-4418-8888-98CF8B1D37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56238" y="1660016"/>
            <a:ext cx="5112902" cy="3537966"/>
          </a:xfrm>
          <a:prstGeom prst="rect">
            <a:avLst/>
          </a:prstGeom>
        </p:spPr>
      </p:pic>
    </p:spTree>
    <p:extLst>
      <p:ext uri="{BB962C8B-B14F-4D97-AF65-F5344CB8AC3E}">
        <p14:creationId xmlns:p14="http://schemas.microsoft.com/office/powerpoint/2010/main" val="2995817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1D4E56D-05EB-4E0D-B7EB-908487B7DD36}"/>
              </a:ext>
            </a:extLst>
          </p:cNvPr>
          <p:cNvSpPr txBox="1"/>
          <p:nvPr/>
        </p:nvSpPr>
        <p:spPr>
          <a:xfrm>
            <a:off x="7954306" y="6187080"/>
            <a:ext cx="3438634" cy="461665"/>
          </a:xfrm>
          <a:prstGeom prst="rect">
            <a:avLst/>
          </a:prstGeom>
          <a:noFill/>
        </p:spPr>
        <p:txBody>
          <a:bodyPr wrap="none" rtlCol="0">
            <a:spAutoFit/>
          </a:bodyPr>
          <a:lstStyle/>
          <a:p>
            <a:pPr algn="r"/>
            <a:r>
              <a:rPr lang="en-US" sz="1200" dirty="0"/>
              <a:t>Left: From General Foods brochure 1954</a:t>
            </a:r>
            <a:endParaRPr lang="en-US" sz="1200" i="1" dirty="0"/>
          </a:p>
          <a:p>
            <a:pPr algn="r"/>
            <a:r>
              <a:rPr lang="en-US" sz="1200" dirty="0"/>
              <a:t>Right: In front of executive offices, </a:t>
            </a:r>
            <a:r>
              <a:rPr lang="en-US" sz="1200" dirty="0" err="1"/>
              <a:t>Branque</a:t>
            </a:r>
            <a:r>
              <a:rPr lang="en-US" sz="1200" dirty="0"/>
              <a:t> Lambert</a:t>
            </a:r>
          </a:p>
        </p:txBody>
      </p:sp>
      <p:pic>
        <p:nvPicPr>
          <p:cNvPr id="9" name="Picture 8">
            <a:extLst>
              <a:ext uri="{FF2B5EF4-FFF2-40B4-BE49-F238E27FC236}">
                <a16:creationId xmlns:a16="http://schemas.microsoft.com/office/drawing/2014/main" id="{5B5D50B2-8E9B-40BE-B56E-576E0B307A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060" y="282047"/>
            <a:ext cx="4785346" cy="6402262"/>
          </a:xfrm>
          <a:prstGeom prst="rect">
            <a:avLst/>
          </a:prstGeom>
        </p:spPr>
      </p:pic>
      <p:pic>
        <p:nvPicPr>
          <p:cNvPr id="11" name="Picture 10">
            <a:extLst>
              <a:ext uri="{FF2B5EF4-FFF2-40B4-BE49-F238E27FC236}">
                <a16:creationId xmlns:a16="http://schemas.microsoft.com/office/drawing/2014/main" id="{C1A39A19-292F-4E9D-A7BF-54EC23864C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35314" y="819149"/>
            <a:ext cx="4314719" cy="5057775"/>
          </a:xfrm>
          <a:prstGeom prst="rect">
            <a:avLst/>
          </a:prstGeom>
        </p:spPr>
      </p:pic>
    </p:spTree>
    <p:extLst>
      <p:ext uri="{BB962C8B-B14F-4D97-AF65-F5344CB8AC3E}">
        <p14:creationId xmlns:p14="http://schemas.microsoft.com/office/powerpoint/2010/main" val="2028818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A05A1E-5937-4B8A-B13B-CD9F2321C8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1D4E56D-05EB-4E0D-B7EB-908487B7DD36}"/>
              </a:ext>
            </a:extLst>
          </p:cNvPr>
          <p:cNvSpPr txBox="1"/>
          <p:nvPr/>
        </p:nvSpPr>
        <p:spPr>
          <a:xfrm>
            <a:off x="9294352" y="6187080"/>
            <a:ext cx="2098588" cy="276999"/>
          </a:xfrm>
          <a:prstGeom prst="rect">
            <a:avLst/>
          </a:prstGeom>
          <a:noFill/>
        </p:spPr>
        <p:txBody>
          <a:bodyPr wrap="none" rtlCol="0">
            <a:spAutoFit/>
          </a:bodyPr>
          <a:lstStyle/>
          <a:p>
            <a:pPr algn="r"/>
            <a:r>
              <a:rPr lang="en-US" sz="1200" dirty="0">
                <a:solidFill>
                  <a:schemeClr val="bg1"/>
                </a:solidFill>
              </a:rPr>
              <a:t>Reception desk at Inland Steel</a:t>
            </a:r>
          </a:p>
        </p:txBody>
      </p:sp>
    </p:spTree>
    <p:extLst>
      <p:ext uri="{BB962C8B-B14F-4D97-AF65-F5344CB8AC3E}">
        <p14:creationId xmlns:p14="http://schemas.microsoft.com/office/powerpoint/2010/main" val="4234477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8668604" y="6187080"/>
            <a:ext cx="2724336" cy="461665"/>
          </a:xfrm>
          <a:prstGeom prst="rect">
            <a:avLst/>
          </a:prstGeom>
          <a:noFill/>
        </p:spPr>
        <p:txBody>
          <a:bodyPr wrap="none" rtlCol="0">
            <a:spAutoFit/>
          </a:bodyPr>
          <a:lstStyle/>
          <a:p>
            <a:pPr algn="r"/>
            <a:r>
              <a:rPr lang="en-US" sz="1200" dirty="0"/>
              <a:t>Connecticut General Insurance Company</a:t>
            </a:r>
          </a:p>
          <a:p>
            <a:pPr algn="r"/>
            <a:r>
              <a:rPr lang="en-US" sz="1200" dirty="0"/>
              <a:t>Bloomfield, CT (1954 – 57)</a:t>
            </a:r>
          </a:p>
        </p:txBody>
      </p:sp>
      <p:pic>
        <p:nvPicPr>
          <p:cNvPr id="3074" name="Picture 2" descr="Image result for som connecticut general insurance company">
            <a:extLst>
              <a:ext uri="{FF2B5EF4-FFF2-40B4-BE49-F238E27FC236}">
                <a16:creationId xmlns:a16="http://schemas.microsoft.com/office/drawing/2014/main" id="{72FB00A0-4977-40AA-9F95-2AD463BAF9F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6998" y="667728"/>
            <a:ext cx="9155500" cy="5233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105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8668604" y="6187080"/>
            <a:ext cx="2724336" cy="461665"/>
          </a:xfrm>
          <a:prstGeom prst="rect">
            <a:avLst/>
          </a:prstGeom>
          <a:noFill/>
        </p:spPr>
        <p:txBody>
          <a:bodyPr wrap="none" rtlCol="0">
            <a:spAutoFit/>
          </a:bodyPr>
          <a:lstStyle/>
          <a:p>
            <a:pPr algn="r"/>
            <a:r>
              <a:rPr lang="en-US" sz="1200" dirty="0"/>
              <a:t>Connecticut General Insurance Company</a:t>
            </a:r>
          </a:p>
          <a:p>
            <a:pPr algn="r"/>
            <a:r>
              <a:rPr lang="en-US" sz="1200" dirty="0"/>
              <a:t>Bloomfield, CT (1954 – 57)</a:t>
            </a:r>
          </a:p>
        </p:txBody>
      </p:sp>
      <p:pic>
        <p:nvPicPr>
          <p:cNvPr id="2050" name="Picture 2" descr="Image result for som connecticut general insurance company">
            <a:extLst>
              <a:ext uri="{FF2B5EF4-FFF2-40B4-BE49-F238E27FC236}">
                <a16:creationId xmlns:a16="http://schemas.microsoft.com/office/drawing/2014/main" id="{F2E51430-82A0-47B8-8F9B-387EAE3323C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1859" y="691487"/>
            <a:ext cx="7032620" cy="547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997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8750677" y="6187080"/>
            <a:ext cx="2642263" cy="276999"/>
          </a:xfrm>
          <a:prstGeom prst="rect">
            <a:avLst/>
          </a:prstGeom>
          <a:noFill/>
        </p:spPr>
        <p:txBody>
          <a:bodyPr wrap="none" rtlCol="0">
            <a:spAutoFit/>
          </a:bodyPr>
          <a:lstStyle/>
          <a:p>
            <a:pPr algn="r"/>
            <a:r>
              <a:rPr lang="en-US" sz="1200" dirty="0"/>
              <a:t>American Can Company, Greenwich, CT</a:t>
            </a:r>
          </a:p>
        </p:txBody>
      </p:sp>
      <p:pic>
        <p:nvPicPr>
          <p:cNvPr id="4" name="Picture 3">
            <a:extLst>
              <a:ext uri="{FF2B5EF4-FFF2-40B4-BE49-F238E27FC236}">
                <a16:creationId xmlns:a16="http://schemas.microsoft.com/office/drawing/2014/main" id="{6C5E5BA9-9C09-4676-82A3-5D1B973691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400" y="1523429"/>
            <a:ext cx="5130324" cy="3562922"/>
          </a:xfrm>
          <a:prstGeom prst="rect">
            <a:avLst/>
          </a:prstGeom>
        </p:spPr>
      </p:pic>
      <p:pic>
        <p:nvPicPr>
          <p:cNvPr id="6" name="Picture 5">
            <a:extLst>
              <a:ext uri="{FF2B5EF4-FFF2-40B4-BE49-F238E27FC236}">
                <a16:creationId xmlns:a16="http://schemas.microsoft.com/office/drawing/2014/main" id="{E873AC35-1062-4A4C-94F1-6C867E2F63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98905" y="1847850"/>
            <a:ext cx="5950575" cy="2906744"/>
          </a:xfrm>
          <a:prstGeom prst="rect">
            <a:avLst/>
          </a:prstGeom>
        </p:spPr>
      </p:pic>
    </p:spTree>
    <p:extLst>
      <p:ext uri="{BB962C8B-B14F-4D97-AF65-F5344CB8AC3E}">
        <p14:creationId xmlns:p14="http://schemas.microsoft.com/office/powerpoint/2010/main" val="3918628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9550897" y="6187080"/>
            <a:ext cx="1842043" cy="461665"/>
          </a:xfrm>
          <a:prstGeom prst="rect">
            <a:avLst/>
          </a:prstGeom>
          <a:noFill/>
        </p:spPr>
        <p:txBody>
          <a:bodyPr wrap="none" rtlCol="0">
            <a:spAutoFit/>
          </a:bodyPr>
          <a:lstStyle/>
          <a:p>
            <a:pPr algn="r"/>
            <a:r>
              <a:rPr lang="en-US" sz="1200" dirty="0"/>
              <a:t>The Upjohn Company</a:t>
            </a:r>
          </a:p>
          <a:p>
            <a:pPr algn="r"/>
            <a:r>
              <a:rPr lang="en-US" sz="1200" dirty="0"/>
              <a:t>Kalamazoo, MI ( 1959 -61)</a:t>
            </a:r>
          </a:p>
        </p:txBody>
      </p:sp>
      <p:pic>
        <p:nvPicPr>
          <p:cNvPr id="3" name="Picture 2">
            <a:extLst>
              <a:ext uri="{FF2B5EF4-FFF2-40B4-BE49-F238E27FC236}">
                <a16:creationId xmlns:a16="http://schemas.microsoft.com/office/drawing/2014/main" id="{4D2786F5-1736-4F9A-8601-180279D51C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4850" y="1155653"/>
            <a:ext cx="10782300" cy="4546694"/>
          </a:xfrm>
          <a:prstGeom prst="rect">
            <a:avLst/>
          </a:prstGeom>
        </p:spPr>
      </p:pic>
    </p:spTree>
    <p:extLst>
      <p:ext uri="{BB962C8B-B14F-4D97-AF65-F5344CB8AC3E}">
        <p14:creationId xmlns:p14="http://schemas.microsoft.com/office/powerpoint/2010/main" val="3359937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96745F-A4E1-493A-883A-D8296517D04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48133" y="288404"/>
            <a:ext cx="5035432" cy="6281192"/>
          </a:xfrm>
          <a:prstGeom prst="rect">
            <a:avLst/>
          </a:prstGeom>
        </p:spPr>
      </p:pic>
      <p:pic>
        <p:nvPicPr>
          <p:cNvPr id="6" name="Picture 5">
            <a:extLst>
              <a:ext uri="{FF2B5EF4-FFF2-40B4-BE49-F238E27FC236}">
                <a16:creationId xmlns:a16="http://schemas.microsoft.com/office/drawing/2014/main" id="{7417B12D-6EEE-4D74-A3B4-14E7F0AD730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237552" y="1424898"/>
            <a:ext cx="5035432" cy="4008204"/>
          </a:xfrm>
          <a:prstGeom prst="rect">
            <a:avLst/>
          </a:prstGeom>
        </p:spPr>
      </p:pic>
      <p:sp>
        <p:nvSpPr>
          <p:cNvPr id="8" name="TextBox 7">
            <a:extLst>
              <a:ext uri="{FF2B5EF4-FFF2-40B4-BE49-F238E27FC236}">
                <a16:creationId xmlns:a16="http://schemas.microsoft.com/office/drawing/2014/main" id="{E69C178B-5A6E-4A34-99F4-1F7008C4B483}"/>
              </a:ext>
            </a:extLst>
          </p:cNvPr>
          <p:cNvSpPr txBox="1"/>
          <p:nvPr/>
        </p:nvSpPr>
        <p:spPr>
          <a:xfrm>
            <a:off x="7864923" y="6187080"/>
            <a:ext cx="3528017" cy="461665"/>
          </a:xfrm>
          <a:prstGeom prst="rect">
            <a:avLst/>
          </a:prstGeom>
          <a:noFill/>
        </p:spPr>
        <p:txBody>
          <a:bodyPr wrap="none" rtlCol="0">
            <a:spAutoFit/>
          </a:bodyPr>
          <a:lstStyle/>
          <a:p>
            <a:pPr algn="r"/>
            <a:r>
              <a:rPr lang="en-US" sz="1200" dirty="0">
                <a:solidFill>
                  <a:schemeClr val="bg1"/>
                </a:solidFill>
              </a:rPr>
              <a:t>Seagram Building, 375 Park Ave, New York City (1958)</a:t>
            </a:r>
          </a:p>
          <a:p>
            <a:pPr algn="r"/>
            <a:r>
              <a:rPr lang="en-US" sz="1200" dirty="0">
                <a:solidFill>
                  <a:schemeClr val="bg1"/>
                </a:solidFill>
              </a:rPr>
              <a:t>w/ Philip Johnson</a:t>
            </a:r>
          </a:p>
        </p:txBody>
      </p:sp>
    </p:spTree>
    <p:extLst>
      <p:ext uri="{BB962C8B-B14F-4D97-AF65-F5344CB8AC3E}">
        <p14:creationId xmlns:p14="http://schemas.microsoft.com/office/powerpoint/2010/main" val="3583071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B6CAFD-2995-4FEB-87A5-B842D35E4B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1924" y="933048"/>
            <a:ext cx="7716680" cy="4991904"/>
          </a:xfrm>
          <a:prstGeom prst="rect">
            <a:avLst/>
          </a:prstGeom>
        </p:spPr>
      </p:pic>
      <p:sp>
        <p:nvSpPr>
          <p:cNvPr id="6" name="TextBox 5">
            <a:extLst>
              <a:ext uri="{FF2B5EF4-FFF2-40B4-BE49-F238E27FC236}">
                <a16:creationId xmlns:a16="http://schemas.microsoft.com/office/drawing/2014/main" id="{A15DB9B3-D1D9-47CA-A0A0-A9E6BE09ED6E}"/>
              </a:ext>
            </a:extLst>
          </p:cNvPr>
          <p:cNvSpPr txBox="1"/>
          <p:nvPr/>
        </p:nvSpPr>
        <p:spPr>
          <a:xfrm>
            <a:off x="9550897" y="6187080"/>
            <a:ext cx="1842043" cy="461665"/>
          </a:xfrm>
          <a:prstGeom prst="rect">
            <a:avLst/>
          </a:prstGeom>
          <a:noFill/>
        </p:spPr>
        <p:txBody>
          <a:bodyPr wrap="none" rtlCol="0">
            <a:spAutoFit/>
          </a:bodyPr>
          <a:lstStyle/>
          <a:p>
            <a:pPr algn="r"/>
            <a:r>
              <a:rPr lang="en-US" sz="1200" dirty="0"/>
              <a:t>The Upjohn Company</a:t>
            </a:r>
          </a:p>
          <a:p>
            <a:pPr algn="r"/>
            <a:r>
              <a:rPr lang="en-US" sz="1200" dirty="0"/>
              <a:t>Kalamazoo, MI ( 1959 -61)</a:t>
            </a:r>
          </a:p>
        </p:txBody>
      </p:sp>
    </p:spTree>
    <p:extLst>
      <p:ext uri="{BB962C8B-B14F-4D97-AF65-F5344CB8AC3E}">
        <p14:creationId xmlns:p14="http://schemas.microsoft.com/office/powerpoint/2010/main" val="2875716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5DB9B3-D1D9-47CA-A0A0-A9E6BE09ED6E}"/>
              </a:ext>
            </a:extLst>
          </p:cNvPr>
          <p:cNvSpPr txBox="1"/>
          <p:nvPr/>
        </p:nvSpPr>
        <p:spPr>
          <a:xfrm>
            <a:off x="9550897" y="6187080"/>
            <a:ext cx="1842043" cy="461665"/>
          </a:xfrm>
          <a:prstGeom prst="rect">
            <a:avLst/>
          </a:prstGeom>
          <a:noFill/>
        </p:spPr>
        <p:txBody>
          <a:bodyPr wrap="none" rtlCol="0">
            <a:spAutoFit/>
          </a:bodyPr>
          <a:lstStyle/>
          <a:p>
            <a:pPr algn="r"/>
            <a:r>
              <a:rPr lang="en-US" sz="1200" dirty="0"/>
              <a:t>The Upjohn Company</a:t>
            </a:r>
          </a:p>
          <a:p>
            <a:pPr algn="r"/>
            <a:r>
              <a:rPr lang="en-US" sz="1200" dirty="0"/>
              <a:t>Kalamazoo, MI ( 1959 -61)</a:t>
            </a:r>
          </a:p>
        </p:txBody>
      </p:sp>
      <p:pic>
        <p:nvPicPr>
          <p:cNvPr id="7" name="Picture 6">
            <a:extLst>
              <a:ext uri="{FF2B5EF4-FFF2-40B4-BE49-F238E27FC236}">
                <a16:creationId xmlns:a16="http://schemas.microsoft.com/office/drawing/2014/main" id="{DC794632-5B53-4F23-9D74-CE6CBD2976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5024" y="209255"/>
            <a:ext cx="6384152" cy="6439490"/>
          </a:xfrm>
          <a:prstGeom prst="rect">
            <a:avLst/>
          </a:prstGeom>
        </p:spPr>
      </p:pic>
      <p:pic>
        <p:nvPicPr>
          <p:cNvPr id="10" name="Picture 9">
            <a:extLst>
              <a:ext uri="{FF2B5EF4-FFF2-40B4-BE49-F238E27FC236}">
                <a16:creationId xmlns:a16="http://schemas.microsoft.com/office/drawing/2014/main" id="{B88E9B20-EE0D-4736-8CDF-D9218FCB43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99423" y="1830324"/>
            <a:ext cx="4889275" cy="3197352"/>
          </a:xfrm>
          <a:prstGeom prst="rect">
            <a:avLst/>
          </a:prstGeom>
        </p:spPr>
      </p:pic>
    </p:spTree>
    <p:extLst>
      <p:ext uri="{BB962C8B-B14F-4D97-AF65-F5344CB8AC3E}">
        <p14:creationId xmlns:p14="http://schemas.microsoft.com/office/powerpoint/2010/main" val="29108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5DB9B3-D1D9-47CA-A0A0-A9E6BE09ED6E}"/>
              </a:ext>
            </a:extLst>
          </p:cNvPr>
          <p:cNvSpPr txBox="1"/>
          <p:nvPr/>
        </p:nvSpPr>
        <p:spPr>
          <a:xfrm>
            <a:off x="9550897" y="6187080"/>
            <a:ext cx="1842043" cy="461665"/>
          </a:xfrm>
          <a:prstGeom prst="rect">
            <a:avLst/>
          </a:prstGeom>
          <a:noFill/>
        </p:spPr>
        <p:txBody>
          <a:bodyPr wrap="none" rtlCol="0">
            <a:spAutoFit/>
          </a:bodyPr>
          <a:lstStyle/>
          <a:p>
            <a:pPr algn="r"/>
            <a:r>
              <a:rPr lang="en-US" sz="1200" dirty="0"/>
              <a:t>The Upjohn Company</a:t>
            </a:r>
          </a:p>
          <a:p>
            <a:pPr algn="r"/>
            <a:r>
              <a:rPr lang="en-US" sz="1200" dirty="0"/>
              <a:t>Kalamazoo, MI ( 1959 -61)</a:t>
            </a:r>
          </a:p>
        </p:txBody>
      </p:sp>
      <p:pic>
        <p:nvPicPr>
          <p:cNvPr id="10" name="Picture 9">
            <a:extLst>
              <a:ext uri="{FF2B5EF4-FFF2-40B4-BE49-F238E27FC236}">
                <a16:creationId xmlns:a16="http://schemas.microsoft.com/office/drawing/2014/main" id="{B88E9B20-EE0D-4736-8CDF-D9218FCB43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99423" y="1830324"/>
            <a:ext cx="4889275" cy="3197352"/>
          </a:xfrm>
          <a:prstGeom prst="rect">
            <a:avLst/>
          </a:prstGeom>
        </p:spPr>
      </p:pic>
      <p:pic>
        <p:nvPicPr>
          <p:cNvPr id="3" name="Picture 2">
            <a:extLst>
              <a:ext uri="{FF2B5EF4-FFF2-40B4-BE49-F238E27FC236}">
                <a16:creationId xmlns:a16="http://schemas.microsoft.com/office/drawing/2014/main" id="{254A3C38-7A53-42EC-AC97-DE256A7612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4921" y="456867"/>
            <a:ext cx="4397477" cy="5944265"/>
          </a:xfrm>
          <a:prstGeom prst="rect">
            <a:avLst/>
          </a:prstGeom>
        </p:spPr>
      </p:pic>
    </p:spTree>
    <p:extLst>
      <p:ext uri="{BB962C8B-B14F-4D97-AF65-F5344CB8AC3E}">
        <p14:creationId xmlns:p14="http://schemas.microsoft.com/office/powerpoint/2010/main" val="717362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E7C80A0-CCAB-464D-A502-08197277EEC1}"/>
              </a:ext>
            </a:extLst>
          </p:cNvPr>
          <p:cNvSpPr txBox="1"/>
          <p:nvPr/>
        </p:nvSpPr>
        <p:spPr>
          <a:xfrm>
            <a:off x="9902852" y="6187080"/>
            <a:ext cx="1490088" cy="461665"/>
          </a:xfrm>
          <a:prstGeom prst="rect">
            <a:avLst/>
          </a:prstGeom>
          <a:noFill/>
        </p:spPr>
        <p:txBody>
          <a:bodyPr wrap="none" rtlCol="0">
            <a:spAutoFit/>
          </a:bodyPr>
          <a:lstStyle/>
          <a:p>
            <a:pPr algn="r"/>
            <a:r>
              <a:rPr lang="en-US" sz="1200" dirty="0"/>
              <a:t>Inland Steel Building</a:t>
            </a:r>
          </a:p>
          <a:p>
            <a:pPr algn="r"/>
            <a:r>
              <a:rPr lang="en-US" sz="1200" dirty="0"/>
              <a:t>Chicago, IL (1958)</a:t>
            </a:r>
          </a:p>
        </p:txBody>
      </p:sp>
      <p:pic>
        <p:nvPicPr>
          <p:cNvPr id="27650" name="Picture 2" descr="Image result for som inland steel building">
            <a:extLst>
              <a:ext uri="{FF2B5EF4-FFF2-40B4-BE49-F238E27FC236}">
                <a16:creationId xmlns:a16="http://schemas.microsoft.com/office/drawing/2014/main" id="{2F0C3E88-C4BB-4D87-BE55-4B9F7808BC4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60086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EAA12B8-DC78-45C8-851C-CCBFBC5962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10468" y="1797812"/>
            <a:ext cx="4569012" cy="3262376"/>
          </a:xfrm>
          <a:prstGeom prst="rect">
            <a:avLst/>
          </a:prstGeom>
        </p:spPr>
      </p:pic>
    </p:spTree>
    <p:extLst>
      <p:ext uri="{BB962C8B-B14F-4D97-AF65-F5344CB8AC3E}">
        <p14:creationId xmlns:p14="http://schemas.microsoft.com/office/powerpoint/2010/main" val="4207503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E7C80A0-CCAB-464D-A502-08197277EEC1}"/>
              </a:ext>
            </a:extLst>
          </p:cNvPr>
          <p:cNvSpPr txBox="1"/>
          <p:nvPr/>
        </p:nvSpPr>
        <p:spPr>
          <a:xfrm>
            <a:off x="9902852" y="6187080"/>
            <a:ext cx="1490088" cy="461665"/>
          </a:xfrm>
          <a:prstGeom prst="rect">
            <a:avLst/>
          </a:prstGeom>
          <a:noFill/>
        </p:spPr>
        <p:txBody>
          <a:bodyPr wrap="none" rtlCol="0">
            <a:spAutoFit/>
          </a:bodyPr>
          <a:lstStyle/>
          <a:p>
            <a:pPr algn="r"/>
            <a:r>
              <a:rPr lang="en-US" sz="1200" dirty="0"/>
              <a:t>Inland Steel Building</a:t>
            </a:r>
          </a:p>
          <a:p>
            <a:pPr algn="r"/>
            <a:r>
              <a:rPr lang="en-US" sz="1200" dirty="0"/>
              <a:t>Chicago, IL (1958)</a:t>
            </a:r>
          </a:p>
        </p:txBody>
      </p:sp>
      <p:pic>
        <p:nvPicPr>
          <p:cNvPr id="3" name="Picture 2">
            <a:extLst>
              <a:ext uri="{FF2B5EF4-FFF2-40B4-BE49-F238E27FC236}">
                <a16:creationId xmlns:a16="http://schemas.microsoft.com/office/drawing/2014/main" id="{9A31C16E-AA7E-4F2A-ABD4-8234B009B9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46539" y="0"/>
            <a:ext cx="3145501" cy="6858000"/>
          </a:xfrm>
          <a:prstGeom prst="rect">
            <a:avLst/>
          </a:prstGeom>
        </p:spPr>
      </p:pic>
      <p:pic>
        <p:nvPicPr>
          <p:cNvPr id="8" name="Picture 7">
            <a:extLst>
              <a:ext uri="{FF2B5EF4-FFF2-40B4-BE49-F238E27FC236}">
                <a16:creationId xmlns:a16="http://schemas.microsoft.com/office/drawing/2014/main" id="{A52A6483-19F8-48B5-AE20-0197272E81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10468" y="1797812"/>
            <a:ext cx="4569012" cy="3262376"/>
          </a:xfrm>
          <a:prstGeom prst="rect">
            <a:avLst/>
          </a:prstGeom>
        </p:spPr>
      </p:pic>
    </p:spTree>
    <p:extLst>
      <p:ext uri="{BB962C8B-B14F-4D97-AF65-F5344CB8AC3E}">
        <p14:creationId xmlns:p14="http://schemas.microsoft.com/office/powerpoint/2010/main" val="920648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E7C80A0-CCAB-464D-A502-08197277EEC1}"/>
              </a:ext>
            </a:extLst>
          </p:cNvPr>
          <p:cNvSpPr txBox="1"/>
          <p:nvPr/>
        </p:nvSpPr>
        <p:spPr>
          <a:xfrm>
            <a:off x="9902852" y="6187080"/>
            <a:ext cx="1490088" cy="461665"/>
          </a:xfrm>
          <a:prstGeom prst="rect">
            <a:avLst/>
          </a:prstGeom>
          <a:noFill/>
        </p:spPr>
        <p:txBody>
          <a:bodyPr wrap="none" rtlCol="0">
            <a:spAutoFit/>
          </a:bodyPr>
          <a:lstStyle/>
          <a:p>
            <a:pPr algn="r"/>
            <a:r>
              <a:rPr lang="en-US" sz="1200" dirty="0"/>
              <a:t>Inland Steel Building</a:t>
            </a:r>
          </a:p>
          <a:p>
            <a:pPr algn="r"/>
            <a:r>
              <a:rPr lang="en-US" sz="1200" dirty="0"/>
              <a:t>Chicago, IL (1958)</a:t>
            </a:r>
          </a:p>
        </p:txBody>
      </p:sp>
      <p:pic>
        <p:nvPicPr>
          <p:cNvPr id="3" name="Picture 2">
            <a:extLst>
              <a:ext uri="{FF2B5EF4-FFF2-40B4-BE49-F238E27FC236}">
                <a16:creationId xmlns:a16="http://schemas.microsoft.com/office/drawing/2014/main" id="{9A31C16E-AA7E-4F2A-ABD4-8234B009B97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46539" y="0"/>
            <a:ext cx="3145501" cy="6858000"/>
          </a:xfrm>
          <a:prstGeom prst="rect">
            <a:avLst/>
          </a:prstGeom>
        </p:spPr>
      </p:pic>
      <p:graphicFrame>
        <p:nvGraphicFramePr>
          <p:cNvPr id="2" name="Object 1">
            <a:extLst>
              <a:ext uri="{FF2B5EF4-FFF2-40B4-BE49-F238E27FC236}">
                <a16:creationId xmlns:a16="http://schemas.microsoft.com/office/drawing/2014/main" id="{FCBEA10E-76AA-4217-B8A5-0F2B4FE65A7B}"/>
              </a:ext>
            </a:extLst>
          </p:cNvPr>
          <p:cNvGraphicFramePr>
            <a:graphicFrameLocks noChangeAspect="1"/>
          </p:cNvGraphicFramePr>
          <p:nvPr>
            <p:extLst>
              <p:ext uri="{D42A27DB-BD31-4B8C-83A1-F6EECF244321}">
                <p14:modId xmlns:p14="http://schemas.microsoft.com/office/powerpoint/2010/main" val="99369803"/>
              </p:ext>
            </p:extLst>
          </p:nvPr>
        </p:nvGraphicFramePr>
        <p:xfrm>
          <a:off x="6755130" y="738188"/>
          <a:ext cx="4381500" cy="5378450"/>
        </p:xfrm>
        <a:graphic>
          <a:graphicData uri="http://schemas.openxmlformats.org/presentationml/2006/ole">
            <mc:AlternateContent xmlns:mc="http://schemas.openxmlformats.org/markup-compatibility/2006">
              <mc:Choice xmlns:v="urn:schemas-microsoft-com:vml" Requires="v">
                <p:oleObj spid="_x0000_s28824" r:id="rId5" imgW="8698320" imgH="10679040" progId="">
                  <p:embed/>
                </p:oleObj>
              </mc:Choice>
              <mc:Fallback>
                <p:oleObj r:id="rId5" imgW="8698320" imgH="10679040" progId="">
                  <p:embed/>
                  <p:pic>
                    <p:nvPicPr>
                      <p:cNvPr id="0" name=""/>
                      <p:cNvPicPr/>
                      <p:nvPr/>
                    </p:nvPicPr>
                    <p:blipFill>
                      <a:blip r:embed="rId6"/>
                      <a:stretch>
                        <a:fillRect/>
                      </a:stretch>
                    </p:blipFill>
                    <p:spPr>
                      <a:xfrm>
                        <a:off x="6755130" y="738188"/>
                        <a:ext cx="4381500" cy="5378450"/>
                      </a:xfrm>
                      <a:prstGeom prst="rect">
                        <a:avLst/>
                      </a:prstGeom>
                    </p:spPr>
                  </p:pic>
                </p:oleObj>
              </mc:Fallback>
            </mc:AlternateContent>
          </a:graphicData>
        </a:graphic>
      </p:graphicFrame>
    </p:spTree>
    <p:extLst>
      <p:ext uri="{BB962C8B-B14F-4D97-AF65-F5344CB8AC3E}">
        <p14:creationId xmlns:p14="http://schemas.microsoft.com/office/powerpoint/2010/main" val="771886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E7C80A0-CCAB-464D-A502-08197277EEC1}"/>
              </a:ext>
            </a:extLst>
          </p:cNvPr>
          <p:cNvSpPr txBox="1"/>
          <p:nvPr/>
        </p:nvSpPr>
        <p:spPr>
          <a:xfrm>
            <a:off x="9902852" y="6187080"/>
            <a:ext cx="1490088" cy="461665"/>
          </a:xfrm>
          <a:prstGeom prst="rect">
            <a:avLst/>
          </a:prstGeom>
          <a:noFill/>
        </p:spPr>
        <p:txBody>
          <a:bodyPr wrap="none" rtlCol="0">
            <a:spAutoFit/>
          </a:bodyPr>
          <a:lstStyle/>
          <a:p>
            <a:pPr algn="r"/>
            <a:r>
              <a:rPr lang="en-US" sz="1200" dirty="0"/>
              <a:t>Inland Steel Building</a:t>
            </a:r>
          </a:p>
          <a:p>
            <a:pPr algn="r"/>
            <a:r>
              <a:rPr lang="en-US" sz="1200" dirty="0"/>
              <a:t>Chicago, IL (1958)</a:t>
            </a:r>
          </a:p>
        </p:txBody>
      </p:sp>
      <p:pic>
        <p:nvPicPr>
          <p:cNvPr id="4" name="Picture 3">
            <a:extLst>
              <a:ext uri="{FF2B5EF4-FFF2-40B4-BE49-F238E27FC236}">
                <a16:creationId xmlns:a16="http://schemas.microsoft.com/office/drawing/2014/main" id="{51548EFB-BD96-4D14-9702-3F65EECDCC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25852" y="528828"/>
            <a:ext cx="6940296" cy="5800344"/>
          </a:xfrm>
          <a:prstGeom prst="rect">
            <a:avLst/>
          </a:prstGeom>
        </p:spPr>
      </p:pic>
    </p:spTree>
    <p:extLst>
      <p:ext uri="{BB962C8B-B14F-4D97-AF65-F5344CB8AC3E}">
        <p14:creationId xmlns:p14="http://schemas.microsoft.com/office/powerpoint/2010/main" val="2205225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2" descr="Image result for som inland steel">
            <a:extLst>
              <a:ext uri="{FF2B5EF4-FFF2-40B4-BE49-F238E27FC236}">
                <a16:creationId xmlns:a16="http://schemas.microsoft.com/office/drawing/2014/main" id="{A6A0D440-1D69-42A6-A5A6-2BBFA0964EB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E7C80A0-CCAB-464D-A502-08197277EEC1}"/>
              </a:ext>
            </a:extLst>
          </p:cNvPr>
          <p:cNvSpPr txBox="1"/>
          <p:nvPr/>
        </p:nvSpPr>
        <p:spPr>
          <a:xfrm>
            <a:off x="9902852" y="6187080"/>
            <a:ext cx="1490088" cy="461665"/>
          </a:xfrm>
          <a:prstGeom prst="rect">
            <a:avLst/>
          </a:prstGeom>
          <a:noFill/>
        </p:spPr>
        <p:txBody>
          <a:bodyPr wrap="none" rtlCol="0">
            <a:spAutoFit/>
          </a:bodyPr>
          <a:lstStyle/>
          <a:p>
            <a:pPr algn="r"/>
            <a:r>
              <a:rPr lang="en-US" sz="1200" dirty="0">
                <a:solidFill>
                  <a:schemeClr val="bg1"/>
                </a:solidFill>
              </a:rPr>
              <a:t>Inland Steel Building</a:t>
            </a:r>
          </a:p>
          <a:p>
            <a:pPr algn="r"/>
            <a:r>
              <a:rPr lang="en-US" sz="1200" dirty="0">
                <a:solidFill>
                  <a:schemeClr val="bg1"/>
                </a:solidFill>
              </a:rPr>
              <a:t>Chicago, IL (1958)</a:t>
            </a:r>
          </a:p>
        </p:txBody>
      </p:sp>
    </p:spTree>
    <p:extLst>
      <p:ext uri="{BB962C8B-B14F-4D97-AF65-F5344CB8AC3E}">
        <p14:creationId xmlns:p14="http://schemas.microsoft.com/office/powerpoint/2010/main" val="3584585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7AEBA54-810B-43D4-B796-ACB58940C6A4}"/>
              </a:ext>
            </a:extLst>
          </p:cNvPr>
          <p:cNvSpPr txBox="1"/>
          <p:nvPr/>
        </p:nvSpPr>
        <p:spPr>
          <a:xfrm>
            <a:off x="8259132" y="6187080"/>
            <a:ext cx="3133808" cy="461665"/>
          </a:xfrm>
          <a:prstGeom prst="rect">
            <a:avLst/>
          </a:prstGeom>
          <a:noFill/>
        </p:spPr>
        <p:txBody>
          <a:bodyPr wrap="none" rtlCol="0">
            <a:spAutoFit/>
          </a:bodyPr>
          <a:lstStyle/>
          <a:p>
            <a:pPr algn="r"/>
            <a:r>
              <a:rPr lang="en-US" sz="1200" dirty="0"/>
              <a:t>875 North Michigan Ave (John Hancock Center)</a:t>
            </a:r>
          </a:p>
          <a:p>
            <a:pPr algn="r"/>
            <a:r>
              <a:rPr lang="en-US" sz="1200" dirty="0"/>
              <a:t>Chicago, IL (1970)</a:t>
            </a:r>
          </a:p>
        </p:txBody>
      </p:sp>
      <p:pic>
        <p:nvPicPr>
          <p:cNvPr id="11266" name="Picture 2" descr="Image result for hancock tower som">
            <a:extLst>
              <a:ext uri="{FF2B5EF4-FFF2-40B4-BE49-F238E27FC236}">
                <a16:creationId xmlns:a16="http://schemas.microsoft.com/office/drawing/2014/main" id="{E99D4650-E691-448A-B040-9B7146694EF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82441" y="1310475"/>
            <a:ext cx="7416800" cy="423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751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7AEBA54-810B-43D4-B796-ACB58940C6A4}"/>
              </a:ext>
            </a:extLst>
          </p:cNvPr>
          <p:cNvSpPr txBox="1"/>
          <p:nvPr/>
        </p:nvSpPr>
        <p:spPr>
          <a:xfrm>
            <a:off x="8259132" y="6187080"/>
            <a:ext cx="3133808" cy="461665"/>
          </a:xfrm>
          <a:prstGeom prst="rect">
            <a:avLst/>
          </a:prstGeom>
          <a:noFill/>
        </p:spPr>
        <p:txBody>
          <a:bodyPr wrap="none" rtlCol="0">
            <a:spAutoFit/>
          </a:bodyPr>
          <a:lstStyle/>
          <a:p>
            <a:pPr algn="r"/>
            <a:r>
              <a:rPr lang="en-US" sz="1200" dirty="0"/>
              <a:t>875 North Michigan Ave (John Hancock Center)</a:t>
            </a:r>
          </a:p>
          <a:p>
            <a:pPr algn="r"/>
            <a:r>
              <a:rPr lang="en-US" sz="1200" dirty="0"/>
              <a:t>Chicago, IL (1970)</a:t>
            </a:r>
          </a:p>
        </p:txBody>
      </p:sp>
      <p:pic>
        <p:nvPicPr>
          <p:cNvPr id="11266" name="Picture 2" descr="Image result for hancock tower som">
            <a:extLst>
              <a:ext uri="{FF2B5EF4-FFF2-40B4-BE49-F238E27FC236}">
                <a16:creationId xmlns:a16="http://schemas.microsoft.com/office/drawing/2014/main" id="{E99D4650-E691-448A-B040-9B7146694EF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82441" y="1310475"/>
            <a:ext cx="7416800" cy="423705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Image result for hancock tower som">
            <a:extLst>
              <a:ext uri="{FF2B5EF4-FFF2-40B4-BE49-F238E27FC236}">
                <a16:creationId xmlns:a16="http://schemas.microsoft.com/office/drawing/2014/main" id="{09D05A9E-E413-40AC-A1CC-7A636950671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1500" y="0"/>
            <a:ext cx="3429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607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Image result for philip morris research center ulrich franzen">
            <a:extLst>
              <a:ext uri="{FF2B5EF4-FFF2-40B4-BE49-F238E27FC236}">
                <a16:creationId xmlns:a16="http://schemas.microsoft.com/office/drawing/2014/main" id="{ECECBB4D-E26C-4832-A4A8-945E487CB3B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 y="95250"/>
            <a:ext cx="8382000" cy="6667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5A7D7DC-0B50-4D24-993B-713D9A072BC0}"/>
              </a:ext>
            </a:extLst>
          </p:cNvPr>
          <p:cNvSpPr txBox="1"/>
          <p:nvPr/>
        </p:nvSpPr>
        <p:spPr>
          <a:xfrm>
            <a:off x="8612986" y="6025155"/>
            <a:ext cx="2894254" cy="646331"/>
          </a:xfrm>
          <a:prstGeom prst="rect">
            <a:avLst/>
          </a:prstGeom>
          <a:noFill/>
        </p:spPr>
        <p:txBody>
          <a:bodyPr wrap="none" rtlCol="0">
            <a:spAutoFit/>
          </a:bodyPr>
          <a:lstStyle/>
          <a:p>
            <a:pPr algn="r"/>
            <a:r>
              <a:rPr lang="en-US" sz="1200" dirty="0">
                <a:solidFill>
                  <a:schemeClr val="bg1"/>
                </a:solidFill>
              </a:rPr>
              <a:t>Ezra Stoller</a:t>
            </a:r>
          </a:p>
          <a:p>
            <a:pPr algn="r"/>
            <a:r>
              <a:rPr lang="en-US" sz="1200" dirty="0">
                <a:solidFill>
                  <a:schemeClr val="bg1"/>
                </a:solidFill>
              </a:rPr>
              <a:t>Philip Morris Research Center Tower (1972)</a:t>
            </a:r>
          </a:p>
          <a:p>
            <a:pPr algn="r"/>
            <a:r>
              <a:rPr lang="en-US" sz="1200" dirty="0">
                <a:solidFill>
                  <a:schemeClr val="bg1"/>
                </a:solidFill>
              </a:rPr>
              <a:t>Richmond, VA</a:t>
            </a:r>
          </a:p>
        </p:txBody>
      </p:sp>
    </p:spTree>
    <p:extLst>
      <p:ext uri="{BB962C8B-B14F-4D97-AF65-F5344CB8AC3E}">
        <p14:creationId xmlns:p14="http://schemas.microsoft.com/office/powerpoint/2010/main" val="1266190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7AEBA54-810B-43D4-B796-ACB58940C6A4}"/>
              </a:ext>
            </a:extLst>
          </p:cNvPr>
          <p:cNvSpPr txBox="1"/>
          <p:nvPr/>
        </p:nvSpPr>
        <p:spPr>
          <a:xfrm>
            <a:off x="8259132" y="6187080"/>
            <a:ext cx="3133808" cy="461665"/>
          </a:xfrm>
          <a:prstGeom prst="rect">
            <a:avLst/>
          </a:prstGeom>
          <a:noFill/>
        </p:spPr>
        <p:txBody>
          <a:bodyPr wrap="none" rtlCol="0">
            <a:spAutoFit/>
          </a:bodyPr>
          <a:lstStyle/>
          <a:p>
            <a:pPr algn="r"/>
            <a:r>
              <a:rPr lang="en-US" sz="1200" dirty="0"/>
              <a:t>875 North Michigan Ave (John Hancock Center)</a:t>
            </a:r>
          </a:p>
          <a:p>
            <a:pPr algn="r"/>
            <a:r>
              <a:rPr lang="en-US" sz="1200" dirty="0"/>
              <a:t>Chicago, IL (1970)</a:t>
            </a:r>
          </a:p>
        </p:txBody>
      </p:sp>
      <p:pic>
        <p:nvPicPr>
          <p:cNvPr id="11266" name="Picture 2" descr="Image result for hancock tower som">
            <a:extLst>
              <a:ext uri="{FF2B5EF4-FFF2-40B4-BE49-F238E27FC236}">
                <a16:creationId xmlns:a16="http://schemas.microsoft.com/office/drawing/2014/main" id="{E99D4650-E691-448A-B040-9B7146694EF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82441" y="1310475"/>
            <a:ext cx="7416800" cy="42370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hancock tower som">
            <a:extLst>
              <a:ext uri="{FF2B5EF4-FFF2-40B4-BE49-F238E27FC236}">
                <a16:creationId xmlns:a16="http://schemas.microsoft.com/office/drawing/2014/main" id="{5DF26210-9EA8-4CD2-A563-7B3E541F9B5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3892" y="1149201"/>
            <a:ext cx="3423920" cy="4559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6064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7AEBA54-810B-43D4-B796-ACB58940C6A4}"/>
              </a:ext>
            </a:extLst>
          </p:cNvPr>
          <p:cNvSpPr txBox="1"/>
          <p:nvPr/>
        </p:nvSpPr>
        <p:spPr>
          <a:xfrm>
            <a:off x="8259132" y="6187080"/>
            <a:ext cx="3133808" cy="461665"/>
          </a:xfrm>
          <a:prstGeom prst="rect">
            <a:avLst/>
          </a:prstGeom>
          <a:noFill/>
        </p:spPr>
        <p:txBody>
          <a:bodyPr wrap="none" rtlCol="0">
            <a:spAutoFit/>
          </a:bodyPr>
          <a:lstStyle/>
          <a:p>
            <a:pPr algn="r"/>
            <a:r>
              <a:rPr lang="en-US" sz="1200" dirty="0"/>
              <a:t>875 North Michigan Ave (John Hancock Center)</a:t>
            </a:r>
          </a:p>
          <a:p>
            <a:pPr algn="r"/>
            <a:r>
              <a:rPr lang="en-US" sz="1200" dirty="0"/>
              <a:t>Chicago, IL (1970)</a:t>
            </a:r>
          </a:p>
        </p:txBody>
      </p:sp>
      <p:pic>
        <p:nvPicPr>
          <p:cNvPr id="64514" name="Picture 2" descr="Image result for john hancock plans">
            <a:extLst>
              <a:ext uri="{FF2B5EF4-FFF2-40B4-BE49-F238E27FC236}">
                <a16:creationId xmlns:a16="http://schemas.microsoft.com/office/drawing/2014/main" id="{F9BE617D-64C3-4E02-B7ED-61D459104AE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9060" y="0"/>
            <a:ext cx="65897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31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7AEBA54-810B-43D4-B796-ACB58940C6A4}"/>
              </a:ext>
            </a:extLst>
          </p:cNvPr>
          <p:cNvSpPr txBox="1"/>
          <p:nvPr/>
        </p:nvSpPr>
        <p:spPr>
          <a:xfrm>
            <a:off x="8259132" y="6187080"/>
            <a:ext cx="3133808" cy="461665"/>
          </a:xfrm>
          <a:prstGeom prst="rect">
            <a:avLst/>
          </a:prstGeom>
          <a:noFill/>
        </p:spPr>
        <p:txBody>
          <a:bodyPr wrap="none" rtlCol="0">
            <a:spAutoFit/>
          </a:bodyPr>
          <a:lstStyle/>
          <a:p>
            <a:pPr algn="r"/>
            <a:r>
              <a:rPr lang="en-US" sz="1200" dirty="0"/>
              <a:t>875 North Michigan Ave (John Hancock Center)</a:t>
            </a:r>
          </a:p>
          <a:p>
            <a:pPr algn="r"/>
            <a:r>
              <a:rPr lang="en-US" sz="1200" dirty="0"/>
              <a:t>Chicago, IL (1970)</a:t>
            </a:r>
          </a:p>
        </p:txBody>
      </p:sp>
      <p:sp>
        <p:nvSpPr>
          <p:cNvPr id="2" name="TextBox 1">
            <a:extLst>
              <a:ext uri="{FF2B5EF4-FFF2-40B4-BE49-F238E27FC236}">
                <a16:creationId xmlns:a16="http://schemas.microsoft.com/office/drawing/2014/main" id="{0ACDCC54-8E9D-4721-BCC1-9581B7A8ED91}"/>
              </a:ext>
            </a:extLst>
          </p:cNvPr>
          <p:cNvSpPr txBox="1"/>
          <p:nvPr/>
        </p:nvSpPr>
        <p:spPr>
          <a:xfrm>
            <a:off x="862012" y="866774"/>
            <a:ext cx="10467975" cy="4893647"/>
          </a:xfrm>
          <a:prstGeom prst="rect">
            <a:avLst/>
          </a:prstGeom>
          <a:noFill/>
        </p:spPr>
        <p:txBody>
          <a:bodyPr wrap="square" rtlCol="0">
            <a:spAutoFit/>
          </a:bodyPr>
          <a:lstStyle/>
          <a:p>
            <a:r>
              <a:rPr lang="en-US" sz="2400" dirty="0"/>
              <a:t>“The tower's tapered shape was chosen in order to match the different floor space requirements that decrease from bottom to top — from the entrance and commercial zones at the base to the clusters of small apartments at medium height and finally to the large apartments on top, where relatively less space is needed for ancillary rooms with artificial lighting.</a:t>
            </a:r>
            <a:br>
              <a:rPr lang="en-US" sz="2400" dirty="0"/>
            </a:br>
            <a:br>
              <a:rPr lang="en-US" sz="2400" dirty="0"/>
            </a:br>
            <a:r>
              <a:rPr lang="en-US" sz="2400" dirty="0"/>
              <a:t>Structurally, the exterior members of the steel frame represent a tube where the necessary stiffness is provided by diagonal members and by those structural floors that coincide with the intersections of the diagonals and the corner columns. In keeping with the functional organization, this tubular body has its largest cross-section where the stresses caused by wind forces are greatest. Steel consumption, amounting to about 30-pounds-per-square-foot of floor space, was no greater than for a 50-story conventional tower.”</a:t>
            </a:r>
          </a:p>
        </p:txBody>
      </p:sp>
    </p:spTree>
    <p:extLst>
      <p:ext uri="{BB962C8B-B14F-4D97-AF65-F5344CB8AC3E}">
        <p14:creationId xmlns:p14="http://schemas.microsoft.com/office/powerpoint/2010/main" val="4175346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9550897" y="6187080"/>
            <a:ext cx="1842043" cy="461665"/>
          </a:xfrm>
          <a:prstGeom prst="rect">
            <a:avLst/>
          </a:prstGeom>
          <a:noFill/>
        </p:spPr>
        <p:txBody>
          <a:bodyPr wrap="none" rtlCol="0">
            <a:spAutoFit/>
          </a:bodyPr>
          <a:lstStyle/>
          <a:p>
            <a:pPr algn="r"/>
            <a:r>
              <a:rPr lang="en-US" sz="1200" dirty="0"/>
              <a:t>Willis Tower (Sears Tower)</a:t>
            </a:r>
          </a:p>
          <a:p>
            <a:pPr algn="r"/>
            <a:r>
              <a:rPr lang="en-US" sz="1200" dirty="0"/>
              <a:t>Chicago, IL (1974)</a:t>
            </a:r>
          </a:p>
        </p:txBody>
      </p:sp>
      <p:pic>
        <p:nvPicPr>
          <p:cNvPr id="9218" name="Picture 2" descr="Image result for sears tower som">
            <a:extLst>
              <a:ext uri="{FF2B5EF4-FFF2-40B4-BE49-F238E27FC236}">
                <a16:creationId xmlns:a16="http://schemas.microsoft.com/office/drawing/2014/main" id="{4569656A-49DB-47DD-B8DC-2A7D0C09882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60039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sears tower som">
            <a:extLst>
              <a:ext uri="{FF2B5EF4-FFF2-40B4-BE49-F238E27FC236}">
                <a16:creationId xmlns:a16="http://schemas.microsoft.com/office/drawing/2014/main" id="{A16D17AE-7373-46AE-8668-0E9745C9EEB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37523" y="2484120"/>
            <a:ext cx="5365298" cy="3068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3933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Image result for sears tower som">
            <a:extLst>
              <a:ext uri="{FF2B5EF4-FFF2-40B4-BE49-F238E27FC236}">
                <a16:creationId xmlns:a16="http://schemas.microsoft.com/office/drawing/2014/main" id="{4569656A-49DB-47DD-B8DC-2A7D0C09882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60039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Image result for sears tower som diagram">
            <a:extLst>
              <a:ext uri="{FF2B5EF4-FFF2-40B4-BE49-F238E27FC236}">
                <a16:creationId xmlns:a16="http://schemas.microsoft.com/office/drawing/2014/main" id="{933B34CE-88F4-4364-9C06-1E0AD3FF984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12560" y="857367"/>
            <a:ext cx="5225415" cy="51432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7AEBA54-810B-43D4-B796-ACB58940C6A4}"/>
              </a:ext>
            </a:extLst>
          </p:cNvPr>
          <p:cNvSpPr txBox="1"/>
          <p:nvPr/>
        </p:nvSpPr>
        <p:spPr>
          <a:xfrm>
            <a:off x="9550897" y="6187080"/>
            <a:ext cx="1842043" cy="461665"/>
          </a:xfrm>
          <a:prstGeom prst="rect">
            <a:avLst/>
          </a:prstGeom>
          <a:noFill/>
        </p:spPr>
        <p:txBody>
          <a:bodyPr wrap="none" rtlCol="0">
            <a:spAutoFit/>
          </a:bodyPr>
          <a:lstStyle/>
          <a:p>
            <a:pPr algn="r"/>
            <a:r>
              <a:rPr lang="en-US" sz="1200" dirty="0"/>
              <a:t>Willis Tower (Sears Tower)</a:t>
            </a:r>
          </a:p>
          <a:p>
            <a:pPr algn="r"/>
            <a:r>
              <a:rPr lang="en-US" sz="1200" dirty="0"/>
              <a:t>Chicago, IL (1974)</a:t>
            </a:r>
          </a:p>
        </p:txBody>
      </p:sp>
    </p:spTree>
    <p:extLst>
      <p:ext uri="{BB962C8B-B14F-4D97-AF65-F5344CB8AC3E}">
        <p14:creationId xmlns:p14="http://schemas.microsoft.com/office/powerpoint/2010/main" val="41899134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gordon bunshaft som">
            <a:extLst>
              <a:ext uri="{FF2B5EF4-FFF2-40B4-BE49-F238E27FC236}">
                <a16:creationId xmlns:a16="http://schemas.microsoft.com/office/drawing/2014/main" id="{D6DF5CB0-81CC-411A-826A-943D2A10A4E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69C178B-5A6E-4A34-99F4-1F7008C4B483}"/>
              </a:ext>
            </a:extLst>
          </p:cNvPr>
          <p:cNvSpPr txBox="1"/>
          <p:nvPr/>
        </p:nvSpPr>
        <p:spPr>
          <a:xfrm>
            <a:off x="7230326" y="6187080"/>
            <a:ext cx="4162614" cy="461665"/>
          </a:xfrm>
          <a:prstGeom prst="rect">
            <a:avLst/>
          </a:prstGeom>
          <a:noFill/>
        </p:spPr>
        <p:txBody>
          <a:bodyPr wrap="none" rtlCol="0">
            <a:spAutoFit/>
          </a:bodyPr>
          <a:lstStyle/>
          <a:p>
            <a:pPr algn="r"/>
            <a:r>
              <a:rPr lang="en-US" sz="1200" dirty="0">
                <a:solidFill>
                  <a:schemeClr val="bg1"/>
                </a:solidFill>
              </a:rPr>
              <a:t>Gordon </a:t>
            </a:r>
            <a:r>
              <a:rPr lang="en-US" sz="1200" dirty="0" err="1">
                <a:solidFill>
                  <a:schemeClr val="bg1"/>
                </a:solidFill>
              </a:rPr>
              <a:t>Bunshaft</a:t>
            </a:r>
            <a:r>
              <a:rPr lang="en-US" sz="1200" dirty="0">
                <a:solidFill>
                  <a:schemeClr val="bg1"/>
                </a:solidFill>
              </a:rPr>
              <a:t>, Beinecke Rare Books Library (Yale University)</a:t>
            </a:r>
          </a:p>
          <a:p>
            <a:pPr algn="r"/>
            <a:r>
              <a:rPr lang="en-US" sz="1200" dirty="0">
                <a:solidFill>
                  <a:schemeClr val="bg1"/>
                </a:solidFill>
              </a:rPr>
              <a:t>New Haven, CT (1963)</a:t>
            </a:r>
          </a:p>
        </p:txBody>
      </p:sp>
    </p:spTree>
    <p:extLst>
      <p:ext uri="{BB962C8B-B14F-4D97-AF65-F5344CB8AC3E}">
        <p14:creationId xmlns:p14="http://schemas.microsoft.com/office/powerpoint/2010/main" val="2840916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8125827" y="6187080"/>
            <a:ext cx="3267113" cy="461665"/>
          </a:xfrm>
          <a:prstGeom prst="rect">
            <a:avLst/>
          </a:prstGeom>
          <a:noFill/>
        </p:spPr>
        <p:txBody>
          <a:bodyPr wrap="none" rtlCol="0">
            <a:spAutoFit/>
          </a:bodyPr>
          <a:lstStyle/>
          <a:p>
            <a:pPr algn="r"/>
            <a:r>
              <a:rPr lang="en-US" sz="1200" dirty="0">
                <a:solidFill>
                  <a:schemeClr val="bg1"/>
                </a:solidFill>
              </a:rPr>
              <a:t>Gordon </a:t>
            </a:r>
            <a:r>
              <a:rPr lang="en-US" sz="1200" dirty="0" err="1">
                <a:solidFill>
                  <a:schemeClr val="bg1"/>
                </a:solidFill>
              </a:rPr>
              <a:t>Bunshaft</a:t>
            </a:r>
            <a:r>
              <a:rPr lang="en-US" sz="1200" dirty="0">
                <a:solidFill>
                  <a:schemeClr val="bg1"/>
                </a:solidFill>
              </a:rPr>
              <a:t>, Lever House (380 Park Avenue)</a:t>
            </a:r>
          </a:p>
          <a:p>
            <a:pPr algn="r"/>
            <a:r>
              <a:rPr lang="en-US" sz="1200" dirty="0">
                <a:solidFill>
                  <a:schemeClr val="bg1"/>
                </a:solidFill>
              </a:rPr>
              <a:t>New York City (1952)</a:t>
            </a:r>
          </a:p>
        </p:txBody>
      </p:sp>
      <p:pic>
        <p:nvPicPr>
          <p:cNvPr id="77828" name="Picture 4" descr="Image result for lever house">
            <a:extLst>
              <a:ext uri="{FF2B5EF4-FFF2-40B4-BE49-F238E27FC236}">
                <a16:creationId xmlns:a16="http://schemas.microsoft.com/office/drawing/2014/main" id="{760F0B81-395B-464E-B878-6C2C1A2BE41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9060" y="614363"/>
            <a:ext cx="4381500" cy="5629275"/>
          </a:xfrm>
          <a:prstGeom prst="rect">
            <a:avLst/>
          </a:prstGeom>
          <a:noFill/>
          <a:extLst>
            <a:ext uri="{909E8E84-426E-40DD-AFC4-6F175D3DCCD1}">
              <a14:hiddenFill xmlns:a14="http://schemas.microsoft.com/office/drawing/2010/main">
                <a:solidFill>
                  <a:srgbClr val="FFFFFF"/>
                </a:solidFill>
              </a14:hiddenFill>
            </a:ext>
          </a:extLst>
        </p:spPr>
      </p:pic>
      <p:pic>
        <p:nvPicPr>
          <p:cNvPr id="77830" name="Picture 6" descr="Image result for lever house">
            <a:extLst>
              <a:ext uri="{FF2B5EF4-FFF2-40B4-BE49-F238E27FC236}">
                <a16:creationId xmlns:a16="http://schemas.microsoft.com/office/drawing/2014/main" id="{314E0694-542C-4507-BBC0-D2289540BF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43034" y="1231900"/>
            <a:ext cx="6129865" cy="4597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2921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8125827" y="6187080"/>
            <a:ext cx="3267113" cy="461665"/>
          </a:xfrm>
          <a:prstGeom prst="rect">
            <a:avLst/>
          </a:prstGeom>
          <a:noFill/>
        </p:spPr>
        <p:txBody>
          <a:bodyPr wrap="none" rtlCol="0">
            <a:spAutoFit/>
          </a:bodyPr>
          <a:lstStyle/>
          <a:p>
            <a:pPr algn="r"/>
            <a:r>
              <a:rPr lang="en-US" sz="1200" dirty="0">
                <a:solidFill>
                  <a:schemeClr val="bg1"/>
                </a:solidFill>
              </a:rPr>
              <a:t>Gordon </a:t>
            </a:r>
            <a:r>
              <a:rPr lang="en-US" sz="1200" dirty="0" err="1">
                <a:solidFill>
                  <a:schemeClr val="bg1"/>
                </a:solidFill>
              </a:rPr>
              <a:t>Bunshaft</a:t>
            </a:r>
            <a:r>
              <a:rPr lang="en-US" sz="1200" dirty="0">
                <a:solidFill>
                  <a:schemeClr val="bg1"/>
                </a:solidFill>
              </a:rPr>
              <a:t>, Lever House (380 Park Avenue)</a:t>
            </a:r>
          </a:p>
          <a:p>
            <a:pPr algn="r"/>
            <a:r>
              <a:rPr lang="en-US" sz="1200" dirty="0">
                <a:solidFill>
                  <a:schemeClr val="bg1"/>
                </a:solidFill>
              </a:rPr>
              <a:t>New York City (1952)</a:t>
            </a:r>
          </a:p>
        </p:txBody>
      </p:sp>
      <p:pic>
        <p:nvPicPr>
          <p:cNvPr id="77828" name="Picture 4" descr="Image result for lever house">
            <a:extLst>
              <a:ext uri="{FF2B5EF4-FFF2-40B4-BE49-F238E27FC236}">
                <a16:creationId xmlns:a16="http://schemas.microsoft.com/office/drawing/2014/main" id="{760F0B81-395B-464E-B878-6C2C1A2BE41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9060" y="614363"/>
            <a:ext cx="4381500" cy="5629275"/>
          </a:xfrm>
          <a:prstGeom prst="rect">
            <a:avLst/>
          </a:prstGeom>
          <a:noFill/>
          <a:extLst>
            <a:ext uri="{909E8E84-426E-40DD-AFC4-6F175D3DCCD1}">
              <a14:hiddenFill xmlns:a14="http://schemas.microsoft.com/office/drawing/2010/main">
                <a:solidFill>
                  <a:srgbClr val="FFFFFF"/>
                </a:solidFill>
              </a14:hiddenFill>
            </a:ext>
          </a:extLst>
        </p:spPr>
      </p:pic>
      <p:pic>
        <p:nvPicPr>
          <p:cNvPr id="78850" name="Picture 2" descr="Image result for lever house">
            <a:extLst>
              <a:ext uri="{FF2B5EF4-FFF2-40B4-BE49-F238E27FC236}">
                <a16:creationId xmlns:a16="http://schemas.microsoft.com/office/drawing/2014/main" id="{AA39670C-FD4E-4946-8901-62F3FCDFC5B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79527" y="1523941"/>
            <a:ext cx="5713413" cy="3810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569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8125827" y="6187080"/>
            <a:ext cx="3267113" cy="461665"/>
          </a:xfrm>
          <a:prstGeom prst="rect">
            <a:avLst/>
          </a:prstGeom>
          <a:noFill/>
        </p:spPr>
        <p:txBody>
          <a:bodyPr wrap="none" rtlCol="0">
            <a:spAutoFit/>
          </a:bodyPr>
          <a:lstStyle/>
          <a:p>
            <a:pPr algn="r"/>
            <a:r>
              <a:rPr lang="en-US" sz="1200" dirty="0">
                <a:solidFill>
                  <a:schemeClr val="bg1"/>
                </a:solidFill>
              </a:rPr>
              <a:t>Gordon </a:t>
            </a:r>
            <a:r>
              <a:rPr lang="en-US" sz="1200" dirty="0" err="1">
                <a:solidFill>
                  <a:schemeClr val="bg1"/>
                </a:solidFill>
              </a:rPr>
              <a:t>Bunshaft</a:t>
            </a:r>
            <a:r>
              <a:rPr lang="en-US" sz="1200" dirty="0">
                <a:solidFill>
                  <a:schemeClr val="bg1"/>
                </a:solidFill>
              </a:rPr>
              <a:t>, Lever House (380 Park Avenue)</a:t>
            </a:r>
          </a:p>
          <a:p>
            <a:pPr algn="r"/>
            <a:r>
              <a:rPr lang="en-US" sz="1200" dirty="0">
                <a:solidFill>
                  <a:schemeClr val="bg1"/>
                </a:solidFill>
              </a:rPr>
              <a:t>New York City (1952)</a:t>
            </a:r>
          </a:p>
        </p:txBody>
      </p:sp>
      <p:pic>
        <p:nvPicPr>
          <p:cNvPr id="77828" name="Picture 4" descr="Image result for lever house">
            <a:extLst>
              <a:ext uri="{FF2B5EF4-FFF2-40B4-BE49-F238E27FC236}">
                <a16:creationId xmlns:a16="http://schemas.microsoft.com/office/drawing/2014/main" id="{760F0B81-395B-464E-B878-6C2C1A2BE41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9060" y="614363"/>
            <a:ext cx="4381500" cy="5629275"/>
          </a:xfrm>
          <a:prstGeom prst="rect">
            <a:avLst/>
          </a:prstGeom>
          <a:noFill/>
          <a:extLst>
            <a:ext uri="{909E8E84-426E-40DD-AFC4-6F175D3DCCD1}">
              <a14:hiddenFill xmlns:a14="http://schemas.microsoft.com/office/drawing/2010/main">
                <a:solidFill>
                  <a:srgbClr val="FFFFFF"/>
                </a:solidFill>
              </a14:hiddenFill>
            </a:ext>
          </a:extLst>
        </p:spPr>
      </p:pic>
      <p:pic>
        <p:nvPicPr>
          <p:cNvPr id="79876" name="Picture 4" descr="Image result for lever house ground">
            <a:extLst>
              <a:ext uri="{FF2B5EF4-FFF2-40B4-BE49-F238E27FC236}">
                <a16:creationId xmlns:a16="http://schemas.microsoft.com/office/drawing/2014/main" id="{3F71CE07-1735-47B4-B3A9-174F9C57741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892800" y="1162050"/>
            <a:ext cx="5422900" cy="453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389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7230326" y="6187080"/>
            <a:ext cx="4162614" cy="461665"/>
          </a:xfrm>
          <a:prstGeom prst="rect">
            <a:avLst/>
          </a:prstGeom>
          <a:noFill/>
        </p:spPr>
        <p:txBody>
          <a:bodyPr wrap="none" rtlCol="0">
            <a:spAutoFit/>
          </a:bodyPr>
          <a:lstStyle/>
          <a:p>
            <a:pPr algn="r"/>
            <a:r>
              <a:rPr lang="en-US" sz="1200" dirty="0">
                <a:solidFill>
                  <a:schemeClr val="bg1"/>
                </a:solidFill>
              </a:rPr>
              <a:t>Gordon </a:t>
            </a:r>
            <a:r>
              <a:rPr lang="en-US" sz="1200" dirty="0" err="1">
                <a:solidFill>
                  <a:schemeClr val="bg1"/>
                </a:solidFill>
              </a:rPr>
              <a:t>Bunshaft</a:t>
            </a:r>
            <a:r>
              <a:rPr lang="en-US" sz="1200" dirty="0">
                <a:solidFill>
                  <a:schemeClr val="bg1"/>
                </a:solidFill>
              </a:rPr>
              <a:t>, Beinecke Rare Books Library (Yale University)</a:t>
            </a:r>
          </a:p>
          <a:p>
            <a:pPr algn="r"/>
            <a:r>
              <a:rPr lang="en-US" sz="1200" dirty="0">
                <a:solidFill>
                  <a:schemeClr val="bg1"/>
                </a:solidFill>
              </a:rPr>
              <a:t>New Haven, CT (1963)</a:t>
            </a:r>
          </a:p>
        </p:txBody>
      </p:sp>
      <p:pic>
        <p:nvPicPr>
          <p:cNvPr id="8194" name="Picture 2" descr="Image result for beinecke library">
            <a:extLst>
              <a:ext uri="{FF2B5EF4-FFF2-40B4-BE49-F238E27FC236}">
                <a16:creationId xmlns:a16="http://schemas.microsoft.com/office/drawing/2014/main" id="{12439842-B30F-41BC-910A-796A98996BC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73099" y="1228690"/>
            <a:ext cx="5198889" cy="403927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beinecke library">
            <a:extLst>
              <a:ext uri="{FF2B5EF4-FFF2-40B4-BE49-F238E27FC236}">
                <a16:creationId xmlns:a16="http://schemas.microsoft.com/office/drawing/2014/main" id="{BDE2F56C-3F42-4561-A48A-3FDC5FD9462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20014" y="1760220"/>
            <a:ext cx="5018701" cy="3337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591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393256-4F78-48A6-901C-4BC65D44DB91}"/>
              </a:ext>
            </a:extLst>
          </p:cNvPr>
          <p:cNvSpPr txBox="1"/>
          <p:nvPr/>
        </p:nvSpPr>
        <p:spPr>
          <a:xfrm>
            <a:off x="1054873" y="2730953"/>
            <a:ext cx="10082254" cy="1261884"/>
          </a:xfrm>
          <a:prstGeom prst="rect">
            <a:avLst/>
          </a:prstGeom>
          <a:noFill/>
        </p:spPr>
        <p:txBody>
          <a:bodyPr wrap="square" rtlCol="0">
            <a:spAutoFit/>
          </a:bodyPr>
          <a:lstStyle/>
          <a:p>
            <a:pPr algn="ctr"/>
            <a:r>
              <a:rPr lang="en-US" sz="4800" dirty="0">
                <a:solidFill>
                  <a:schemeClr val="bg1"/>
                </a:solidFill>
                <a:ea typeface="Roboto" panose="02000000000000000000" pitchFamily="2" charset="0"/>
                <a:cs typeface="Roboto" panose="02000000000000000000" pitchFamily="2" charset="0"/>
              </a:rPr>
              <a:t>Skidmore, Owings &amp; Merrill</a:t>
            </a:r>
          </a:p>
          <a:p>
            <a:pPr algn="ctr"/>
            <a:r>
              <a:rPr lang="en-US" sz="2800" dirty="0">
                <a:solidFill>
                  <a:schemeClr val="bg1"/>
                </a:solidFill>
                <a:ea typeface="Roboto" panose="02000000000000000000" pitchFamily="2" charset="0"/>
                <a:cs typeface="Roboto" panose="02000000000000000000" pitchFamily="2" charset="0"/>
              </a:rPr>
              <a:t>1936 (1939) to Present</a:t>
            </a:r>
          </a:p>
        </p:txBody>
      </p:sp>
    </p:spTree>
    <p:extLst>
      <p:ext uri="{BB962C8B-B14F-4D97-AF65-F5344CB8AC3E}">
        <p14:creationId xmlns:p14="http://schemas.microsoft.com/office/powerpoint/2010/main" val="23745291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7230326" y="6187080"/>
            <a:ext cx="4162614" cy="461665"/>
          </a:xfrm>
          <a:prstGeom prst="rect">
            <a:avLst/>
          </a:prstGeom>
          <a:noFill/>
        </p:spPr>
        <p:txBody>
          <a:bodyPr wrap="none" rtlCol="0">
            <a:spAutoFit/>
          </a:bodyPr>
          <a:lstStyle/>
          <a:p>
            <a:pPr algn="r"/>
            <a:r>
              <a:rPr lang="en-US" sz="1200" dirty="0">
                <a:solidFill>
                  <a:schemeClr val="bg1"/>
                </a:solidFill>
              </a:rPr>
              <a:t>Gordon </a:t>
            </a:r>
            <a:r>
              <a:rPr lang="en-US" sz="1200" dirty="0" err="1">
                <a:solidFill>
                  <a:schemeClr val="bg1"/>
                </a:solidFill>
              </a:rPr>
              <a:t>Bunshaft</a:t>
            </a:r>
            <a:r>
              <a:rPr lang="en-US" sz="1200" dirty="0">
                <a:solidFill>
                  <a:schemeClr val="bg1"/>
                </a:solidFill>
              </a:rPr>
              <a:t>, Beinecke Rare Books Library (Yale University)</a:t>
            </a:r>
          </a:p>
          <a:p>
            <a:pPr algn="r"/>
            <a:r>
              <a:rPr lang="en-US" sz="1200" dirty="0">
                <a:solidFill>
                  <a:schemeClr val="bg1"/>
                </a:solidFill>
              </a:rPr>
              <a:t>New Haven, CT (1963)</a:t>
            </a:r>
          </a:p>
        </p:txBody>
      </p:sp>
      <p:pic>
        <p:nvPicPr>
          <p:cNvPr id="6148" name="Picture 4" descr="Image result for beinecke library">
            <a:extLst>
              <a:ext uri="{FF2B5EF4-FFF2-40B4-BE49-F238E27FC236}">
                <a16:creationId xmlns:a16="http://schemas.microsoft.com/office/drawing/2014/main" id="{984A8ABC-30C4-4406-AC50-78CF27A1E6F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8040" y="413979"/>
            <a:ext cx="7569202" cy="5631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760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7495783" y="6187080"/>
            <a:ext cx="3897157" cy="461665"/>
          </a:xfrm>
          <a:prstGeom prst="rect">
            <a:avLst/>
          </a:prstGeom>
          <a:noFill/>
        </p:spPr>
        <p:txBody>
          <a:bodyPr wrap="none" rtlCol="0">
            <a:spAutoFit/>
          </a:bodyPr>
          <a:lstStyle/>
          <a:p>
            <a:pPr algn="r"/>
            <a:r>
              <a:rPr lang="en-US" sz="1200" dirty="0">
                <a:solidFill>
                  <a:schemeClr val="bg1"/>
                </a:solidFill>
              </a:rPr>
              <a:t>Walter Netsch, Partner 1951</a:t>
            </a:r>
          </a:p>
          <a:p>
            <a:pPr algn="r"/>
            <a:r>
              <a:rPr lang="en-US" sz="1200" dirty="0">
                <a:solidFill>
                  <a:schemeClr val="bg1"/>
                </a:solidFill>
              </a:rPr>
              <a:t>San Francisco Office (1947 – 51), Chicago Office (1951 – 79)</a:t>
            </a:r>
          </a:p>
        </p:txBody>
      </p:sp>
      <p:pic>
        <p:nvPicPr>
          <p:cNvPr id="60422" name="Picture 6" descr="Image result for walter netsch theory">
            <a:extLst>
              <a:ext uri="{FF2B5EF4-FFF2-40B4-BE49-F238E27FC236}">
                <a16:creationId xmlns:a16="http://schemas.microsoft.com/office/drawing/2014/main" id="{D931C4B2-0519-48DD-A157-86D04B2A5B7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84275" y="1600200"/>
            <a:ext cx="5877277"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F55A32F-2E25-439E-88A0-44623169369D}"/>
              </a:ext>
            </a:extLst>
          </p:cNvPr>
          <p:cNvSpPr txBox="1"/>
          <p:nvPr/>
        </p:nvSpPr>
        <p:spPr>
          <a:xfrm>
            <a:off x="530448" y="1997839"/>
            <a:ext cx="4524375" cy="3416320"/>
          </a:xfrm>
          <a:prstGeom prst="rect">
            <a:avLst/>
          </a:prstGeom>
          <a:noFill/>
        </p:spPr>
        <p:txBody>
          <a:bodyPr wrap="square" rtlCol="0">
            <a:spAutoFit/>
          </a:bodyPr>
          <a:lstStyle/>
          <a:p>
            <a:r>
              <a:rPr lang="en-US" dirty="0">
                <a:solidFill>
                  <a:schemeClr val="bg1"/>
                </a:solidFill>
              </a:rPr>
              <a:t>“People would come to work with me because they knew of me. They would come to learn how to think. </a:t>
            </a:r>
            <a:r>
              <a:rPr lang="en-US" b="1" dirty="0">
                <a:solidFill>
                  <a:srgbClr val="FF0000"/>
                </a:solidFill>
              </a:rPr>
              <a:t>I didn’t expect them to go out and become little “</a:t>
            </a:r>
            <a:r>
              <a:rPr lang="en-US" b="1" dirty="0" err="1">
                <a:solidFill>
                  <a:srgbClr val="FF0000"/>
                </a:solidFill>
              </a:rPr>
              <a:t>Netsches</a:t>
            </a:r>
            <a:r>
              <a:rPr lang="en-US" b="1" dirty="0">
                <a:solidFill>
                  <a:srgbClr val="FF0000"/>
                </a:solidFill>
              </a:rPr>
              <a:t>.” </a:t>
            </a:r>
            <a:r>
              <a:rPr lang="en-US" dirty="0">
                <a:solidFill>
                  <a:schemeClr val="bg1"/>
                </a:solidFill>
              </a:rPr>
              <a:t>When I used to hang all the work on the wall, the projects would seem very different from one another, which is </a:t>
            </a:r>
            <a:r>
              <a:rPr lang="en-US" b="1" dirty="0">
                <a:solidFill>
                  <a:srgbClr val="FF0000"/>
                </a:solidFill>
              </a:rPr>
              <a:t>more like Saarinen than Skidmore</a:t>
            </a:r>
            <a:r>
              <a:rPr lang="en-US" dirty="0">
                <a:solidFill>
                  <a:schemeClr val="bg1"/>
                </a:solidFill>
              </a:rPr>
              <a:t>. In fact, that led to criticism from the partners. I didn’t hold a line visually. </a:t>
            </a:r>
            <a:r>
              <a:rPr lang="en-US" b="1" dirty="0">
                <a:solidFill>
                  <a:srgbClr val="FF0000"/>
                </a:solidFill>
              </a:rPr>
              <a:t>Not like the box and variations on the box</a:t>
            </a:r>
            <a:r>
              <a:rPr lang="en-US" dirty="0">
                <a:solidFill>
                  <a:schemeClr val="bg1"/>
                </a:solidFill>
              </a:rPr>
              <a:t>.”</a:t>
            </a:r>
          </a:p>
          <a:p>
            <a:endParaRPr lang="en-US" dirty="0">
              <a:solidFill>
                <a:schemeClr val="bg1"/>
              </a:solidFill>
            </a:endParaRPr>
          </a:p>
          <a:p>
            <a:r>
              <a:rPr lang="en-US" sz="1200" dirty="0">
                <a:solidFill>
                  <a:schemeClr val="bg1"/>
                </a:solidFill>
              </a:rPr>
              <a:t>Interview with Detlef </a:t>
            </a:r>
            <a:r>
              <a:rPr lang="en-US" sz="1200" dirty="0" err="1">
                <a:solidFill>
                  <a:schemeClr val="bg1"/>
                </a:solidFill>
              </a:rPr>
              <a:t>Mertins</a:t>
            </a:r>
            <a:endParaRPr lang="en-US" sz="1200" dirty="0">
              <a:solidFill>
                <a:schemeClr val="bg1"/>
              </a:solidFill>
            </a:endParaRPr>
          </a:p>
        </p:txBody>
      </p:sp>
    </p:spTree>
    <p:extLst>
      <p:ext uri="{BB962C8B-B14F-4D97-AF65-F5344CB8AC3E}">
        <p14:creationId xmlns:p14="http://schemas.microsoft.com/office/powerpoint/2010/main" val="11814946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8788573" y="6187080"/>
            <a:ext cx="2604367" cy="461665"/>
          </a:xfrm>
          <a:prstGeom prst="rect">
            <a:avLst/>
          </a:prstGeom>
          <a:noFill/>
        </p:spPr>
        <p:txBody>
          <a:bodyPr wrap="none" rtlCol="0">
            <a:spAutoFit/>
          </a:bodyPr>
          <a:lstStyle/>
          <a:p>
            <a:pPr algn="r"/>
            <a:r>
              <a:rPr lang="en-US" sz="1200" dirty="0">
                <a:solidFill>
                  <a:schemeClr val="bg1"/>
                </a:solidFill>
              </a:rPr>
              <a:t>U.S. Air Force Academy – Cadet Chapel</a:t>
            </a:r>
          </a:p>
          <a:p>
            <a:pPr algn="r"/>
            <a:r>
              <a:rPr lang="en-US" sz="1200" dirty="0">
                <a:solidFill>
                  <a:schemeClr val="bg1"/>
                </a:solidFill>
              </a:rPr>
              <a:t>Colorado Springs, CO (1963)</a:t>
            </a:r>
          </a:p>
        </p:txBody>
      </p:sp>
      <p:pic>
        <p:nvPicPr>
          <p:cNvPr id="65538" name="Picture 2" descr="Image result for som us air force academy cadet chapel">
            <a:extLst>
              <a:ext uri="{FF2B5EF4-FFF2-40B4-BE49-F238E27FC236}">
                <a16:creationId xmlns:a16="http://schemas.microsoft.com/office/drawing/2014/main" id="{A7CE2DDA-FB12-4990-B241-1A549A12E59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6561" y="891180"/>
            <a:ext cx="6428634" cy="5295900"/>
          </a:xfrm>
          <a:prstGeom prst="rect">
            <a:avLst/>
          </a:prstGeom>
          <a:noFill/>
          <a:extLst>
            <a:ext uri="{909E8E84-426E-40DD-AFC4-6F175D3DCCD1}">
              <a14:hiddenFill xmlns:a14="http://schemas.microsoft.com/office/drawing/2010/main">
                <a:solidFill>
                  <a:srgbClr val="FFFFFF"/>
                </a:solidFill>
              </a14:hiddenFill>
            </a:ext>
          </a:extLst>
        </p:spPr>
      </p:pic>
      <p:pic>
        <p:nvPicPr>
          <p:cNvPr id="65540" name="Picture 4" descr="Image result for som us air force academy cadet chapel">
            <a:extLst>
              <a:ext uri="{FF2B5EF4-FFF2-40B4-BE49-F238E27FC236}">
                <a16:creationId xmlns:a16="http://schemas.microsoft.com/office/drawing/2014/main" id="{BF84C6CF-423C-49D7-A0DD-13C77FABFA7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005960" y="891180"/>
            <a:ext cx="4876801" cy="4524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8064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Image result for som us air force academy cadet chapel">
            <a:extLst>
              <a:ext uri="{FF2B5EF4-FFF2-40B4-BE49-F238E27FC236}">
                <a16:creationId xmlns:a16="http://schemas.microsoft.com/office/drawing/2014/main" id="{E95A95C3-C731-4BD1-A3F4-80BADA65416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0075" y="661306"/>
            <a:ext cx="9410700" cy="53775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F251515-7725-4B6C-95B6-F7ECDE29A7FF}"/>
              </a:ext>
            </a:extLst>
          </p:cNvPr>
          <p:cNvSpPr txBox="1"/>
          <p:nvPr/>
        </p:nvSpPr>
        <p:spPr>
          <a:xfrm>
            <a:off x="8788573" y="6187080"/>
            <a:ext cx="2604367" cy="461665"/>
          </a:xfrm>
          <a:prstGeom prst="rect">
            <a:avLst/>
          </a:prstGeom>
          <a:noFill/>
        </p:spPr>
        <p:txBody>
          <a:bodyPr wrap="none" rtlCol="0">
            <a:spAutoFit/>
          </a:bodyPr>
          <a:lstStyle/>
          <a:p>
            <a:pPr algn="r"/>
            <a:r>
              <a:rPr lang="en-US" sz="1200" dirty="0">
                <a:solidFill>
                  <a:schemeClr val="bg1"/>
                </a:solidFill>
              </a:rPr>
              <a:t>U.S. Air Force Academy – Cadet Chapel</a:t>
            </a:r>
          </a:p>
          <a:p>
            <a:pPr algn="r"/>
            <a:r>
              <a:rPr lang="en-US" sz="1200" dirty="0">
                <a:solidFill>
                  <a:schemeClr val="bg1"/>
                </a:solidFill>
              </a:rPr>
              <a:t>Colorado Springs, CO (1963)</a:t>
            </a:r>
          </a:p>
        </p:txBody>
      </p:sp>
    </p:spTree>
    <p:extLst>
      <p:ext uri="{BB962C8B-B14F-4D97-AF65-F5344CB8AC3E}">
        <p14:creationId xmlns:p14="http://schemas.microsoft.com/office/powerpoint/2010/main" val="1928922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251515-7725-4B6C-95B6-F7ECDE29A7FF}"/>
              </a:ext>
            </a:extLst>
          </p:cNvPr>
          <p:cNvSpPr txBox="1"/>
          <p:nvPr/>
        </p:nvSpPr>
        <p:spPr>
          <a:xfrm>
            <a:off x="8788573" y="6187080"/>
            <a:ext cx="2604367" cy="461665"/>
          </a:xfrm>
          <a:prstGeom prst="rect">
            <a:avLst/>
          </a:prstGeom>
          <a:noFill/>
        </p:spPr>
        <p:txBody>
          <a:bodyPr wrap="none" rtlCol="0">
            <a:spAutoFit/>
          </a:bodyPr>
          <a:lstStyle/>
          <a:p>
            <a:pPr algn="r"/>
            <a:r>
              <a:rPr lang="en-US" sz="1200" dirty="0">
                <a:solidFill>
                  <a:schemeClr val="bg1"/>
                </a:solidFill>
              </a:rPr>
              <a:t>U.S. Air Force Academy – Cadet Chapel</a:t>
            </a:r>
          </a:p>
          <a:p>
            <a:pPr algn="r"/>
            <a:r>
              <a:rPr lang="en-US" sz="1200" dirty="0">
                <a:solidFill>
                  <a:schemeClr val="bg1"/>
                </a:solidFill>
              </a:rPr>
              <a:t>Colorado Springs, CO (1963)</a:t>
            </a:r>
          </a:p>
        </p:txBody>
      </p:sp>
      <p:pic>
        <p:nvPicPr>
          <p:cNvPr id="47106" name="Picture 2" descr="Chapter 28: Interior of the Air Force Academy Chapel in Colorado Springs,  Colorado. Geometric Modern | United states air force academy, Air force  academy, Colorado">
            <a:extLst>
              <a:ext uri="{FF2B5EF4-FFF2-40B4-BE49-F238E27FC236}">
                <a16:creationId xmlns:a16="http://schemas.microsoft.com/office/drawing/2014/main" id="{F5E38A4D-C30D-4419-B392-01F13AB9AE4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0085" y="535654"/>
            <a:ext cx="3857794" cy="5786692"/>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Two weeks left to visit Air Force Academy's Cadet Chapel before years-long  renovation | Colorado Springs News | gazette.com">
            <a:extLst>
              <a:ext uri="{FF2B5EF4-FFF2-40B4-BE49-F238E27FC236}">
                <a16:creationId xmlns:a16="http://schemas.microsoft.com/office/drawing/2014/main" id="{A0192559-702B-4C76-B0BF-AE5DA8FD77D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18003" y="1437354"/>
            <a:ext cx="5974937" cy="3983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413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a:extLst>
              <a:ext uri="{FF2B5EF4-FFF2-40B4-BE49-F238E27FC236}">
                <a16:creationId xmlns:a16="http://schemas.microsoft.com/office/drawing/2014/main" id="{971A3F07-E2AA-487E-BF3B-8D0C89513C8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1025" y="800099"/>
            <a:ext cx="7318995" cy="49815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91F0AAD-FD40-431D-A008-80D4F9E85BE9}"/>
              </a:ext>
            </a:extLst>
          </p:cNvPr>
          <p:cNvSpPr txBox="1"/>
          <p:nvPr/>
        </p:nvSpPr>
        <p:spPr>
          <a:xfrm>
            <a:off x="9403934" y="6187080"/>
            <a:ext cx="1989006" cy="276999"/>
          </a:xfrm>
          <a:prstGeom prst="rect">
            <a:avLst/>
          </a:prstGeom>
          <a:noFill/>
        </p:spPr>
        <p:txBody>
          <a:bodyPr wrap="none" rtlCol="0">
            <a:spAutoFit/>
          </a:bodyPr>
          <a:lstStyle/>
          <a:p>
            <a:pPr algn="r"/>
            <a:r>
              <a:rPr lang="en-US" sz="1200" dirty="0">
                <a:solidFill>
                  <a:schemeClr val="bg1"/>
                </a:solidFill>
              </a:rPr>
              <a:t>Walter Netsch, ‘Field Theory’</a:t>
            </a:r>
          </a:p>
        </p:txBody>
      </p:sp>
      <p:sp>
        <p:nvSpPr>
          <p:cNvPr id="4" name="TextBox 3">
            <a:extLst>
              <a:ext uri="{FF2B5EF4-FFF2-40B4-BE49-F238E27FC236}">
                <a16:creationId xmlns:a16="http://schemas.microsoft.com/office/drawing/2014/main" id="{D34F3E15-38FC-41D7-9A59-CCE6A1BA7C6F}"/>
              </a:ext>
            </a:extLst>
          </p:cNvPr>
          <p:cNvSpPr txBox="1"/>
          <p:nvPr/>
        </p:nvSpPr>
        <p:spPr>
          <a:xfrm>
            <a:off x="6743700" y="3044279"/>
            <a:ext cx="4757957" cy="646331"/>
          </a:xfrm>
          <a:prstGeom prst="rect">
            <a:avLst/>
          </a:prstGeom>
          <a:noFill/>
        </p:spPr>
        <p:txBody>
          <a:bodyPr wrap="square" rtlCol="0">
            <a:spAutoFit/>
          </a:bodyPr>
          <a:lstStyle/>
          <a:p>
            <a:pPr algn="r"/>
            <a:r>
              <a:rPr lang="en-US" sz="3600" dirty="0">
                <a:solidFill>
                  <a:schemeClr val="bg1"/>
                </a:solidFill>
              </a:rPr>
              <a:t>‘FIELD THEORY’</a:t>
            </a:r>
          </a:p>
        </p:txBody>
      </p:sp>
    </p:spTree>
    <p:extLst>
      <p:ext uri="{BB962C8B-B14F-4D97-AF65-F5344CB8AC3E}">
        <p14:creationId xmlns:p14="http://schemas.microsoft.com/office/powerpoint/2010/main" val="638606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7495783" y="6187080"/>
            <a:ext cx="3897157" cy="461665"/>
          </a:xfrm>
          <a:prstGeom prst="rect">
            <a:avLst/>
          </a:prstGeom>
          <a:noFill/>
        </p:spPr>
        <p:txBody>
          <a:bodyPr wrap="none" rtlCol="0">
            <a:spAutoFit/>
          </a:bodyPr>
          <a:lstStyle/>
          <a:p>
            <a:pPr algn="r"/>
            <a:r>
              <a:rPr lang="en-US" sz="1200" dirty="0">
                <a:solidFill>
                  <a:schemeClr val="bg1"/>
                </a:solidFill>
              </a:rPr>
              <a:t>Walter Netsch, Partner 1951</a:t>
            </a:r>
          </a:p>
          <a:p>
            <a:pPr algn="r"/>
            <a:r>
              <a:rPr lang="en-US" sz="1200" dirty="0">
                <a:solidFill>
                  <a:schemeClr val="bg1"/>
                </a:solidFill>
              </a:rPr>
              <a:t>San Francisco Office (1947 – 51), Chicago Office (1951 – 79)</a:t>
            </a:r>
          </a:p>
        </p:txBody>
      </p:sp>
      <p:pic>
        <p:nvPicPr>
          <p:cNvPr id="9" name="Picture 2" descr="Image result for walter netsch theory">
            <a:extLst>
              <a:ext uri="{FF2B5EF4-FFF2-40B4-BE49-F238E27FC236}">
                <a16:creationId xmlns:a16="http://schemas.microsoft.com/office/drawing/2014/main" id="{05FA8F83-1511-4E93-A55F-3E113B0B418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6163" y="0"/>
            <a:ext cx="47656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9007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9403934" y="6187080"/>
            <a:ext cx="1989006" cy="276999"/>
          </a:xfrm>
          <a:prstGeom prst="rect">
            <a:avLst/>
          </a:prstGeom>
          <a:noFill/>
        </p:spPr>
        <p:txBody>
          <a:bodyPr wrap="none" rtlCol="0">
            <a:spAutoFit/>
          </a:bodyPr>
          <a:lstStyle/>
          <a:p>
            <a:pPr algn="r"/>
            <a:r>
              <a:rPr lang="en-US" sz="1200" dirty="0">
                <a:solidFill>
                  <a:schemeClr val="bg1"/>
                </a:solidFill>
              </a:rPr>
              <a:t>Walter Netsch, ‘Field Theory’</a:t>
            </a:r>
          </a:p>
        </p:txBody>
      </p:sp>
      <p:pic>
        <p:nvPicPr>
          <p:cNvPr id="60418" name="Picture 2" descr="Image result for walter netsch theory">
            <a:extLst>
              <a:ext uri="{FF2B5EF4-FFF2-40B4-BE49-F238E27FC236}">
                <a16:creationId xmlns:a16="http://schemas.microsoft.com/office/drawing/2014/main" id="{B3664033-BD70-4114-9DA0-E40295B4060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6163" y="0"/>
            <a:ext cx="47656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0420" name="Picture 4" descr="Image result for walter netsch theory">
            <a:extLst>
              <a:ext uri="{FF2B5EF4-FFF2-40B4-BE49-F238E27FC236}">
                <a16:creationId xmlns:a16="http://schemas.microsoft.com/office/drawing/2014/main" id="{2BBD662A-21E5-4FB3-ABD1-7A71D3C8E3C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67155" y="1114425"/>
            <a:ext cx="497868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5572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91F0AAD-FD40-431D-A008-80D4F9E85BE9}"/>
              </a:ext>
            </a:extLst>
          </p:cNvPr>
          <p:cNvSpPr txBox="1"/>
          <p:nvPr/>
        </p:nvSpPr>
        <p:spPr>
          <a:xfrm>
            <a:off x="9403934" y="6187080"/>
            <a:ext cx="1989006" cy="276999"/>
          </a:xfrm>
          <a:prstGeom prst="rect">
            <a:avLst/>
          </a:prstGeom>
          <a:noFill/>
        </p:spPr>
        <p:txBody>
          <a:bodyPr wrap="none" rtlCol="0">
            <a:spAutoFit/>
          </a:bodyPr>
          <a:lstStyle/>
          <a:p>
            <a:pPr algn="r"/>
            <a:r>
              <a:rPr lang="en-US" sz="1200" dirty="0">
                <a:solidFill>
                  <a:schemeClr val="bg1"/>
                </a:solidFill>
              </a:rPr>
              <a:t>Walter Netsch, ‘Field Theory’</a:t>
            </a:r>
          </a:p>
        </p:txBody>
      </p:sp>
      <p:pic>
        <p:nvPicPr>
          <p:cNvPr id="69636" name="Picture 4">
            <a:extLst>
              <a:ext uri="{FF2B5EF4-FFF2-40B4-BE49-F238E27FC236}">
                <a16:creationId xmlns:a16="http://schemas.microsoft.com/office/drawing/2014/main" id="{AB480B84-3B1F-4B96-88BA-47421C35D0B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7160" y="504825"/>
            <a:ext cx="10317680" cy="5522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3631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6305393" y="6187080"/>
            <a:ext cx="5087547" cy="276999"/>
          </a:xfrm>
          <a:prstGeom prst="rect">
            <a:avLst/>
          </a:prstGeom>
          <a:noFill/>
        </p:spPr>
        <p:txBody>
          <a:bodyPr wrap="none" rtlCol="0">
            <a:spAutoFit/>
          </a:bodyPr>
          <a:lstStyle/>
          <a:p>
            <a:pPr algn="r"/>
            <a:r>
              <a:rPr lang="en-US" sz="1200" dirty="0">
                <a:solidFill>
                  <a:schemeClr val="bg1"/>
                </a:solidFill>
              </a:rPr>
              <a:t>The Behavioral Sciences Building at the University of Illinois Campus in Chicago</a:t>
            </a:r>
          </a:p>
        </p:txBody>
      </p:sp>
      <p:pic>
        <p:nvPicPr>
          <p:cNvPr id="6" name="Picture 4">
            <a:extLst>
              <a:ext uri="{FF2B5EF4-FFF2-40B4-BE49-F238E27FC236}">
                <a16:creationId xmlns:a16="http://schemas.microsoft.com/office/drawing/2014/main" id="{B23B8708-C09A-49AD-BD88-BB3DC51CE48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2425" y="962025"/>
            <a:ext cx="4933950"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743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8905015" y="6187080"/>
            <a:ext cx="2487925" cy="276999"/>
          </a:xfrm>
          <a:prstGeom prst="rect">
            <a:avLst/>
          </a:prstGeom>
          <a:noFill/>
        </p:spPr>
        <p:txBody>
          <a:bodyPr wrap="none" rtlCol="0">
            <a:spAutoFit/>
          </a:bodyPr>
          <a:lstStyle/>
          <a:p>
            <a:pPr algn="r"/>
            <a:r>
              <a:rPr lang="en-US" sz="1200" dirty="0">
                <a:solidFill>
                  <a:schemeClr val="bg1"/>
                </a:solidFill>
              </a:rPr>
              <a:t>Columbian Exposition, Chicago, 1893</a:t>
            </a:r>
          </a:p>
        </p:txBody>
      </p:sp>
      <p:pic>
        <p:nvPicPr>
          <p:cNvPr id="49154" name="Picture 2" descr="Image result for columbian exposition poster">
            <a:extLst>
              <a:ext uri="{FF2B5EF4-FFF2-40B4-BE49-F238E27FC236}">
                <a16:creationId xmlns:a16="http://schemas.microsoft.com/office/drawing/2014/main" id="{2C86FC6D-043F-4BD1-A6B3-A59EC1C41EE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2932" y="1133475"/>
            <a:ext cx="5523068" cy="4591050"/>
          </a:xfrm>
          <a:prstGeom prst="rect">
            <a:avLst/>
          </a:prstGeom>
          <a:noFill/>
          <a:extLst>
            <a:ext uri="{909E8E84-426E-40DD-AFC4-6F175D3DCCD1}">
              <a14:hiddenFill xmlns:a14="http://schemas.microsoft.com/office/drawing/2010/main">
                <a:solidFill>
                  <a:srgbClr val="FFFFFF"/>
                </a:solidFill>
              </a14:hiddenFill>
            </a:ext>
          </a:extLst>
        </p:spPr>
      </p:pic>
      <p:pic>
        <p:nvPicPr>
          <p:cNvPr id="49156" name="Picture 4" descr="Image result for columbian exposition">
            <a:extLst>
              <a:ext uri="{FF2B5EF4-FFF2-40B4-BE49-F238E27FC236}">
                <a16:creationId xmlns:a16="http://schemas.microsoft.com/office/drawing/2014/main" id="{77B4D33B-EAB0-4C8E-8459-0FED7CEE0D1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72225" y="1548205"/>
            <a:ext cx="5386388" cy="3761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8251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a:extLst>
              <a:ext uri="{FF2B5EF4-FFF2-40B4-BE49-F238E27FC236}">
                <a16:creationId xmlns:a16="http://schemas.microsoft.com/office/drawing/2014/main" id="{B6C4BCA0-D5EA-44C7-B769-E52794B71B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2425" y="962025"/>
            <a:ext cx="4933950" cy="4933950"/>
          </a:xfrm>
          <a:prstGeom prst="rect">
            <a:avLst/>
          </a:prstGeom>
          <a:noFill/>
          <a:extLst>
            <a:ext uri="{909E8E84-426E-40DD-AFC4-6F175D3DCCD1}">
              <a14:hiddenFill xmlns:a14="http://schemas.microsoft.com/office/drawing/2010/main">
                <a:solidFill>
                  <a:srgbClr val="FFFFFF"/>
                </a:solidFill>
              </a14:hiddenFill>
            </a:ext>
          </a:extLst>
        </p:spPr>
      </p:pic>
      <p:pic>
        <p:nvPicPr>
          <p:cNvPr id="68610" name="Picture 2">
            <a:extLst>
              <a:ext uri="{FF2B5EF4-FFF2-40B4-BE49-F238E27FC236}">
                <a16:creationId xmlns:a16="http://schemas.microsoft.com/office/drawing/2014/main" id="{5D580BDC-93A4-4B4B-9535-E294723CBC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76082" y="1654969"/>
            <a:ext cx="6268244" cy="35480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FAF2E05-651F-4541-966E-DE5ED7BA8A95}"/>
              </a:ext>
            </a:extLst>
          </p:cNvPr>
          <p:cNvSpPr txBox="1"/>
          <p:nvPr/>
        </p:nvSpPr>
        <p:spPr>
          <a:xfrm>
            <a:off x="6305393" y="6187080"/>
            <a:ext cx="5087547" cy="276999"/>
          </a:xfrm>
          <a:prstGeom prst="rect">
            <a:avLst/>
          </a:prstGeom>
          <a:noFill/>
        </p:spPr>
        <p:txBody>
          <a:bodyPr wrap="none" rtlCol="0">
            <a:spAutoFit/>
          </a:bodyPr>
          <a:lstStyle/>
          <a:p>
            <a:pPr algn="r"/>
            <a:r>
              <a:rPr lang="en-US" sz="1200" dirty="0">
                <a:solidFill>
                  <a:schemeClr val="bg1"/>
                </a:solidFill>
              </a:rPr>
              <a:t>The Behavioral Sciences Building at the University of Illinois Campus in Chicago</a:t>
            </a:r>
          </a:p>
        </p:txBody>
      </p:sp>
    </p:spTree>
    <p:extLst>
      <p:ext uri="{BB962C8B-B14F-4D97-AF65-F5344CB8AC3E}">
        <p14:creationId xmlns:p14="http://schemas.microsoft.com/office/powerpoint/2010/main" val="40212460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AF2E05-651F-4541-966E-DE5ED7BA8A95}"/>
              </a:ext>
            </a:extLst>
          </p:cNvPr>
          <p:cNvSpPr txBox="1"/>
          <p:nvPr/>
        </p:nvSpPr>
        <p:spPr>
          <a:xfrm>
            <a:off x="7250139" y="6187080"/>
            <a:ext cx="4142801" cy="461665"/>
          </a:xfrm>
          <a:prstGeom prst="rect">
            <a:avLst/>
          </a:prstGeom>
          <a:noFill/>
        </p:spPr>
        <p:txBody>
          <a:bodyPr wrap="none" rtlCol="0">
            <a:spAutoFit/>
          </a:bodyPr>
          <a:lstStyle/>
          <a:p>
            <a:pPr algn="r"/>
            <a:r>
              <a:rPr lang="en-US" sz="1200" dirty="0"/>
              <a:t>Left: Lindquist Center I &amp; II, University of Iowa, (1972 and 1978)</a:t>
            </a:r>
          </a:p>
          <a:p>
            <a:pPr algn="r"/>
            <a:r>
              <a:rPr lang="en-US" sz="1200" dirty="0"/>
              <a:t>Right: Generic Fibonacci Series</a:t>
            </a:r>
          </a:p>
        </p:txBody>
      </p:sp>
      <p:pic>
        <p:nvPicPr>
          <p:cNvPr id="71682" name="Picture 2">
            <a:extLst>
              <a:ext uri="{FF2B5EF4-FFF2-40B4-BE49-F238E27FC236}">
                <a16:creationId xmlns:a16="http://schemas.microsoft.com/office/drawing/2014/main" id="{6A28846B-642D-4A89-81F2-8230B40A612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3670" y="657225"/>
            <a:ext cx="4816674" cy="5314950"/>
          </a:xfrm>
          <a:prstGeom prst="rect">
            <a:avLst/>
          </a:prstGeom>
          <a:noFill/>
          <a:extLst>
            <a:ext uri="{909E8E84-426E-40DD-AFC4-6F175D3DCCD1}">
              <a14:hiddenFill xmlns:a14="http://schemas.microsoft.com/office/drawing/2010/main">
                <a:solidFill>
                  <a:srgbClr val="FFFFFF"/>
                </a:solidFill>
              </a14:hiddenFill>
            </a:ext>
          </a:extLst>
        </p:spPr>
      </p:pic>
      <p:pic>
        <p:nvPicPr>
          <p:cNvPr id="71686" name="Picture 6">
            <a:extLst>
              <a:ext uri="{FF2B5EF4-FFF2-40B4-BE49-F238E27FC236}">
                <a16:creationId xmlns:a16="http://schemas.microsoft.com/office/drawing/2014/main" id="{5FA42075-ECC6-4CE8-BCF5-B56686B9590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62750" y="836923"/>
            <a:ext cx="4066920" cy="5184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4028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AF2E05-651F-4541-966E-DE5ED7BA8A95}"/>
              </a:ext>
            </a:extLst>
          </p:cNvPr>
          <p:cNvSpPr txBox="1"/>
          <p:nvPr/>
        </p:nvSpPr>
        <p:spPr>
          <a:xfrm>
            <a:off x="8319342" y="6187080"/>
            <a:ext cx="3073598" cy="276999"/>
          </a:xfrm>
          <a:prstGeom prst="rect">
            <a:avLst/>
          </a:prstGeom>
          <a:noFill/>
        </p:spPr>
        <p:txBody>
          <a:bodyPr wrap="none" rtlCol="0">
            <a:spAutoFit/>
          </a:bodyPr>
          <a:lstStyle/>
          <a:p>
            <a:pPr algn="r"/>
            <a:r>
              <a:rPr lang="en-US" sz="1200" dirty="0"/>
              <a:t>Wells College Library, Aurora, New York (1968)</a:t>
            </a:r>
          </a:p>
        </p:txBody>
      </p:sp>
      <p:pic>
        <p:nvPicPr>
          <p:cNvPr id="72706" name="Picture 2">
            <a:extLst>
              <a:ext uri="{FF2B5EF4-FFF2-40B4-BE49-F238E27FC236}">
                <a16:creationId xmlns:a16="http://schemas.microsoft.com/office/drawing/2014/main" id="{D1C78832-19FB-400D-B425-9993EF3FAE7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3875" y="356417"/>
            <a:ext cx="6530662" cy="6145166"/>
          </a:xfrm>
          <a:prstGeom prst="rect">
            <a:avLst/>
          </a:prstGeom>
          <a:noFill/>
          <a:extLst>
            <a:ext uri="{909E8E84-426E-40DD-AFC4-6F175D3DCCD1}">
              <a14:hiddenFill xmlns:a14="http://schemas.microsoft.com/office/drawing/2010/main">
                <a:solidFill>
                  <a:srgbClr val="FFFFFF"/>
                </a:solidFill>
              </a14:hiddenFill>
            </a:ext>
          </a:extLst>
        </p:spPr>
      </p:pic>
      <p:pic>
        <p:nvPicPr>
          <p:cNvPr id="72708" name="Picture 4" descr="Image result for WELLS COLLEGE LIBRARY, Aurora, New York som">
            <a:extLst>
              <a:ext uri="{FF2B5EF4-FFF2-40B4-BE49-F238E27FC236}">
                <a16:creationId xmlns:a16="http://schemas.microsoft.com/office/drawing/2014/main" id="{5B75B60F-ED4B-4B09-ACB2-0C76AC832CC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11351" y="1943100"/>
            <a:ext cx="4256774" cy="3267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3838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AF2E05-651F-4541-966E-DE5ED7BA8A95}"/>
              </a:ext>
            </a:extLst>
          </p:cNvPr>
          <p:cNvSpPr txBox="1"/>
          <p:nvPr/>
        </p:nvSpPr>
        <p:spPr>
          <a:xfrm>
            <a:off x="8015797" y="6187080"/>
            <a:ext cx="3377143" cy="276999"/>
          </a:xfrm>
          <a:prstGeom prst="rect">
            <a:avLst/>
          </a:prstGeom>
          <a:noFill/>
        </p:spPr>
        <p:txBody>
          <a:bodyPr wrap="none" rtlCol="0">
            <a:spAutoFit/>
          </a:bodyPr>
          <a:lstStyle/>
          <a:p>
            <a:pPr algn="r"/>
            <a:r>
              <a:rPr lang="en-US" sz="1200" dirty="0"/>
              <a:t>Miami University Art </a:t>
            </a:r>
            <a:r>
              <a:rPr lang="en-US" sz="1200" dirty="0" err="1"/>
              <a:t>Muesum</a:t>
            </a:r>
            <a:r>
              <a:rPr lang="en-US" sz="1200" dirty="0"/>
              <a:t>, Oxford, Ohio (1978)</a:t>
            </a:r>
          </a:p>
        </p:txBody>
      </p:sp>
      <p:pic>
        <p:nvPicPr>
          <p:cNvPr id="73730" name="Picture 2">
            <a:extLst>
              <a:ext uri="{FF2B5EF4-FFF2-40B4-BE49-F238E27FC236}">
                <a16:creationId xmlns:a16="http://schemas.microsoft.com/office/drawing/2014/main" id="{48A9C15A-6601-4A73-8384-B76E9A738A5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1419478" y="97777"/>
            <a:ext cx="4394994" cy="6662449"/>
          </a:xfrm>
          <a:prstGeom prst="rect">
            <a:avLst/>
          </a:prstGeom>
          <a:noFill/>
          <a:extLst>
            <a:ext uri="{909E8E84-426E-40DD-AFC4-6F175D3DCCD1}">
              <a14:hiddenFill xmlns:a14="http://schemas.microsoft.com/office/drawing/2010/main">
                <a:solidFill>
                  <a:srgbClr val="FFFFFF"/>
                </a:solidFill>
              </a14:hiddenFill>
            </a:ext>
          </a:extLst>
        </p:spPr>
      </p:pic>
      <p:pic>
        <p:nvPicPr>
          <p:cNvPr id="73732" name="Picture 4" descr="Related image">
            <a:extLst>
              <a:ext uri="{FF2B5EF4-FFF2-40B4-BE49-F238E27FC236}">
                <a16:creationId xmlns:a16="http://schemas.microsoft.com/office/drawing/2014/main" id="{FC794C5D-F83F-432B-9157-0AD8C144D7A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61178" y="1447800"/>
            <a:ext cx="4702197" cy="367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1891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Image result for som bishopsgate london">
            <a:extLst>
              <a:ext uri="{FF2B5EF4-FFF2-40B4-BE49-F238E27FC236}">
                <a16:creationId xmlns:a16="http://schemas.microsoft.com/office/drawing/2014/main" id="{53990BFB-F83F-48CB-B5D9-E3B71195605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69C178B-5A6E-4A34-99F4-1F7008C4B483}"/>
              </a:ext>
            </a:extLst>
          </p:cNvPr>
          <p:cNvSpPr txBox="1"/>
          <p:nvPr/>
        </p:nvSpPr>
        <p:spPr>
          <a:xfrm>
            <a:off x="9405280" y="6187080"/>
            <a:ext cx="1987660" cy="461665"/>
          </a:xfrm>
          <a:prstGeom prst="rect">
            <a:avLst/>
          </a:prstGeom>
          <a:noFill/>
        </p:spPr>
        <p:txBody>
          <a:bodyPr wrap="none" rtlCol="0">
            <a:spAutoFit/>
          </a:bodyPr>
          <a:lstStyle/>
          <a:p>
            <a:pPr algn="r"/>
            <a:r>
              <a:rPr lang="en-US" sz="1200" dirty="0">
                <a:solidFill>
                  <a:schemeClr val="bg1"/>
                </a:solidFill>
              </a:rPr>
              <a:t>Broadgate – Exchange House</a:t>
            </a:r>
          </a:p>
          <a:p>
            <a:pPr algn="r"/>
            <a:r>
              <a:rPr lang="en-US" sz="1200" dirty="0">
                <a:solidFill>
                  <a:schemeClr val="bg1"/>
                </a:solidFill>
              </a:rPr>
              <a:t>London (1990)</a:t>
            </a:r>
          </a:p>
        </p:txBody>
      </p:sp>
    </p:spTree>
    <p:extLst>
      <p:ext uri="{BB962C8B-B14F-4D97-AF65-F5344CB8AC3E}">
        <p14:creationId xmlns:p14="http://schemas.microsoft.com/office/powerpoint/2010/main" val="4726078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9405280" y="6187080"/>
            <a:ext cx="1987660" cy="461665"/>
          </a:xfrm>
          <a:prstGeom prst="rect">
            <a:avLst/>
          </a:prstGeom>
          <a:noFill/>
        </p:spPr>
        <p:txBody>
          <a:bodyPr wrap="none" rtlCol="0">
            <a:spAutoFit/>
          </a:bodyPr>
          <a:lstStyle/>
          <a:p>
            <a:pPr algn="r"/>
            <a:r>
              <a:rPr lang="en-US" sz="1200" dirty="0">
                <a:solidFill>
                  <a:schemeClr val="bg1"/>
                </a:solidFill>
              </a:rPr>
              <a:t>Broadgate – Exchange House</a:t>
            </a:r>
          </a:p>
          <a:p>
            <a:pPr algn="r"/>
            <a:r>
              <a:rPr lang="en-US" sz="1200" dirty="0">
                <a:solidFill>
                  <a:schemeClr val="bg1"/>
                </a:solidFill>
              </a:rPr>
              <a:t>London (1990)</a:t>
            </a:r>
          </a:p>
        </p:txBody>
      </p:sp>
      <p:pic>
        <p:nvPicPr>
          <p:cNvPr id="3" name="Picture 2">
            <a:extLst>
              <a:ext uri="{FF2B5EF4-FFF2-40B4-BE49-F238E27FC236}">
                <a16:creationId xmlns:a16="http://schemas.microsoft.com/office/drawing/2014/main" id="{D131D315-994F-4F65-81D7-073E66132E5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86460" y="673975"/>
            <a:ext cx="7931100" cy="5287400"/>
          </a:xfrm>
          <a:prstGeom prst="rect">
            <a:avLst/>
          </a:prstGeom>
        </p:spPr>
      </p:pic>
    </p:spTree>
    <p:extLst>
      <p:ext uri="{BB962C8B-B14F-4D97-AF65-F5344CB8AC3E}">
        <p14:creationId xmlns:p14="http://schemas.microsoft.com/office/powerpoint/2010/main" val="36491446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9405280" y="6187080"/>
            <a:ext cx="1987660" cy="461665"/>
          </a:xfrm>
          <a:prstGeom prst="rect">
            <a:avLst/>
          </a:prstGeom>
          <a:noFill/>
        </p:spPr>
        <p:txBody>
          <a:bodyPr wrap="none" rtlCol="0">
            <a:spAutoFit/>
          </a:bodyPr>
          <a:lstStyle/>
          <a:p>
            <a:pPr algn="r"/>
            <a:r>
              <a:rPr lang="en-US" sz="1200" dirty="0">
                <a:solidFill>
                  <a:schemeClr val="bg1"/>
                </a:solidFill>
              </a:rPr>
              <a:t>Broadgate – Exchange House</a:t>
            </a:r>
          </a:p>
          <a:p>
            <a:pPr algn="r"/>
            <a:r>
              <a:rPr lang="en-US" sz="1200" dirty="0">
                <a:solidFill>
                  <a:schemeClr val="bg1"/>
                </a:solidFill>
              </a:rPr>
              <a:t>London (1990)</a:t>
            </a:r>
          </a:p>
        </p:txBody>
      </p:sp>
      <p:pic>
        <p:nvPicPr>
          <p:cNvPr id="3" name="Picture 2">
            <a:extLst>
              <a:ext uri="{FF2B5EF4-FFF2-40B4-BE49-F238E27FC236}">
                <a16:creationId xmlns:a16="http://schemas.microsoft.com/office/drawing/2014/main" id="{D131D315-994F-4F65-81D7-073E66132E5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70075" y="1286186"/>
            <a:ext cx="5006750" cy="4062978"/>
          </a:xfrm>
          <a:prstGeom prst="rect">
            <a:avLst/>
          </a:prstGeom>
        </p:spPr>
      </p:pic>
      <p:pic>
        <p:nvPicPr>
          <p:cNvPr id="6" name="Picture 5">
            <a:extLst>
              <a:ext uri="{FF2B5EF4-FFF2-40B4-BE49-F238E27FC236}">
                <a16:creationId xmlns:a16="http://schemas.microsoft.com/office/drawing/2014/main" id="{B505B284-A7BE-43FF-A90B-8B3A98B311A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096000" y="1286186"/>
            <a:ext cx="5417304" cy="4062978"/>
          </a:xfrm>
          <a:prstGeom prst="rect">
            <a:avLst/>
          </a:prstGeom>
        </p:spPr>
      </p:pic>
    </p:spTree>
    <p:extLst>
      <p:ext uri="{BB962C8B-B14F-4D97-AF65-F5344CB8AC3E}">
        <p14:creationId xmlns:p14="http://schemas.microsoft.com/office/powerpoint/2010/main" val="564785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9405280" y="6187080"/>
            <a:ext cx="1987660" cy="461665"/>
          </a:xfrm>
          <a:prstGeom prst="rect">
            <a:avLst/>
          </a:prstGeom>
          <a:noFill/>
        </p:spPr>
        <p:txBody>
          <a:bodyPr wrap="none" rtlCol="0">
            <a:spAutoFit/>
          </a:bodyPr>
          <a:lstStyle/>
          <a:p>
            <a:pPr algn="r"/>
            <a:r>
              <a:rPr lang="en-US" sz="1200" dirty="0">
                <a:solidFill>
                  <a:schemeClr val="bg1"/>
                </a:solidFill>
              </a:rPr>
              <a:t>Broadgate – Exchange House</a:t>
            </a:r>
          </a:p>
          <a:p>
            <a:pPr algn="r"/>
            <a:r>
              <a:rPr lang="en-US" sz="1200" dirty="0">
                <a:solidFill>
                  <a:schemeClr val="bg1"/>
                </a:solidFill>
              </a:rPr>
              <a:t>London (1990)</a:t>
            </a:r>
          </a:p>
        </p:txBody>
      </p:sp>
      <p:pic>
        <p:nvPicPr>
          <p:cNvPr id="3" name="Picture 2">
            <a:extLst>
              <a:ext uri="{FF2B5EF4-FFF2-40B4-BE49-F238E27FC236}">
                <a16:creationId xmlns:a16="http://schemas.microsoft.com/office/drawing/2014/main" id="{D131D315-994F-4F65-81D7-073E66132E5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82969" y="1547735"/>
            <a:ext cx="5664697" cy="3762530"/>
          </a:xfrm>
          <a:prstGeom prst="rect">
            <a:avLst/>
          </a:prstGeom>
        </p:spPr>
      </p:pic>
      <p:pic>
        <p:nvPicPr>
          <p:cNvPr id="5" name="Picture 4">
            <a:extLst>
              <a:ext uri="{FF2B5EF4-FFF2-40B4-BE49-F238E27FC236}">
                <a16:creationId xmlns:a16="http://schemas.microsoft.com/office/drawing/2014/main" id="{F2348CC0-34BF-4051-8892-B1431A47756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244336" y="1547734"/>
            <a:ext cx="5664696" cy="3762528"/>
          </a:xfrm>
          <a:prstGeom prst="rect">
            <a:avLst/>
          </a:prstGeom>
        </p:spPr>
      </p:pic>
    </p:spTree>
    <p:extLst>
      <p:ext uri="{BB962C8B-B14F-4D97-AF65-F5344CB8AC3E}">
        <p14:creationId xmlns:p14="http://schemas.microsoft.com/office/powerpoint/2010/main" val="4588025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9405280" y="6187080"/>
            <a:ext cx="1987660" cy="461665"/>
          </a:xfrm>
          <a:prstGeom prst="rect">
            <a:avLst/>
          </a:prstGeom>
          <a:noFill/>
        </p:spPr>
        <p:txBody>
          <a:bodyPr wrap="none" rtlCol="0">
            <a:spAutoFit/>
          </a:bodyPr>
          <a:lstStyle/>
          <a:p>
            <a:pPr algn="r"/>
            <a:r>
              <a:rPr lang="en-US" sz="1200" dirty="0">
                <a:solidFill>
                  <a:schemeClr val="bg1"/>
                </a:solidFill>
              </a:rPr>
              <a:t>Broadgate – Exchange House</a:t>
            </a:r>
          </a:p>
          <a:p>
            <a:pPr algn="r"/>
            <a:r>
              <a:rPr lang="en-US" sz="1200" dirty="0">
                <a:solidFill>
                  <a:schemeClr val="bg1"/>
                </a:solidFill>
              </a:rPr>
              <a:t>London (1990)</a:t>
            </a:r>
          </a:p>
        </p:txBody>
      </p:sp>
      <p:pic>
        <p:nvPicPr>
          <p:cNvPr id="3" name="Picture 2">
            <a:extLst>
              <a:ext uri="{FF2B5EF4-FFF2-40B4-BE49-F238E27FC236}">
                <a16:creationId xmlns:a16="http://schemas.microsoft.com/office/drawing/2014/main" id="{D131D315-994F-4F65-81D7-073E66132E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2968" y="1547735"/>
            <a:ext cx="5664700" cy="3762530"/>
          </a:xfrm>
          <a:prstGeom prst="rect">
            <a:avLst/>
          </a:prstGeom>
        </p:spPr>
      </p:pic>
      <p:pic>
        <p:nvPicPr>
          <p:cNvPr id="5" name="Picture 4">
            <a:extLst>
              <a:ext uri="{FF2B5EF4-FFF2-40B4-BE49-F238E27FC236}">
                <a16:creationId xmlns:a16="http://schemas.microsoft.com/office/drawing/2014/main" id="{F2348CC0-34BF-4051-8892-B1431A4775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44336" y="1547734"/>
            <a:ext cx="5664696" cy="3762529"/>
          </a:xfrm>
          <a:prstGeom prst="rect">
            <a:avLst/>
          </a:prstGeom>
        </p:spPr>
      </p:pic>
    </p:spTree>
    <p:extLst>
      <p:ext uri="{BB962C8B-B14F-4D97-AF65-F5344CB8AC3E}">
        <p14:creationId xmlns:p14="http://schemas.microsoft.com/office/powerpoint/2010/main" val="10236268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9699656" y="6187080"/>
            <a:ext cx="1693284" cy="461665"/>
          </a:xfrm>
          <a:prstGeom prst="rect">
            <a:avLst/>
          </a:prstGeom>
          <a:noFill/>
        </p:spPr>
        <p:txBody>
          <a:bodyPr wrap="none" rtlCol="0">
            <a:spAutoFit/>
          </a:bodyPr>
          <a:lstStyle/>
          <a:p>
            <a:pPr algn="r"/>
            <a:r>
              <a:rPr lang="en-US" sz="1200" dirty="0">
                <a:solidFill>
                  <a:schemeClr val="bg1"/>
                </a:solidFill>
              </a:rPr>
              <a:t>One World Trade Center</a:t>
            </a:r>
          </a:p>
          <a:p>
            <a:pPr algn="r"/>
            <a:r>
              <a:rPr lang="en-US" sz="1200" dirty="0">
                <a:solidFill>
                  <a:schemeClr val="bg1"/>
                </a:solidFill>
              </a:rPr>
              <a:t>New York City (2014)</a:t>
            </a:r>
          </a:p>
        </p:txBody>
      </p:sp>
      <p:pic>
        <p:nvPicPr>
          <p:cNvPr id="25602" name="Picture 2" descr="Image result for one world trade center">
            <a:extLst>
              <a:ext uri="{FF2B5EF4-FFF2-40B4-BE49-F238E27FC236}">
                <a16:creationId xmlns:a16="http://schemas.microsoft.com/office/drawing/2014/main" id="{6399BE28-30AB-4230-A0B1-E997D1CB704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0701" y="1045265"/>
            <a:ext cx="7150100" cy="4767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035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8905015" y="6187080"/>
            <a:ext cx="2487925" cy="276999"/>
          </a:xfrm>
          <a:prstGeom prst="rect">
            <a:avLst/>
          </a:prstGeom>
          <a:noFill/>
        </p:spPr>
        <p:txBody>
          <a:bodyPr wrap="none" rtlCol="0">
            <a:spAutoFit/>
          </a:bodyPr>
          <a:lstStyle/>
          <a:p>
            <a:pPr algn="r"/>
            <a:r>
              <a:rPr lang="en-US" sz="1200" dirty="0">
                <a:solidFill>
                  <a:schemeClr val="bg1"/>
                </a:solidFill>
              </a:rPr>
              <a:t>Columbian Exposition, Chicago, 1893</a:t>
            </a:r>
          </a:p>
        </p:txBody>
      </p:sp>
      <p:pic>
        <p:nvPicPr>
          <p:cNvPr id="50178" name="Picture 2">
            <a:extLst>
              <a:ext uri="{FF2B5EF4-FFF2-40B4-BE49-F238E27FC236}">
                <a16:creationId xmlns:a16="http://schemas.microsoft.com/office/drawing/2014/main" id="{26727F0F-5368-4C63-976B-32380854750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1350" y="463329"/>
            <a:ext cx="7845425" cy="600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6842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393256-4F78-48A6-901C-4BC65D44DB91}"/>
              </a:ext>
            </a:extLst>
          </p:cNvPr>
          <p:cNvSpPr txBox="1"/>
          <p:nvPr/>
        </p:nvSpPr>
        <p:spPr>
          <a:xfrm>
            <a:off x="1054873" y="2730953"/>
            <a:ext cx="10082254" cy="1692771"/>
          </a:xfrm>
          <a:prstGeom prst="rect">
            <a:avLst/>
          </a:prstGeom>
          <a:noFill/>
        </p:spPr>
        <p:txBody>
          <a:bodyPr wrap="square" rtlCol="0">
            <a:spAutoFit/>
          </a:bodyPr>
          <a:lstStyle/>
          <a:p>
            <a:pPr algn="ctr"/>
            <a:r>
              <a:rPr lang="en-US" sz="4800" dirty="0" err="1">
                <a:solidFill>
                  <a:schemeClr val="bg1"/>
                </a:solidFill>
                <a:ea typeface="Roboto" panose="02000000000000000000" pitchFamily="2" charset="0"/>
                <a:cs typeface="Roboto" panose="02000000000000000000" pitchFamily="2" charset="0"/>
              </a:rPr>
              <a:t>Eero</a:t>
            </a:r>
            <a:r>
              <a:rPr lang="en-US" sz="4800" dirty="0">
                <a:solidFill>
                  <a:schemeClr val="bg1"/>
                </a:solidFill>
                <a:ea typeface="Roboto" panose="02000000000000000000" pitchFamily="2" charset="0"/>
                <a:cs typeface="Roboto" panose="02000000000000000000" pitchFamily="2" charset="0"/>
              </a:rPr>
              <a:t> Saarinen</a:t>
            </a:r>
          </a:p>
          <a:p>
            <a:pPr algn="ctr"/>
            <a:r>
              <a:rPr lang="en-US" sz="2800" dirty="0">
                <a:solidFill>
                  <a:schemeClr val="bg1"/>
                </a:solidFill>
                <a:ea typeface="Roboto" panose="02000000000000000000" pitchFamily="2" charset="0"/>
                <a:cs typeface="Roboto" panose="02000000000000000000" pitchFamily="2" charset="0"/>
              </a:rPr>
              <a:t>(Eliel) Saarinen, </a:t>
            </a:r>
            <a:r>
              <a:rPr lang="en-US" sz="2800" dirty="0" err="1">
                <a:solidFill>
                  <a:schemeClr val="bg1"/>
                </a:solidFill>
                <a:ea typeface="Roboto" panose="02000000000000000000" pitchFamily="2" charset="0"/>
                <a:cs typeface="Roboto" panose="02000000000000000000" pitchFamily="2" charset="0"/>
              </a:rPr>
              <a:t>Swansen</a:t>
            </a:r>
            <a:r>
              <a:rPr lang="en-US" sz="2800" dirty="0">
                <a:solidFill>
                  <a:schemeClr val="bg1"/>
                </a:solidFill>
                <a:ea typeface="Roboto" panose="02000000000000000000" pitchFamily="2" charset="0"/>
                <a:cs typeface="Roboto" panose="02000000000000000000" pitchFamily="2" charset="0"/>
              </a:rPr>
              <a:t> and Associates (late 1930s – 1950)</a:t>
            </a:r>
          </a:p>
          <a:p>
            <a:pPr algn="ctr"/>
            <a:r>
              <a:rPr lang="en-US" sz="2800" dirty="0" err="1">
                <a:solidFill>
                  <a:schemeClr val="bg1"/>
                </a:solidFill>
                <a:ea typeface="Roboto" panose="02000000000000000000" pitchFamily="2" charset="0"/>
                <a:cs typeface="Roboto" panose="02000000000000000000" pitchFamily="2" charset="0"/>
              </a:rPr>
              <a:t>Eero</a:t>
            </a:r>
            <a:r>
              <a:rPr lang="en-US" sz="2800" dirty="0">
                <a:solidFill>
                  <a:schemeClr val="bg1"/>
                </a:solidFill>
                <a:ea typeface="Roboto" panose="02000000000000000000" pitchFamily="2" charset="0"/>
                <a:cs typeface="Roboto" panose="02000000000000000000" pitchFamily="2" charset="0"/>
              </a:rPr>
              <a:t> Saarinen and Associates (1950 – 1961)</a:t>
            </a:r>
          </a:p>
        </p:txBody>
      </p:sp>
    </p:spTree>
    <p:extLst>
      <p:ext uri="{BB962C8B-B14F-4D97-AF65-F5344CB8AC3E}">
        <p14:creationId xmlns:p14="http://schemas.microsoft.com/office/powerpoint/2010/main" val="35083614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945141-0BFB-48A4-87B8-43E5A944DE15}"/>
              </a:ext>
            </a:extLst>
          </p:cNvPr>
          <p:cNvSpPr txBox="1"/>
          <p:nvPr/>
        </p:nvSpPr>
        <p:spPr>
          <a:xfrm>
            <a:off x="9331157" y="6187080"/>
            <a:ext cx="2061783" cy="461665"/>
          </a:xfrm>
          <a:prstGeom prst="rect">
            <a:avLst/>
          </a:prstGeom>
          <a:noFill/>
        </p:spPr>
        <p:txBody>
          <a:bodyPr wrap="none" rtlCol="0">
            <a:spAutoFit/>
          </a:bodyPr>
          <a:lstStyle/>
          <a:p>
            <a:pPr algn="r"/>
            <a:r>
              <a:rPr lang="en-US" sz="1200" dirty="0">
                <a:solidFill>
                  <a:schemeClr val="bg1"/>
                </a:solidFill>
              </a:rPr>
              <a:t>St. Louis Gateway Arch</a:t>
            </a:r>
          </a:p>
          <a:p>
            <a:pPr algn="r"/>
            <a:r>
              <a:rPr lang="en-US" sz="1200" dirty="0">
                <a:solidFill>
                  <a:schemeClr val="bg1"/>
                </a:solidFill>
              </a:rPr>
              <a:t>St. Louis, Missouri (1947 – 65)</a:t>
            </a:r>
          </a:p>
        </p:txBody>
      </p:sp>
      <p:pic>
        <p:nvPicPr>
          <p:cNvPr id="33796" name="Picture 4" descr="Related image">
            <a:extLst>
              <a:ext uri="{FF2B5EF4-FFF2-40B4-BE49-F238E27FC236}">
                <a16:creationId xmlns:a16="http://schemas.microsoft.com/office/drawing/2014/main" id="{5825CB82-CBA0-4556-9128-EDA1861D576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87994" y="1301086"/>
            <a:ext cx="5306977" cy="4255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3687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945141-0BFB-48A4-87B8-43E5A944DE15}"/>
              </a:ext>
            </a:extLst>
          </p:cNvPr>
          <p:cNvSpPr txBox="1"/>
          <p:nvPr/>
        </p:nvSpPr>
        <p:spPr>
          <a:xfrm>
            <a:off x="7461415" y="6187080"/>
            <a:ext cx="3931525" cy="461665"/>
          </a:xfrm>
          <a:prstGeom prst="rect">
            <a:avLst/>
          </a:prstGeom>
          <a:noFill/>
        </p:spPr>
        <p:txBody>
          <a:bodyPr wrap="none" rtlCol="0">
            <a:spAutoFit/>
          </a:bodyPr>
          <a:lstStyle/>
          <a:p>
            <a:pPr algn="r"/>
            <a:r>
              <a:rPr lang="en-US" sz="1200" dirty="0">
                <a:solidFill>
                  <a:schemeClr val="bg1"/>
                </a:solidFill>
              </a:rPr>
              <a:t>St. Louis Gateway Arch</a:t>
            </a:r>
          </a:p>
          <a:p>
            <a:pPr algn="r"/>
            <a:r>
              <a:rPr lang="en-US" sz="1200" dirty="0">
                <a:solidFill>
                  <a:schemeClr val="bg1"/>
                </a:solidFill>
              </a:rPr>
              <a:t>Left: Eliel Saarinen with Frank Lloyd Wright and Le </a:t>
            </a:r>
            <a:r>
              <a:rPr lang="en-US" sz="1200" dirty="0" err="1">
                <a:solidFill>
                  <a:schemeClr val="bg1"/>
                </a:solidFill>
              </a:rPr>
              <a:t>Corbsuier</a:t>
            </a:r>
            <a:endParaRPr lang="en-US" sz="1200" dirty="0">
              <a:solidFill>
                <a:schemeClr val="bg1"/>
              </a:solidFill>
            </a:endParaRPr>
          </a:p>
        </p:txBody>
      </p:sp>
      <p:pic>
        <p:nvPicPr>
          <p:cNvPr id="33796" name="Picture 4" descr="Related image">
            <a:extLst>
              <a:ext uri="{FF2B5EF4-FFF2-40B4-BE49-F238E27FC236}">
                <a16:creationId xmlns:a16="http://schemas.microsoft.com/office/drawing/2014/main" id="{5825CB82-CBA0-4556-9128-EDA1861D576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87994" y="1301086"/>
            <a:ext cx="5306977" cy="42558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39F6CF9-417A-4438-9F70-BF611E6D69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660" y="1691640"/>
            <a:ext cx="5421000" cy="3474718"/>
          </a:xfrm>
          <a:prstGeom prst="rect">
            <a:avLst/>
          </a:prstGeom>
        </p:spPr>
      </p:pic>
    </p:spTree>
    <p:extLst>
      <p:ext uri="{BB962C8B-B14F-4D97-AF65-F5344CB8AC3E}">
        <p14:creationId xmlns:p14="http://schemas.microsoft.com/office/powerpoint/2010/main" val="17144802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945141-0BFB-48A4-87B8-43E5A944DE15}"/>
              </a:ext>
            </a:extLst>
          </p:cNvPr>
          <p:cNvSpPr txBox="1"/>
          <p:nvPr/>
        </p:nvSpPr>
        <p:spPr>
          <a:xfrm>
            <a:off x="8525937" y="6187080"/>
            <a:ext cx="2867003" cy="276999"/>
          </a:xfrm>
          <a:prstGeom prst="rect">
            <a:avLst/>
          </a:prstGeom>
          <a:noFill/>
        </p:spPr>
        <p:txBody>
          <a:bodyPr wrap="none" rtlCol="0">
            <a:spAutoFit/>
          </a:bodyPr>
          <a:lstStyle/>
          <a:p>
            <a:pPr algn="r"/>
            <a:r>
              <a:rPr lang="en-US" sz="1200" dirty="0">
                <a:solidFill>
                  <a:schemeClr val="bg1"/>
                </a:solidFill>
              </a:rPr>
              <a:t>Eliel Saarinen, Tribune Tower design (1922)</a:t>
            </a:r>
          </a:p>
        </p:txBody>
      </p:sp>
      <p:pic>
        <p:nvPicPr>
          <p:cNvPr id="3" name="Picture 2">
            <a:extLst>
              <a:ext uri="{FF2B5EF4-FFF2-40B4-BE49-F238E27FC236}">
                <a16:creationId xmlns:a16="http://schemas.microsoft.com/office/drawing/2014/main" id="{A39F6CF9-417A-4438-9F70-BF611E6D69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1660" y="1691640"/>
            <a:ext cx="5421000" cy="3474718"/>
          </a:xfrm>
          <a:prstGeom prst="rect">
            <a:avLst/>
          </a:prstGeom>
        </p:spPr>
      </p:pic>
      <p:pic>
        <p:nvPicPr>
          <p:cNvPr id="5" name="Picture 4">
            <a:extLst>
              <a:ext uri="{FF2B5EF4-FFF2-40B4-BE49-F238E27FC236}">
                <a16:creationId xmlns:a16="http://schemas.microsoft.com/office/drawing/2014/main" id="{CDFAF8F9-948A-4770-8D94-105923CEFB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23151" y="995680"/>
            <a:ext cx="4119778" cy="4866638"/>
          </a:xfrm>
          <a:prstGeom prst="rect">
            <a:avLst/>
          </a:prstGeom>
        </p:spPr>
      </p:pic>
    </p:spTree>
    <p:extLst>
      <p:ext uri="{BB962C8B-B14F-4D97-AF65-F5344CB8AC3E}">
        <p14:creationId xmlns:p14="http://schemas.microsoft.com/office/powerpoint/2010/main" val="3551071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FAF8F9-948A-4770-8D94-105923CEFB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23151" y="995680"/>
            <a:ext cx="4119778" cy="4866638"/>
          </a:xfrm>
          <a:prstGeom prst="rect">
            <a:avLst/>
          </a:prstGeom>
        </p:spPr>
      </p:pic>
      <p:pic>
        <p:nvPicPr>
          <p:cNvPr id="8" name="Picture 7">
            <a:extLst>
              <a:ext uri="{FF2B5EF4-FFF2-40B4-BE49-F238E27FC236}">
                <a16:creationId xmlns:a16="http://schemas.microsoft.com/office/drawing/2014/main" id="{D559FFFD-19DC-47BD-8E24-0015C56583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2280" y="1590103"/>
            <a:ext cx="6355080" cy="3677794"/>
          </a:xfrm>
          <a:prstGeom prst="rect">
            <a:avLst/>
          </a:prstGeom>
        </p:spPr>
      </p:pic>
      <p:sp>
        <p:nvSpPr>
          <p:cNvPr id="6" name="TextBox 5">
            <a:extLst>
              <a:ext uri="{FF2B5EF4-FFF2-40B4-BE49-F238E27FC236}">
                <a16:creationId xmlns:a16="http://schemas.microsoft.com/office/drawing/2014/main" id="{EA459469-2C4C-42AB-B942-2E7A57035356}"/>
              </a:ext>
            </a:extLst>
          </p:cNvPr>
          <p:cNvSpPr txBox="1"/>
          <p:nvPr/>
        </p:nvSpPr>
        <p:spPr>
          <a:xfrm>
            <a:off x="8525937" y="6187080"/>
            <a:ext cx="2867003" cy="276999"/>
          </a:xfrm>
          <a:prstGeom prst="rect">
            <a:avLst/>
          </a:prstGeom>
          <a:noFill/>
        </p:spPr>
        <p:txBody>
          <a:bodyPr wrap="none" rtlCol="0">
            <a:spAutoFit/>
          </a:bodyPr>
          <a:lstStyle/>
          <a:p>
            <a:pPr algn="r"/>
            <a:r>
              <a:rPr lang="en-US" sz="1200" dirty="0">
                <a:solidFill>
                  <a:schemeClr val="bg1"/>
                </a:solidFill>
              </a:rPr>
              <a:t>Eliel Saarinen, Tribune Tower design (1922)</a:t>
            </a:r>
          </a:p>
        </p:txBody>
      </p:sp>
    </p:spTree>
    <p:extLst>
      <p:ext uri="{BB962C8B-B14F-4D97-AF65-F5344CB8AC3E}">
        <p14:creationId xmlns:p14="http://schemas.microsoft.com/office/powerpoint/2010/main" val="36399851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945141-0BFB-48A4-87B8-43E5A944DE15}"/>
              </a:ext>
            </a:extLst>
          </p:cNvPr>
          <p:cNvSpPr txBox="1"/>
          <p:nvPr/>
        </p:nvSpPr>
        <p:spPr>
          <a:xfrm>
            <a:off x="9165600" y="6187080"/>
            <a:ext cx="2227340" cy="461665"/>
          </a:xfrm>
          <a:prstGeom prst="rect">
            <a:avLst/>
          </a:prstGeom>
          <a:noFill/>
        </p:spPr>
        <p:txBody>
          <a:bodyPr wrap="none" rtlCol="0">
            <a:spAutoFit/>
          </a:bodyPr>
          <a:lstStyle/>
          <a:p>
            <a:pPr algn="r"/>
            <a:r>
              <a:rPr lang="en-US" sz="1200" dirty="0">
                <a:solidFill>
                  <a:schemeClr val="bg1"/>
                </a:solidFill>
              </a:rPr>
              <a:t>General Motors Technical Center</a:t>
            </a:r>
          </a:p>
          <a:p>
            <a:pPr algn="r"/>
            <a:r>
              <a:rPr lang="en-US" sz="1200" dirty="0">
                <a:solidFill>
                  <a:schemeClr val="bg1"/>
                </a:solidFill>
              </a:rPr>
              <a:t>Warren, Michigan (1948-56)</a:t>
            </a:r>
          </a:p>
        </p:txBody>
      </p:sp>
      <p:pic>
        <p:nvPicPr>
          <p:cNvPr id="3" name="Picture 2">
            <a:extLst>
              <a:ext uri="{FF2B5EF4-FFF2-40B4-BE49-F238E27FC236}">
                <a16:creationId xmlns:a16="http://schemas.microsoft.com/office/drawing/2014/main" id="{CED9D55A-82FB-4609-819F-CC07061FC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6432" y="735584"/>
            <a:ext cx="7808976" cy="5132832"/>
          </a:xfrm>
          <a:prstGeom prst="rect">
            <a:avLst/>
          </a:prstGeom>
        </p:spPr>
      </p:pic>
    </p:spTree>
    <p:extLst>
      <p:ext uri="{BB962C8B-B14F-4D97-AF65-F5344CB8AC3E}">
        <p14:creationId xmlns:p14="http://schemas.microsoft.com/office/powerpoint/2010/main" val="19848951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945141-0BFB-48A4-87B8-43E5A944DE15}"/>
              </a:ext>
            </a:extLst>
          </p:cNvPr>
          <p:cNvSpPr txBox="1"/>
          <p:nvPr/>
        </p:nvSpPr>
        <p:spPr>
          <a:xfrm>
            <a:off x="8327164" y="5987055"/>
            <a:ext cx="3065776" cy="646331"/>
          </a:xfrm>
          <a:prstGeom prst="rect">
            <a:avLst/>
          </a:prstGeom>
          <a:noFill/>
        </p:spPr>
        <p:txBody>
          <a:bodyPr wrap="none" rtlCol="0">
            <a:spAutoFit/>
          </a:bodyPr>
          <a:lstStyle/>
          <a:p>
            <a:pPr algn="r"/>
            <a:r>
              <a:rPr lang="en-US" sz="1200" dirty="0">
                <a:solidFill>
                  <a:schemeClr val="bg1"/>
                </a:solidFill>
              </a:rPr>
              <a:t>General Motors Technical Center</a:t>
            </a:r>
          </a:p>
          <a:p>
            <a:pPr algn="r"/>
            <a:r>
              <a:rPr lang="en-US" sz="1200" dirty="0">
                <a:solidFill>
                  <a:schemeClr val="bg1"/>
                </a:solidFill>
              </a:rPr>
              <a:t>Warren, Michigan (1948-56)</a:t>
            </a:r>
          </a:p>
          <a:p>
            <a:pPr algn="r"/>
            <a:r>
              <a:rPr lang="en-US" sz="1200" dirty="0">
                <a:solidFill>
                  <a:schemeClr val="bg1"/>
                </a:solidFill>
              </a:rPr>
              <a:t>Right: </a:t>
            </a:r>
            <a:r>
              <a:rPr lang="en-US" sz="1200" dirty="0" err="1">
                <a:solidFill>
                  <a:schemeClr val="bg1"/>
                </a:solidFill>
              </a:rPr>
              <a:t>Mies</a:t>
            </a:r>
            <a:r>
              <a:rPr lang="en-US" sz="1200" dirty="0">
                <a:solidFill>
                  <a:schemeClr val="bg1"/>
                </a:solidFill>
              </a:rPr>
              <a:t> van der </a:t>
            </a:r>
            <a:r>
              <a:rPr lang="en-US" sz="1200" dirty="0" err="1">
                <a:solidFill>
                  <a:schemeClr val="bg1"/>
                </a:solidFill>
              </a:rPr>
              <a:t>Rohe</a:t>
            </a:r>
            <a:r>
              <a:rPr lang="en-US" sz="1200" dirty="0">
                <a:solidFill>
                  <a:schemeClr val="bg1"/>
                </a:solidFill>
              </a:rPr>
              <a:t>, IIT Campus, Chicago</a:t>
            </a:r>
          </a:p>
        </p:txBody>
      </p:sp>
      <p:pic>
        <p:nvPicPr>
          <p:cNvPr id="80898" name="Picture 2" descr="Image result for saarinen gm technical center">
            <a:extLst>
              <a:ext uri="{FF2B5EF4-FFF2-40B4-BE49-F238E27FC236}">
                <a16:creationId xmlns:a16="http://schemas.microsoft.com/office/drawing/2014/main" id="{5E71EE98-2017-483C-9895-6E74AD3140B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00" y="2055525"/>
            <a:ext cx="5628757" cy="2746950"/>
          </a:xfrm>
          <a:prstGeom prst="rect">
            <a:avLst/>
          </a:prstGeom>
          <a:noFill/>
          <a:extLst>
            <a:ext uri="{909E8E84-426E-40DD-AFC4-6F175D3DCCD1}">
              <a14:hiddenFill xmlns:a14="http://schemas.microsoft.com/office/drawing/2010/main">
                <a:solidFill>
                  <a:srgbClr val="FFFFFF"/>
                </a:solidFill>
              </a14:hiddenFill>
            </a:ext>
          </a:extLst>
        </p:spPr>
      </p:pic>
      <p:pic>
        <p:nvPicPr>
          <p:cNvPr id="82946" name="Picture 2" descr="Related image">
            <a:extLst>
              <a:ext uri="{FF2B5EF4-FFF2-40B4-BE49-F238E27FC236}">
                <a16:creationId xmlns:a16="http://schemas.microsoft.com/office/drawing/2014/main" id="{06354095-69F4-4B0C-A62B-1EBA9CFD5A7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45745" y="1803149"/>
            <a:ext cx="5628757" cy="3251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6149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945141-0BFB-48A4-87B8-43E5A944DE15}"/>
              </a:ext>
            </a:extLst>
          </p:cNvPr>
          <p:cNvSpPr txBox="1"/>
          <p:nvPr/>
        </p:nvSpPr>
        <p:spPr>
          <a:xfrm>
            <a:off x="9165600" y="6187080"/>
            <a:ext cx="2227340" cy="461665"/>
          </a:xfrm>
          <a:prstGeom prst="rect">
            <a:avLst/>
          </a:prstGeom>
          <a:noFill/>
        </p:spPr>
        <p:txBody>
          <a:bodyPr wrap="none" rtlCol="0">
            <a:spAutoFit/>
          </a:bodyPr>
          <a:lstStyle/>
          <a:p>
            <a:pPr algn="r"/>
            <a:r>
              <a:rPr lang="en-US" sz="1200" dirty="0">
                <a:solidFill>
                  <a:schemeClr val="bg1"/>
                </a:solidFill>
              </a:rPr>
              <a:t>General Motors Technical Center</a:t>
            </a:r>
          </a:p>
          <a:p>
            <a:pPr algn="r"/>
            <a:r>
              <a:rPr lang="en-US" sz="1200" dirty="0">
                <a:solidFill>
                  <a:schemeClr val="bg1"/>
                </a:solidFill>
              </a:rPr>
              <a:t>Warren, Michigan (1948-56)</a:t>
            </a:r>
          </a:p>
        </p:txBody>
      </p:sp>
      <p:pic>
        <p:nvPicPr>
          <p:cNvPr id="5" name="Picture 4">
            <a:extLst>
              <a:ext uri="{FF2B5EF4-FFF2-40B4-BE49-F238E27FC236}">
                <a16:creationId xmlns:a16="http://schemas.microsoft.com/office/drawing/2014/main" id="{69EC5B82-121D-4285-AB21-D175C69430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04800"/>
            <a:ext cx="8650224" cy="6248400"/>
          </a:xfrm>
          <a:prstGeom prst="rect">
            <a:avLst/>
          </a:prstGeom>
        </p:spPr>
      </p:pic>
    </p:spTree>
    <p:extLst>
      <p:ext uri="{BB962C8B-B14F-4D97-AF65-F5344CB8AC3E}">
        <p14:creationId xmlns:p14="http://schemas.microsoft.com/office/powerpoint/2010/main" val="12594629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945141-0BFB-48A4-87B8-43E5A944DE15}"/>
              </a:ext>
            </a:extLst>
          </p:cNvPr>
          <p:cNvSpPr txBox="1"/>
          <p:nvPr/>
        </p:nvSpPr>
        <p:spPr>
          <a:xfrm>
            <a:off x="9165600" y="6187080"/>
            <a:ext cx="2227340" cy="461665"/>
          </a:xfrm>
          <a:prstGeom prst="rect">
            <a:avLst/>
          </a:prstGeom>
          <a:noFill/>
        </p:spPr>
        <p:txBody>
          <a:bodyPr wrap="none" rtlCol="0">
            <a:spAutoFit/>
          </a:bodyPr>
          <a:lstStyle/>
          <a:p>
            <a:pPr algn="r"/>
            <a:r>
              <a:rPr lang="en-US" sz="1200" dirty="0">
                <a:solidFill>
                  <a:schemeClr val="bg1"/>
                </a:solidFill>
              </a:rPr>
              <a:t>General Motors Technical Center</a:t>
            </a:r>
          </a:p>
          <a:p>
            <a:pPr algn="r"/>
            <a:r>
              <a:rPr lang="en-US" sz="1200" dirty="0">
                <a:solidFill>
                  <a:schemeClr val="bg1"/>
                </a:solidFill>
              </a:rPr>
              <a:t>Warren, Michigan (1948-56)</a:t>
            </a:r>
          </a:p>
        </p:txBody>
      </p:sp>
      <p:pic>
        <p:nvPicPr>
          <p:cNvPr id="80898" name="Picture 2" descr="Image result for saarinen gm technical center">
            <a:extLst>
              <a:ext uri="{FF2B5EF4-FFF2-40B4-BE49-F238E27FC236}">
                <a16:creationId xmlns:a16="http://schemas.microsoft.com/office/drawing/2014/main" id="{5E71EE98-2017-483C-9895-6E74AD3140B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1253550"/>
            <a:ext cx="8915400" cy="435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5926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945141-0BFB-48A4-87B8-43E5A944DE15}"/>
              </a:ext>
            </a:extLst>
          </p:cNvPr>
          <p:cNvSpPr txBox="1"/>
          <p:nvPr/>
        </p:nvSpPr>
        <p:spPr>
          <a:xfrm>
            <a:off x="6233258" y="6187080"/>
            <a:ext cx="5159682" cy="461665"/>
          </a:xfrm>
          <a:prstGeom prst="rect">
            <a:avLst/>
          </a:prstGeom>
          <a:noFill/>
        </p:spPr>
        <p:txBody>
          <a:bodyPr wrap="none" rtlCol="0">
            <a:spAutoFit/>
          </a:bodyPr>
          <a:lstStyle/>
          <a:p>
            <a:pPr algn="r"/>
            <a:r>
              <a:rPr lang="en-US" sz="1200" dirty="0">
                <a:solidFill>
                  <a:schemeClr val="bg1"/>
                </a:solidFill>
              </a:rPr>
              <a:t>International Business Machines (IBM) Manufacturing and Administrative Center</a:t>
            </a:r>
          </a:p>
          <a:p>
            <a:pPr algn="r"/>
            <a:r>
              <a:rPr lang="en-US" sz="1200" dirty="0">
                <a:solidFill>
                  <a:schemeClr val="bg1"/>
                </a:solidFill>
              </a:rPr>
              <a:t>Rochester, Minnesota (1956 -58)</a:t>
            </a:r>
          </a:p>
        </p:txBody>
      </p:sp>
      <p:pic>
        <p:nvPicPr>
          <p:cNvPr id="4" name="Picture 3">
            <a:extLst>
              <a:ext uri="{FF2B5EF4-FFF2-40B4-BE49-F238E27FC236}">
                <a16:creationId xmlns:a16="http://schemas.microsoft.com/office/drawing/2014/main" id="{3D879184-AA05-4917-B414-1201EDB5D5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2480" y="1019254"/>
            <a:ext cx="10678160" cy="4545172"/>
          </a:xfrm>
          <a:prstGeom prst="rect">
            <a:avLst/>
          </a:prstGeom>
        </p:spPr>
      </p:pic>
    </p:spTree>
    <p:extLst>
      <p:ext uri="{BB962C8B-B14F-4D97-AF65-F5344CB8AC3E}">
        <p14:creationId xmlns:p14="http://schemas.microsoft.com/office/powerpoint/2010/main" val="3154983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8060296" y="6187080"/>
            <a:ext cx="3332644" cy="276999"/>
          </a:xfrm>
          <a:prstGeom prst="rect">
            <a:avLst/>
          </a:prstGeom>
          <a:noFill/>
        </p:spPr>
        <p:txBody>
          <a:bodyPr wrap="none" rtlCol="0">
            <a:spAutoFit/>
          </a:bodyPr>
          <a:lstStyle/>
          <a:p>
            <a:pPr algn="r"/>
            <a:r>
              <a:rPr lang="en-US" sz="1200" dirty="0">
                <a:solidFill>
                  <a:schemeClr val="bg1"/>
                </a:solidFill>
              </a:rPr>
              <a:t>Chicago World’s Fair ‘A Century of Progress’ (1933)</a:t>
            </a:r>
          </a:p>
        </p:txBody>
      </p:sp>
      <p:pic>
        <p:nvPicPr>
          <p:cNvPr id="48130" name="Picture 2" descr="Image result for chicago century of progress expo 1933">
            <a:extLst>
              <a:ext uri="{FF2B5EF4-FFF2-40B4-BE49-F238E27FC236}">
                <a16:creationId xmlns:a16="http://schemas.microsoft.com/office/drawing/2014/main" id="{6F8FA49C-3F10-4855-8B74-6FBEF7C4981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2926" y="0"/>
            <a:ext cx="45910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02" name="Picture 2" descr="Image result for chicago worlds fair 1933">
            <a:extLst>
              <a:ext uri="{FF2B5EF4-FFF2-40B4-BE49-F238E27FC236}">
                <a16:creationId xmlns:a16="http://schemas.microsoft.com/office/drawing/2014/main" id="{69568B58-8984-4AF4-A2F4-EE18B3D549C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77365" y="1362075"/>
            <a:ext cx="6071709" cy="3981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9881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945141-0BFB-48A4-87B8-43E5A944DE15}"/>
              </a:ext>
            </a:extLst>
          </p:cNvPr>
          <p:cNvSpPr txBox="1"/>
          <p:nvPr/>
        </p:nvSpPr>
        <p:spPr>
          <a:xfrm>
            <a:off x="6233258" y="6187080"/>
            <a:ext cx="5159682" cy="461665"/>
          </a:xfrm>
          <a:prstGeom prst="rect">
            <a:avLst/>
          </a:prstGeom>
          <a:noFill/>
        </p:spPr>
        <p:txBody>
          <a:bodyPr wrap="none" rtlCol="0">
            <a:spAutoFit/>
          </a:bodyPr>
          <a:lstStyle/>
          <a:p>
            <a:pPr algn="r"/>
            <a:r>
              <a:rPr lang="en-US" sz="1200" dirty="0">
                <a:solidFill>
                  <a:schemeClr val="bg1"/>
                </a:solidFill>
              </a:rPr>
              <a:t>International Business Machines (IBM) Manufacturing and Administrative Center</a:t>
            </a:r>
          </a:p>
          <a:p>
            <a:pPr algn="r"/>
            <a:r>
              <a:rPr lang="en-US" sz="1200" dirty="0">
                <a:solidFill>
                  <a:schemeClr val="bg1"/>
                </a:solidFill>
              </a:rPr>
              <a:t>Rochester, Minnesota (1956 -58)</a:t>
            </a:r>
          </a:p>
        </p:txBody>
      </p:sp>
      <p:pic>
        <p:nvPicPr>
          <p:cNvPr id="3" name="Picture 2">
            <a:extLst>
              <a:ext uri="{FF2B5EF4-FFF2-40B4-BE49-F238E27FC236}">
                <a16:creationId xmlns:a16="http://schemas.microsoft.com/office/drawing/2014/main" id="{BDD14D01-2218-462A-B08C-4BEAC0719A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2868" y="697992"/>
            <a:ext cx="7446264" cy="5218176"/>
          </a:xfrm>
          <a:prstGeom prst="rect">
            <a:avLst/>
          </a:prstGeom>
        </p:spPr>
      </p:pic>
    </p:spTree>
    <p:extLst>
      <p:ext uri="{BB962C8B-B14F-4D97-AF65-F5344CB8AC3E}">
        <p14:creationId xmlns:p14="http://schemas.microsoft.com/office/powerpoint/2010/main" val="10364459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945141-0BFB-48A4-87B8-43E5A944DE15}"/>
              </a:ext>
            </a:extLst>
          </p:cNvPr>
          <p:cNvSpPr txBox="1"/>
          <p:nvPr/>
        </p:nvSpPr>
        <p:spPr>
          <a:xfrm>
            <a:off x="6233258" y="6187080"/>
            <a:ext cx="5159682" cy="461665"/>
          </a:xfrm>
          <a:prstGeom prst="rect">
            <a:avLst/>
          </a:prstGeom>
          <a:noFill/>
        </p:spPr>
        <p:txBody>
          <a:bodyPr wrap="none" rtlCol="0">
            <a:spAutoFit/>
          </a:bodyPr>
          <a:lstStyle/>
          <a:p>
            <a:pPr algn="r"/>
            <a:r>
              <a:rPr lang="en-US" sz="1200" dirty="0">
                <a:solidFill>
                  <a:schemeClr val="bg1"/>
                </a:solidFill>
              </a:rPr>
              <a:t>International Business Machines (IBM) Manufacturing and Administrative Center</a:t>
            </a:r>
          </a:p>
          <a:p>
            <a:pPr algn="r"/>
            <a:r>
              <a:rPr lang="en-US" sz="1200" dirty="0">
                <a:solidFill>
                  <a:schemeClr val="bg1"/>
                </a:solidFill>
              </a:rPr>
              <a:t>Rochester, Minnesota (1956 -58)</a:t>
            </a:r>
          </a:p>
        </p:txBody>
      </p:sp>
      <p:pic>
        <p:nvPicPr>
          <p:cNvPr id="3" name="Picture 2">
            <a:extLst>
              <a:ext uri="{FF2B5EF4-FFF2-40B4-BE49-F238E27FC236}">
                <a16:creationId xmlns:a16="http://schemas.microsoft.com/office/drawing/2014/main" id="{F4F7726F-DF2F-4138-96B4-6D649588EC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989" y="1138936"/>
            <a:ext cx="5578742" cy="4417568"/>
          </a:xfrm>
          <a:prstGeom prst="rect">
            <a:avLst/>
          </a:prstGeom>
        </p:spPr>
      </p:pic>
      <p:pic>
        <p:nvPicPr>
          <p:cNvPr id="5" name="Picture 4">
            <a:extLst>
              <a:ext uri="{FF2B5EF4-FFF2-40B4-BE49-F238E27FC236}">
                <a16:creationId xmlns:a16="http://schemas.microsoft.com/office/drawing/2014/main" id="{8E5A2606-E25B-41D2-9423-355E700694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99298" y="1138936"/>
            <a:ext cx="5487646" cy="4417568"/>
          </a:xfrm>
          <a:prstGeom prst="rect">
            <a:avLst/>
          </a:prstGeom>
        </p:spPr>
      </p:pic>
    </p:spTree>
    <p:extLst>
      <p:ext uri="{BB962C8B-B14F-4D97-AF65-F5344CB8AC3E}">
        <p14:creationId xmlns:p14="http://schemas.microsoft.com/office/powerpoint/2010/main" val="33916192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945141-0BFB-48A4-87B8-43E5A944DE15}"/>
              </a:ext>
            </a:extLst>
          </p:cNvPr>
          <p:cNvSpPr txBox="1"/>
          <p:nvPr/>
        </p:nvSpPr>
        <p:spPr>
          <a:xfrm>
            <a:off x="9154377" y="6187080"/>
            <a:ext cx="2238563" cy="461665"/>
          </a:xfrm>
          <a:prstGeom prst="rect">
            <a:avLst/>
          </a:prstGeom>
          <a:noFill/>
        </p:spPr>
        <p:txBody>
          <a:bodyPr wrap="none" rtlCol="0">
            <a:spAutoFit/>
          </a:bodyPr>
          <a:lstStyle/>
          <a:p>
            <a:pPr algn="r"/>
            <a:r>
              <a:rPr lang="en-US" sz="1200" dirty="0">
                <a:solidFill>
                  <a:schemeClr val="bg1"/>
                </a:solidFill>
              </a:rPr>
              <a:t>Bell Telephone Laboratories</a:t>
            </a:r>
          </a:p>
          <a:p>
            <a:pPr algn="r"/>
            <a:r>
              <a:rPr lang="en-US" sz="1200" dirty="0">
                <a:solidFill>
                  <a:schemeClr val="bg1"/>
                </a:solidFill>
              </a:rPr>
              <a:t>Holmdel, New Jersey (1957 – 62)</a:t>
            </a:r>
          </a:p>
        </p:txBody>
      </p:sp>
      <p:pic>
        <p:nvPicPr>
          <p:cNvPr id="83970" name="Picture 2" descr="Image result for saarinen bell telephone labs">
            <a:extLst>
              <a:ext uri="{FF2B5EF4-FFF2-40B4-BE49-F238E27FC236}">
                <a16:creationId xmlns:a16="http://schemas.microsoft.com/office/drawing/2014/main" id="{3FE37F29-AF6C-457D-BC99-0DB89575AD5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51000" y="928687"/>
            <a:ext cx="8890000" cy="5000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3052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Image result for saarinen bell telephone labs">
            <a:extLst>
              <a:ext uri="{FF2B5EF4-FFF2-40B4-BE49-F238E27FC236}">
                <a16:creationId xmlns:a16="http://schemas.microsoft.com/office/drawing/2014/main" id="{FB7D9340-9A49-44E1-994A-4CAE76B10D3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5945141-0BFB-48A4-87B8-43E5A944DE15}"/>
              </a:ext>
            </a:extLst>
          </p:cNvPr>
          <p:cNvSpPr txBox="1"/>
          <p:nvPr/>
        </p:nvSpPr>
        <p:spPr>
          <a:xfrm>
            <a:off x="9154377" y="6187080"/>
            <a:ext cx="2238563" cy="461665"/>
          </a:xfrm>
          <a:prstGeom prst="rect">
            <a:avLst/>
          </a:prstGeom>
          <a:noFill/>
        </p:spPr>
        <p:txBody>
          <a:bodyPr wrap="none" rtlCol="0">
            <a:spAutoFit/>
          </a:bodyPr>
          <a:lstStyle/>
          <a:p>
            <a:pPr algn="r"/>
            <a:r>
              <a:rPr lang="en-US" sz="1200" dirty="0">
                <a:solidFill>
                  <a:schemeClr val="bg1"/>
                </a:solidFill>
              </a:rPr>
              <a:t>Bell Telephone Laboratories</a:t>
            </a:r>
          </a:p>
          <a:p>
            <a:pPr algn="r"/>
            <a:r>
              <a:rPr lang="en-US" sz="1200" dirty="0">
                <a:solidFill>
                  <a:schemeClr val="bg1"/>
                </a:solidFill>
              </a:rPr>
              <a:t>Holmdel, New Jersey (1957 – 62)</a:t>
            </a:r>
          </a:p>
        </p:txBody>
      </p:sp>
    </p:spTree>
    <p:extLst>
      <p:ext uri="{BB962C8B-B14F-4D97-AF65-F5344CB8AC3E}">
        <p14:creationId xmlns:p14="http://schemas.microsoft.com/office/powerpoint/2010/main" val="16529916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945141-0BFB-48A4-87B8-43E5A944DE15}"/>
              </a:ext>
            </a:extLst>
          </p:cNvPr>
          <p:cNvSpPr txBox="1"/>
          <p:nvPr/>
        </p:nvSpPr>
        <p:spPr>
          <a:xfrm>
            <a:off x="9154377" y="6187080"/>
            <a:ext cx="2238563" cy="461665"/>
          </a:xfrm>
          <a:prstGeom prst="rect">
            <a:avLst/>
          </a:prstGeom>
          <a:noFill/>
        </p:spPr>
        <p:txBody>
          <a:bodyPr wrap="none" rtlCol="0">
            <a:spAutoFit/>
          </a:bodyPr>
          <a:lstStyle/>
          <a:p>
            <a:pPr algn="r"/>
            <a:r>
              <a:rPr lang="en-US" sz="1200" dirty="0">
                <a:solidFill>
                  <a:schemeClr val="bg1"/>
                </a:solidFill>
              </a:rPr>
              <a:t>Bell Telephone Laboratories</a:t>
            </a:r>
          </a:p>
          <a:p>
            <a:pPr algn="r"/>
            <a:r>
              <a:rPr lang="en-US" sz="1200" dirty="0">
                <a:solidFill>
                  <a:schemeClr val="bg1"/>
                </a:solidFill>
              </a:rPr>
              <a:t>Holmdel, New Jersey (1957 – 62)</a:t>
            </a:r>
          </a:p>
        </p:txBody>
      </p:sp>
      <p:pic>
        <p:nvPicPr>
          <p:cNvPr id="86018" name="Picture 2" descr="Image result for saarinen bell telephone labs">
            <a:extLst>
              <a:ext uri="{FF2B5EF4-FFF2-40B4-BE49-F238E27FC236}">
                <a16:creationId xmlns:a16="http://schemas.microsoft.com/office/drawing/2014/main" id="{63F4F032-018B-4D8F-AEEB-9A48816D3E0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000"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6020" name="Picture 4" descr="Image result for bell telephone labs world largest mirror">
            <a:extLst>
              <a:ext uri="{FF2B5EF4-FFF2-40B4-BE49-F238E27FC236}">
                <a16:creationId xmlns:a16="http://schemas.microsoft.com/office/drawing/2014/main" id="{23FDEBA7-9D24-4B52-AC69-21A80EEC1C0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87232" y="1657350"/>
            <a:ext cx="5733256"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2641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945141-0BFB-48A4-87B8-43E5A944DE15}"/>
              </a:ext>
            </a:extLst>
          </p:cNvPr>
          <p:cNvSpPr txBox="1"/>
          <p:nvPr/>
        </p:nvSpPr>
        <p:spPr>
          <a:xfrm>
            <a:off x="9154377" y="6187080"/>
            <a:ext cx="2238563" cy="461665"/>
          </a:xfrm>
          <a:prstGeom prst="rect">
            <a:avLst/>
          </a:prstGeom>
          <a:noFill/>
        </p:spPr>
        <p:txBody>
          <a:bodyPr wrap="none" rtlCol="0">
            <a:spAutoFit/>
          </a:bodyPr>
          <a:lstStyle/>
          <a:p>
            <a:pPr algn="r"/>
            <a:r>
              <a:rPr lang="en-US" sz="1200" dirty="0">
                <a:solidFill>
                  <a:schemeClr val="bg1"/>
                </a:solidFill>
              </a:rPr>
              <a:t>Bell Telephone Laboratories</a:t>
            </a:r>
          </a:p>
          <a:p>
            <a:pPr algn="r"/>
            <a:r>
              <a:rPr lang="en-US" sz="1200" dirty="0">
                <a:solidFill>
                  <a:schemeClr val="bg1"/>
                </a:solidFill>
              </a:rPr>
              <a:t>Holmdel, New Jersey (1957 – 62)</a:t>
            </a:r>
          </a:p>
        </p:txBody>
      </p:sp>
      <p:pic>
        <p:nvPicPr>
          <p:cNvPr id="86018" name="Picture 2" descr="Image result for saarinen bell telephone labs">
            <a:extLst>
              <a:ext uri="{FF2B5EF4-FFF2-40B4-BE49-F238E27FC236}">
                <a16:creationId xmlns:a16="http://schemas.microsoft.com/office/drawing/2014/main" id="{63F4F032-018B-4D8F-AEEB-9A48816D3E0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000"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7042" name="Picture 2" descr="Image result for saarinen bell labs plan">
            <a:extLst>
              <a:ext uri="{FF2B5EF4-FFF2-40B4-BE49-F238E27FC236}">
                <a16:creationId xmlns:a16="http://schemas.microsoft.com/office/drawing/2014/main" id="{4FBE63D9-24A4-4D6C-8A49-93316A3A93A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15000" y="1640225"/>
            <a:ext cx="5931940" cy="3577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7779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Image result for saarinen twa">
            <a:extLst>
              <a:ext uri="{FF2B5EF4-FFF2-40B4-BE49-F238E27FC236}">
                <a16:creationId xmlns:a16="http://schemas.microsoft.com/office/drawing/2014/main" id="{89E2EEF1-2AE7-49B4-B28F-3F89A92A1CB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1821" y="1621360"/>
            <a:ext cx="10008358" cy="36136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0D2624F-D59E-4550-912C-9EE6B974C237}"/>
              </a:ext>
            </a:extLst>
          </p:cNvPr>
          <p:cNvSpPr txBox="1"/>
          <p:nvPr/>
        </p:nvSpPr>
        <p:spPr>
          <a:xfrm>
            <a:off x="9209394" y="6187080"/>
            <a:ext cx="2183546" cy="461665"/>
          </a:xfrm>
          <a:prstGeom prst="rect">
            <a:avLst/>
          </a:prstGeom>
          <a:noFill/>
        </p:spPr>
        <p:txBody>
          <a:bodyPr wrap="none" rtlCol="0">
            <a:spAutoFit/>
          </a:bodyPr>
          <a:lstStyle/>
          <a:p>
            <a:pPr algn="r"/>
            <a:r>
              <a:rPr lang="en-US" sz="1200" dirty="0">
                <a:solidFill>
                  <a:schemeClr val="bg1"/>
                </a:solidFill>
              </a:rPr>
              <a:t>TWA Flight Center at JFK Airport</a:t>
            </a:r>
          </a:p>
          <a:p>
            <a:pPr algn="r"/>
            <a:r>
              <a:rPr lang="en-US" sz="1200" dirty="0">
                <a:solidFill>
                  <a:schemeClr val="bg1"/>
                </a:solidFill>
              </a:rPr>
              <a:t>New York City (1962)</a:t>
            </a:r>
          </a:p>
        </p:txBody>
      </p:sp>
    </p:spTree>
    <p:extLst>
      <p:ext uri="{BB962C8B-B14F-4D97-AF65-F5344CB8AC3E}">
        <p14:creationId xmlns:p14="http://schemas.microsoft.com/office/powerpoint/2010/main" val="32274410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D2624F-D59E-4550-912C-9EE6B974C237}"/>
              </a:ext>
            </a:extLst>
          </p:cNvPr>
          <p:cNvSpPr txBox="1"/>
          <p:nvPr/>
        </p:nvSpPr>
        <p:spPr>
          <a:xfrm>
            <a:off x="9209394" y="6187080"/>
            <a:ext cx="2183546" cy="461665"/>
          </a:xfrm>
          <a:prstGeom prst="rect">
            <a:avLst/>
          </a:prstGeom>
          <a:noFill/>
        </p:spPr>
        <p:txBody>
          <a:bodyPr wrap="none" rtlCol="0">
            <a:spAutoFit/>
          </a:bodyPr>
          <a:lstStyle/>
          <a:p>
            <a:pPr algn="r"/>
            <a:r>
              <a:rPr lang="en-US" sz="1200" dirty="0">
                <a:solidFill>
                  <a:schemeClr val="bg1"/>
                </a:solidFill>
              </a:rPr>
              <a:t>TWA Flight Center at JFK Airport</a:t>
            </a:r>
          </a:p>
          <a:p>
            <a:pPr algn="r"/>
            <a:r>
              <a:rPr lang="en-US" sz="1200" dirty="0">
                <a:solidFill>
                  <a:schemeClr val="bg1"/>
                </a:solidFill>
              </a:rPr>
              <a:t>New York City (1962)</a:t>
            </a:r>
          </a:p>
        </p:txBody>
      </p:sp>
      <p:pic>
        <p:nvPicPr>
          <p:cNvPr id="31746" name="Picture 2" descr="Image result for saarinen twa">
            <a:extLst>
              <a:ext uri="{FF2B5EF4-FFF2-40B4-BE49-F238E27FC236}">
                <a16:creationId xmlns:a16="http://schemas.microsoft.com/office/drawing/2014/main" id="{D99691B0-08D5-4FED-AECF-E0EC99F095E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86092" y="2133600"/>
            <a:ext cx="4491758" cy="2526614"/>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Image result for saarinen twa">
            <a:extLst>
              <a:ext uri="{FF2B5EF4-FFF2-40B4-BE49-F238E27FC236}">
                <a16:creationId xmlns:a16="http://schemas.microsoft.com/office/drawing/2014/main" id="{8B268A82-35ED-4D4E-9915-44E15AF1B7F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7407" y="787021"/>
            <a:ext cx="6406865" cy="5117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3710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D2624F-D59E-4550-912C-9EE6B974C237}"/>
              </a:ext>
            </a:extLst>
          </p:cNvPr>
          <p:cNvSpPr txBox="1"/>
          <p:nvPr/>
        </p:nvSpPr>
        <p:spPr>
          <a:xfrm>
            <a:off x="9209394" y="6187080"/>
            <a:ext cx="2183546" cy="461665"/>
          </a:xfrm>
          <a:prstGeom prst="rect">
            <a:avLst/>
          </a:prstGeom>
          <a:noFill/>
        </p:spPr>
        <p:txBody>
          <a:bodyPr wrap="none" rtlCol="0">
            <a:spAutoFit/>
          </a:bodyPr>
          <a:lstStyle/>
          <a:p>
            <a:pPr algn="r"/>
            <a:r>
              <a:rPr lang="en-US" sz="1200" dirty="0">
                <a:solidFill>
                  <a:schemeClr val="bg1"/>
                </a:solidFill>
              </a:rPr>
              <a:t>TWA Flight Center at JFK Airport</a:t>
            </a:r>
          </a:p>
          <a:p>
            <a:pPr algn="r"/>
            <a:r>
              <a:rPr lang="en-US" sz="1200" dirty="0">
                <a:solidFill>
                  <a:schemeClr val="bg1"/>
                </a:solidFill>
              </a:rPr>
              <a:t>New York City (1962)</a:t>
            </a:r>
          </a:p>
        </p:txBody>
      </p:sp>
      <p:pic>
        <p:nvPicPr>
          <p:cNvPr id="3" name="Picture 2">
            <a:extLst>
              <a:ext uri="{FF2B5EF4-FFF2-40B4-BE49-F238E27FC236}">
                <a16:creationId xmlns:a16="http://schemas.microsoft.com/office/drawing/2014/main" id="{053229E8-7810-401E-9C54-ADD1D65B9A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6396" y="1092708"/>
            <a:ext cx="7531608" cy="4672584"/>
          </a:xfrm>
          <a:prstGeom prst="rect">
            <a:avLst/>
          </a:prstGeom>
        </p:spPr>
      </p:pic>
    </p:spTree>
    <p:extLst>
      <p:ext uri="{BB962C8B-B14F-4D97-AF65-F5344CB8AC3E}">
        <p14:creationId xmlns:p14="http://schemas.microsoft.com/office/powerpoint/2010/main" val="20055137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D2624F-D59E-4550-912C-9EE6B974C237}"/>
              </a:ext>
            </a:extLst>
          </p:cNvPr>
          <p:cNvSpPr txBox="1"/>
          <p:nvPr/>
        </p:nvSpPr>
        <p:spPr>
          <a:xfrm>
            <a:off x="9209394" y="6187080"/>
            <a:ext cx="2183546" cy="461665"/>
          </a:xfrm>
          <a:prstGeom prst="rect">
            <a:avLst/>
          </a:prstGeom>
          <a:noFill/>
        </p:spPr>
        <p:txBody>
          <a:bodyPr wrap="none" rtlCol="0">
            <a:spAutoFit/>
          </a:bodyPr>
          <a:lstStyle/>
          <a:p>
            <a:pPr algn="r"/>
            <a:r>
              <a:rPr lang="en-US" sz="1200" dirty="0">
                <a:solidFill>
                  <a:schemeClr val="bg1"/>
                </a:solidFill>
              </a:rPr>
              <a:t>TWA Flight Center at JFK Airport</a:t>
            </a:r>
          </a:p>
          <a:p>
            <a:pPr algn="r"/>
            <a:r>
              <a:rPr lang="en-US" sz="1200" dirty="0">
                <a:solidFill>
                  <a:schemeClr val="bg1"/>
                </a:solidFill>
              </a:rPr>
              <a:t>New York City (1962)</a:t>
            </a:r>
          </a:p>
        </p:txBody>
      </p:sp>
      <p:pic>
        <p:nvPicPr>
          <p:cNvPr id="4" name="Picture 3">
            <a:extLst>
              <a:ext uri="{FF2B5EF4-FFF2-40B4-BE49-F238E27FC236}">
                <a16:creationId xmlns:a16="http://schemas.microsoft.com/office/drawing/2014/main" id="{5B1213E5-F1B1-4A05-B550-8851E7A8E9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4191" y="788811"/>
            <a:ext cx="6951259" cy="5163024"/>
          </a:xfrm>
          <a:prstGeom prst="rect">
            <a:avLst/>
          </a:prstGeom>
        </p:spPr>
      </p:pic>
    </p:spTree>
    <p:extLst>
      <p:ext uri="{BB962C8B-B14F-4D97-AF65-F5344CB8AC3E}">
        <p14:creationId xmlns:p14="http://schemas.microsoft.com/office/powerpoint/2010/main" val="1080882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skidmore owings merrill founders">
            <a:extLst>
              <a:ext uri="{FF2B5EF4-FFF2-40B4-BE49-F238E27FC236}">
                <a16:creationId xmlns:a16="http://schemas.microsoft.com/office/drawing/2014/main" id="{09887B45-23FA-4688-90DC-8B59B169DEA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1157501"/>
            <a:ext cx="5380629" cy="40354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chicago century of progress expo 1933">
            <a:extLst>
              <a:ext uri="{FF2B5EF4-FFF2-40B4-BE49-F238E27FC236}">
                <a16:creationId xmlns:a16="http://schemas.microsoft.com/office/drawing/2014/main" id="{CC887CE6-17A0-4740-BC81-124D2AB0BA5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2926" y="0"/>
            <a:ext cx="459105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1911E71-F766-4A57-8878-7A62749B3FEE}"/>
              </a:ext>
            </a:extLst>
          </p:cNvPr>
          <p:cNvSpPr txBox="1"/>
          <p:nvPr/>
        </p:nvSpPr>
        <p:spPr>
          <a:xfrm>
            <a:off x="8060296" y="6187080"/>
            <a:ext cx="3332644" cy="276999"/>
          </a:xfrm>
          <a:prstGeom prst="rect">
            <a:avLst/>
          </a:prstGeom>
          <a:noFill/>
        </p:spPr>
        <p:txBody>
          <a:bodyPr wrap="none" rtlCol="0">
            <a:spAutoFit/>
          </a:bodyPr>
          <a:lstStyle/>
          <a:p>
            <a:pPr algn="r"/>
            <a:r>
              <a:rPr lang="en-US" sz="1200" dirty="0">
                <a:solidFill>
                  <a:schemeClr val="bg1"/>
                </a:solidFill>
              </a:rPr>
              <a:t>Chicago World’s Fair ‘A Century of Progress’ (1933)</a:t>
            </a:r>
          </a:p>
        </p:txBody>
      </p:sp>
    </p:spTree>
    <p:extLst>
      <p:ext uri="{BB962C8B-B14F-4D97-AF65-F5344CB8AC3E}">
        <p14:creationId xmlns:p14="http://schemas.microsoft.com/office/powerpoint/2010/main" val="36785977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9078459" y="5979206"/>
            <a:ext cx="2314481" cy="646331"/>
          </a:xfrm>
          <a:prstGeom prst="rect">
            <a:avLst/>
          </a:prstGeom>
          <a:noFill/>
        </p:spPr>
        <p:txBody>
          <a:bodyPr wrap="none" rtlCol="0">
            <a:spAutoFit/>
          </a:bodyPr>
          <a:lstStyle/>
          <a:p>
            <a:pPr algn="r"/>
            <a:r>
              <a:rPr lang="en-US" sz="1200" dirty="0" err="1">
                <a:solidFill>
                  <a:schemeClr val="bg1"/>
                </a:solidFill>
              </a:rPr>
              <a:t>Eero</a:t>
            </a:r>
            <a:r>
              <a:rPr lang="en-US" sz="1200" dirty="0">
                <a:solidFill>
                  <a:schemeClr val="bg1"/>
                </a:solidFill>
              </a:rPr>
              <a:t> Saarinen</a:t>
            </a:r>
          </a:p>
          <a:p>
            <a:pPr algn="r"/>
            <a:r>
              <a:rPr lang="en-US" sz="1200" dirty="0">
                <a:solidFill>
                  <a:schemeClr val="bg1"/>
                </a:solidFill>
              </a:rPr>
              <a:t>Left: Womb Chair (1948)</a:t>
            </a:r>
          </a:p>
          <a:p>
            <a:pPr algn="r"/>
            <a:r>
              <a:rPr lang="en-US" sz="1200" dirty="0">
                <a:solidFill>
                  <a:schemeClr val="bg1"/>
                </a:solidFill>
              </a:rPr>
              <a:t>Right: Tulip Chair and Table (1956)</a:t>
            </a:r>
          </a:p>
        </p:txBody>
      </p:sp>
      <p:pic>
        <p:nvPicPr>
          <p:cNvPr id="29698" name="Picture 2" descr="Image result for saarinen tulip table chair">
            <a:extLst>
              <a:ext uri="{FF2B5EF4-FFF2-40B4-BE49-F238E27FC236}">
                <a16:creationId xmlns:a16="http://schemas.microsoft.com/office/drawing/2014/main" id="{8136C14A-CA2B-4219-AC95-CD1268FEB36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71293" y="878794"/>
            <a:ext cx="4035757" cy="4668026"/>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Image result for saarinen furniture womb">
            <a:extLst>
              <a:ext uri="{FF2B5EF4-FFF2-40B4-BE49-F238E27FC236}">
                <a16:creationId xmlns:a16="http://schemas.microsoft.com/office/drawing/2014/main" id="{A3E11CF5-5DE5-40F5-B642-36E2A29B16E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62802" y="878794"/>
            <a:ext cx="3575578" cy="466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3108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945141-0BFB-48A4-87B8-43E5A944DE15}"/>
              </a:ext>
            </a:extLst>
          </p:cNvPr>
          <p:cNvSpPr txBox="1"/>
          <p:nvPr/>
        </p:nvSpPr>
        <p:spPr>
          <a:xfrm>
            <a:off x="6242170" y="6187080"/>
            <a:ext cx="5150770" cy="461665"/>
          </a:xfrm>
          <a:prstGeom prst="rect">
            <a:avLst/>
          </a:prstGeom>
          <a:noFill/>
        </p:spPr>
        <p:txBody>
          <a:bodyPr wrap="none" rtlCol="0">
            <a:spAutoFit/>
          </a:bodyPr>
          <a:lstStyle/>
          <a:p>
            <a:pPr algn="r"/>
            <a:r>
              <a:rPr lang="en-US" sz="1200" dirty="0">
                <a:solidFill>
                  <a:schemeClr val="bg1"/>
                </a:solidFill>
              </a:rPr>
              <a:t>Massachusetts Institute of Technology (MIT), Kresge Auditorium and MIT Chapel</a:t>
            </a:r>
          </a:p>
          <a:p>
            <a:pPr algn="r"/>
            <a:r>
              <a:rPr lang="en-US" sz="1200" dirty="0">
                <a:solidFill>
                  <a:schemeClr val="bg1"/>
                </a:solidFill>
              </a:rPr>
              <a:t>Cambridge, Massachusetts (1950 – 55)</a:t>
            </a:r>
          </a:p>
        </p:txBody>
      </p:sp>
      <p:pic>
        <p:nvPicPr>
          <p:cNvPr id="48130" name="Picture 2" descr="Image result for saarinen kresge auditorium construction">
            <a:extLst>
              <a:ext uri="{FF2B5EF4-FFF2-40B4-BE49-F238E27FC236}">
                <a16:creationId xmlns:a16="http://schemas.microsoft.com/office/drawing/2014/main" id="{28367A1B-EEC8-4CC5-B0F9-E452F3A20D8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0578" y="536780"/>
            <a:ext cx="7881301" cy="5249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9498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945141-0BFB-48A4-87B8-43E5A944DE15}"/>
              </a:ext>
            </a:extLst>
          </p:cNvPr>
          <p:cNvSpPr txBox="1"/>
          <p:nvPr/>
        </p:nvSpPr>
        <p:spPr>
          <a:xfrm>
            <a:off x="6242170" y="6187080"/>
            <a:ext cx="5150770" cy="461665"/>
          </a:xfrm>
          <a:prstGeom prst="rect">
            <a:avLst/>
          </a:prstGeom>
          <a:noFill/>
        </p:spPr>
        <p:txBody>
          <a:bodyPr wrap="none" rtlCol="0">
            <a:spAutoFit/>
          </a:bodyPr>
          <a:lstStyle/>
          <a:p>
            <a:pPr algn="r"/>
            <a:r>
              <a:rPr lang="en-US" sz="1200" dirty="0">
                <a:solidFill>
                  <a:schemeClr val="bg1"/>
                </a:solidFill>
              </a:rPr>
              <a:t>Massachusetts Institute of Technology (MIT), Kresge Auditorium and MIT Chapel</a:t>
            </a:r>
          </a:p>
          <a:p>
            <a:pPr algn="r"/>
            <a:r>
              <a:rPr lang="en-US" sz="1200" dirty="0">
                <a:solidFill>
                  <a:schemeClr val="bg1"/>
                </a:solidFill>
              </a:rPr>
              <a:t>Cambridge, Massachusetts (1950 – 55)</a:t>
            </a:r>
          </a:p>
        </p:txBody>
      </p:sp>
      <p:pic>
        <p:nvPicPr>
          <p:cNvPr id="35842" name="Picture 2" descr="Related image">
            <a:extLst>
              <a:ext uri="{FF2B5EF4-FFF2-40B4-BE49-F238E27FC236}">
                <a16:creationId xmlns:a16="http://schemas.microsoft.com/office/drawing/2014/main" id="{D5BEA881-A10D-4B73-86DF-F835AFAF00C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7839" y="1561750"/>
            <a:ext cx="4794914" cy="3734500"/>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Related image">
            <a:extLst>
              <a:ext uri="{FF2B5EF4-FFF2-40B4-BE49-F238E27FC236}">
                <a16:creationId xmlns:a16="http://schemas.microsoft.com/office/drawing/2014/main" id="{AA7F146D-B8F8-489B-8C12-8E0E3290DC6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32425" y="1282890"/>
            <a:ext cx="5560995" cy="4407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1774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945141-0BFB-48A4-87B8-43E5A944DE15}"/>
              </a:ext>
            </a:extLst>
          </p:cNvPr>
          <p:cNvSpPr txBox="1"/>
          <p:nvPr/>
        </p:nvSpPr>
        <p:spPr>
          <a:xfrm>
            <a:off x="6242170" y="6187080"/>
            <a:ext cx="5150770" cy="461665"/>
          </a:xfrm>
          <a:prstGeom prst="rect">
            <a:avLst/>
          </a:prstGeom>
          <a:noFill/>
        </p:spPr>
        <p:txBody>
          <a:bodyPr wrap="none" rtlCol="0">
            <a:spAutoFit/>
          </a:bodyPr>
          <a:lstStyle/>
          <a:p>
            <a:pPr algn="r"/>
            <a:r>
              <a:rPr lang="en-US" sz="1200" dirty="0">
                <a:solidFill>
                  <a:schemeClr val="bg1"/>
                </a:solidFill>
              </a:rPr>
              <a:t>Massachusetts Institute of Technology (MIT), Kresge Auditorium and MIT Chapel</a:t>
            </a:r>
          </a:p>
          <a:p>
            <a:pPr algn="r"/>
            <a:r>
              <a:rPr lang="en-US" sz="1200" dirty="0">
                <a:solidFill>
                  <a:schemeClr val="bg1"/>
                </a:solidFill>
              </a:rPr>
              <a:t>Cambridge, Massachusetts (1950 – 55)</a:t>
            </a:r>
          </a:p>
        </p:txBody>
      </p:sp>
      <p:pic>
        <p:nvPicPr>
          <p:cNvPr id="57346" name="Picture 2" descr="Image result for saarinen kresge auditorium construction">
            <a:extLst>
              <a:ext uri="{FF2B5EF4-FFF2-40B4-BE49-F238E27FC236}">
                <a16:creationId xmlns:a16="http://schemas.microsoft.com/office/drawing/2014/main" id="{B0A88625-BD8C-4D8F-8676-4FFA9051939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3901" y="1178874"/>
            <a:ext cx="5615940" cy="4500252"/>
          </a:xfrm>
          <a:prstGeom prst="rect">
            <a:avLst/>
          </a:prstGeom>
          <a:noFill/>
          <a:extLst>
            <a:ext uri="{909E8E84-426E-40DD-AFC4-6F175D3DCCD1}">
              <a14:hiddenFill xmlns:a14="http://schemas.microsoft.com/office/drawing/2010/main">
                <a:solidFill>
                  <a:srgbClr val="FFFFFF"/>
                </a:solidFill>
              </a14:hiddenFill>
            </a:ext>
          </a:extLst>
        </p:spPr>
      </p:pic>
      <p:pic>
        <p:nvPicPr>
          <p:cNvPr id="57348" name="Picture 4" descr="Image result for saarinen mit chapel">
            <a:extLst>
              <a:ext uri="{FF2B5EF4-FFF2-40B4-BE49-F238E27FC236}">
                <a16:creationId xmlns:a16="http://schemas.microsoft.com/office/drawing/2014/main" id="{44BDD0FA-D85A-4029-9A55-0F7E3B3470C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17442" y="1341120"/>
            <a:ext cx="4675498" cy="417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471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945141-0BFB-48A4-87B8-43E5A944DE15}"/>
              </a:ext>
            </a:extLst>
          </p:cNvPr>
          <p:cNvSpPr txBox="1"/>
          <p:nvPr/>
        </p:nvSpPr>
        <p:spPr>
          <a:xfrm>
            <a:off x="6242170" y="6187080"/>
            <a:ext cx="5150770" cy="461665"/>
          </a:xfrm>
          <a:prstGeom prst="rect">
            <a:avLst/>
          </a:prstGeom>
          <a:noFill/>
        </p:spPr>
        <p:txBody>
          <a:bodyPr wrap="none" rtlCol="0">
            <a:spAutoFit/>
          </a:bodyPr>
          <a:lstStyle/>
          <a:p>
            <a:pPr algn="r"/>
            <a:r>
              <a:rPr lang="en-US" sz="1200" dirty="0">
                <a:solidFill>
                  <a:schemeClr val="bg1"/>
                </a:solidFill>
              </a:rPr>
              <a:t>Massachusetts Institute of Technology (MIT), Kresge Auditorium and MIT Chapel</a:t>
            </a:r>
          </a:p>
          <a:p>
            <a:pPr algn="r"/>
            <a:r>
              <a:rPr lang="en-US" sz="1200" dirty="0">
                <a:solidFill>
                  <a:schemeClr val="bg1"/>
                </a:solidFill>
              </a:rPr>
              <a:t>Cambridge, Massachusetts (1950 – 55)</a:t>
            </a:r>
          </a:p>
        </p:txBody>
      </p:sp>
      <p:pic>
        <p:nvPicPr>
          <p:cNvPr id="6" name="Picture 5">
            <a:extLst>
              <a:ext uri="{FF2B5EF4-FFF2-40B4-BE49-F238E27FC236}">
                <a16:creationId xmlns:a16="http://schemas.microsoft.com/office/drawing/2014/main" id="{988FA962-1251-49FB-A35F-3B794CF79D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528" y="660068"/>
            <a:ext cx="6550926" cy="5237614"/>
          </a:xfrm>
          <a:prstGeom prst="rect">
            <a:avLst/>
          </a:prstGeom>
        </p:spPr>
      </p:pic>
    </p:spTree>
    <p:extLst>
      <p:ext uri="{BB962C8B-B14F-4D97-AF65-F5344CB8AC3E}">
        <p14:creationId xmlns:p14="http://schemas.microsoft.com/office/powerpoint/2010/main" val="25135236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945141-0BFB-48A4-87B8-43E5A944DE15}"/>
              </a:ext>
            </a:extLst>
          </p:cNvPr>
          <p:cNvSpPr txBox="1"/>
          <p:nvPr/>
        </p:nvSpPr>
        <p:spPr>
          <a:xfrm>
            <a:off x="6242170" y="6187080"/>
            <a:ext cx="5150770" cy="461665"/>
          </a:xfrm>
          <a:prstGeom prst="rect">
            <a:avLst/>
          </a:prstGeom>
          <a:noFill/>
        </p:spPr>
        <p:txBody>
          <a:bodyPr wrap="none" rtlCol="0">
            <a:spAutoFit/>
          </a:bodyPr>
          <a:lstStyle/>
          <a:p>
            <a:pPr algn="r"/>
            <a:r>
              <a:rPr lang="en-US" sz="1200" dirty="0">
                <a:solidFill>
                  <a:schemeClr val="bg1"/>
                </a:solidFill>
              </a:rPr>
              <a:t>Massachusetts Institute of Technology (MIT), Kresge Auditorium and MIT Chapel</a:t>
            </a:r>
          </a:p>
          <a:p>
            <a:pPr algn="r"/>
            <a:r>
              <a:rPr lang="en-US" sz="1200" dirty="0">
                <a:solidFill>
                  <a:schemeClr val="bg1"/>
                </a:solidFill>
              </a:rPr>
              <a:t>Cambridge, Massachusetts (1950 – 55)</a:t>
            </a:r>
          </a:p>
        </p:txBody>
      </p:sp>
      <p:pic>
        <p:nvPicPr>
          <p:cNvPr id="45058" name="Picture 2" descr="Image result for mit chapel">
            <a:extLst>
              <a:ext uri="{FF2B5EF4-FFF2-40B4-BE49-F238E27FC236}">
                <a16:creationId xmlns:a16="http://schemas.microsoft.com/office/drawing/2014/main" id="{174CF28D-5D81-4587-A65A-F98C6983F00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0075" y="514350"/>
            <a:ext cx="8286750" cy="552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1580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945141-0BFB-48A4-87B8-43E5A944DE15}"/>
              </a:ext>
            </a:extLst>
          </p:cNvPr>
          <p:cNvSpPr txBox="1"/>
          <p:nvPr/>
        </p:nvSpPr>
        <p:spPr>
          <a:xfrm>
            <a:off x="8516447" y="6187080"/>
            <a:ext cx="2876493" cy="461665"/>
          </a:xfrm>
          <a:prstGeom prst="rect">
            <a:avLst/>
          </a:prstGeom>
          <a:noFill/>
        </p:spPr>
        <p:txBody>
          <a:bodyPr wrap="none" rtlCol="0">
            <a:spAutoFit/>
          </a:bodyPr>
          <a:lstStyle/>
          <a:p>
            <a:pPr algn="r"/>
            <a:r>
              <a:rPr lang="en-US" sz="1200" dirty="0"/>
              <a:t>Yale University, David S. Ingalls Hockey Rink</a:t>
            </a:r>
          </a:p>
          <a:p>
            <a:pPr algn="r"/>
            <a:r>
              <a:rPr lang="en-US" sz="1200" dirty="0"/>
              <a:t>New Haven, Connecticut (1956 – 59)</a:t>
            </a:r>
          </a:p>
        </p:txBody>
      </p:sp>
      <p:pic>
        <p:nvPicPr>
          <p:cNvPr id="3" name="Picture 2">
            <a:extLst>
              <a:ext uri="{FF2B5EF4-FFF2-40B4-BE49-F238E27FC236}">
                <a16:creationId xmlns:a16="http://schemas.microsoft.com/office/drawing/2014/main" id="{26328CC0-3816-45BD-8370-E7E06B4891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3199" y="517432"/>
            <a:ext cx="7632192" cy="5504688"/>
          </a:xfrm>
          <a:prstGeom prst="rect">
            <a:avLst/>
          </a:prstGeom>
        </p:spPr>
      </p:pic>
    </p:spTree>
    <p:extLst>
      <p:ext uri="{BB962C8B-B14F-4D97-AF65-F5344CB8AC3E}">
        <p14:creationId xmlns:p14="http://schemas.microsoft.com/office/powerpoint/2010/main" val="26013032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945141-0BFB-48A4-87B8-43E5A944DE15}"/>
              </a:ext>
            </a:extLst>
          </p:cNvPr>
          <p:cNvSpPr txBox="1"/>
          <p:nvPr/>
        </p:nvSpPr>
        <p:spPr>
          <a:xfrm>
            <a:off x="8516447" y="6187080"/>
            <a:ext cx="2876493" cy="461665"/>
          </a:xfrm>
          <a:prstGeom prst="rect">
            <a:avLst/>
          </a:prstGeom>
          <a:noFill/>
        </p:spPr>
        <p:txBody>
          <a:bodyPr wrap="none" rtlCol="0">
            <a:spAutoFit/>
          </a:bodyPr>
          <a:lstStyle/>
          <a:p>
            <a:pPr algn="r"/>
            <a:r>
              <a:rPr lang="en-US" sz="1200" dirty="0"/>
              <a:t>Yale University, David S. Ingalls Hockey Rink</a:t>
            </a:r>
          </a:p>
          <a:p>
            <a:pPr algn="r"/>
            <a:r>
              <a:rPr lang="en-US" sz="1200" dirty="0"/>
              <a:t>New Haven, Connecticut (1956 – 59)</a:t>
            </a:r>
          </a:p>
        </p:txBody>
      </p:sp>
      <p:pic>
        <p:nvPicPr>
          <p:cNvPr id="5" name="Picture 4">
            <a:extLst>
              <a:ext uri="{FF2B5EF4-FFF2-40B4-BE49-F238E27FC236}">
                <a16:creationId xmlns:a16="http://schemas.microsoft.com/office/drawing/2014/main" id="{E0A90639-3627-4195-B524-2827052997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57650" y="555147"/>
            <a:ext cx="7638467" cy="5281233"/>
          </a:xfrm>
          <a:prstGeom prst="rect">
            <a:avLst/>
          </a:prstGeom>
        </p:spPr>
      </p:pic>
    </p:spTree>
    <p:extLst>
      <p:ext uri="{BB962C8B-B14F-4D97-AF65-F5344CB8AC3E}">
        <p14:creationId xmlns:p14="http://schemas.microsoft.com/office/powerpoint/2010/main" val="7665484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945141-0BFB-48A4-87B8-43E5A944DE15}"/>
              </a:ext>
            </a:extLst>
          </p:cNvPr>
          <p:cNvSpPr txBox="1"/>
          <p:nvPr/>
        </p:nvSpPr>
        <p:spPr>
          <a:xfrm>
            <a:off x="8516447" y="6187080"/>
            <a:ext cx="2876493" cy="461665"/>
          </a:xfrm>
          <a:prstGeom prst="rect">
            <a:avLst/>
          </a:prstGeom>
          <a:noFill/>
        </p:spPr>
        <p:txBody>
          <a:bodyPr wrap="none" rtlCol="0">
            <a:spAutoFit/>
          </a:bodyPr>
          <a:lstStyle/>
          <a:p>
            <a:pPr algn="r"/>
            <a:r>
              <a:rPr lang="en-US" sz="1200" dirty="0"/>
              <a:t>Yale University, David S. Ingalls Hockey Rink</a:t>
            </a:r>
          </a:p>
          <a:p>
            <a:pPr algn="r"/>
            <a:r>
              <a:rPr lang="en-US" sz="1200" dirty="0"/>
              <a:t>New Haven, Connecticut (1956 – 59)</a:t>
            </a:r>
          </a:p>
        </p:txBody>
      </p:sp>
      <p:pic>
        <p:nvPicPr>
          <p:cNvPr id="4" name="Picture 4" descr="Image result for yale university ingalls rink">
            <a:extLst>
              <a:ext uri="{FF2B5EF4-FFF2-40B4-BE49-F238E27FC236}">
                <a16:creationId xmlns:a16="http://schemas.microsoft.com/office/drawing/2014/main" id="{5FFA5D8C-18CA-490B-B146-41C1A306374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29078" y="1716650"/>
            <a:ext cx="4560738" cy="342469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ct 1">
            <a:extLst>
              <a:ext uri="{FF2B5EF4-FFF2-40B4-BE49-F238E27FC236}">
                <a16:creationId xmlns:a16="http://schemas.microsoft.com/office/drawing/2014/main" id="{323BC640-524B-4964-B519-9457AB2616E1}"/>
              </a:ext>
            </a:extLst>
          </p:cNvPr>
          <p:cNvGraphicFramePr>
            <a:graphicFrameLocks noChangeAspect="1"/>
          </p:cNvGraphicFramePr>
          <p:nvPr>
            <p:extLst>
              <p:ext uri="{D42A27DB-BD31-4B8C-83A1-F6EECF244321}">
                <p14:modId xmlns:p14="http://schemas.microsoft.com/office/powerpoint/2010/main" val="4066894529"/>
              </p:ext>
            </p:extLst>
          </p:nvPr>
        </p:nvGraphicFramePr>
        <p:xfrm>
          <a:off x="477861" y="1423988"/>
          <a:ext cx="6223000" cy="4006850"/>
        </p:xfrm>
        <a:graphic>
          <a:graphicData uri="http://schemas.openxmlformats.org/presentationml/2006/ole">
            <mc:AlternateContent xmlns:mc="http://schemas.openxmlformats.org/markup-compatibility/2006">
              <mc:Choice xmlns:v="urn:schemas-microsoft-com:vml" Requires="v">
                <p:oleObj spid="_x0000_s44179" r:id="rId5" imgW="12355200" imgH="7961760" progId="">
                  <p:embed/>
                </p:oleObj>
              </mc:Choice>
              <mc:Fallback>
                <p:oleObj r:id="rId5" imgW="12355200" imgH="7961760" progId="">
                  <p:embed/>
                  <p:pic>
                    <p:nvPicPr>
                      <p:cNvPr id="0" name=""/>
                      <p:cNvPicPr/>
                      <p:nvPr/>
                    </p:nvPicPr>
                    <p:blipFill>
                      <a:blip r:embed="rId6"/>
                      <a:stretch>
                        <a:fillRect/>
                      </a:stretch>
                    </p:blipFill>
                    <p:spPr>
                      <a:xfrm>
                        <a:off x="477861" y="1423988"/>
                        <a:ext cx="6223000" cy="4006850"/>
                      </a:xfrm>
                      <a:prstGeom prst="rect">
                        <a:avLst/>
                      </a:prstGeom>
                    </p:spPr>
                  </p:pic>
                </p:oleObj>
              </mc:Fallback>
            </mc:AlternateContent>
          </a:graphicData>
        </a:graphic>
      </p:graphicFrame>
    </p:spTree>
    <p:extLst>
      <p:ext uri="{BB962C8B-B14F-4D97-AF65-F5344CB8AC3E}">
        <p14:creationId xmlns:p14="http://schemas.microsoft.com/office/powerpoint/2010/main" val="4367332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945141-0BFB-48A4-87B8-43E5A944DE15}"/>
              </a:ext>
            </a:extLst>
          </p:cNvPr>
          <p:cNvSpPr txBox="1"/>
          <p:nvPr/>
        </p:nvSpPr>
        <p:spPr>
          <a:xfrm>
            <a:off x="8516447" y="6187080"/>
            <a:ext cx="2876493" cy="461665"/>
          </a:xfrm>
          <a:prstGeom prst="rect">
            <a:avLst/>
          </a:prstGeom>
          <a:noFill/>
        </p:spPr>
        <p:txBody>
          <a:bodyPr wrap="none" rtlCol="0">
            <a:spAutoFit/>
          </a:bodyPr>
          <a:lstStyle/>
          <a:p>
            <a:pPr algn="r"/>
            <a:r>
              <a:rPr lang="en-US" sz="1200" dirty="0"/>
              <a:t>Yale University, David S. Ingalls Hockey Rink</a:t>
            </a:r>
          </a:p>
          <a:p>
            <a:pPr algn="r"/>
            <a:r>
              <a:rPr lang="en-US" sz="1200" dirty="0"/>
              <a:t>New Haven, Connecticut (1956 – 59)</a:t>
            </a:r>
          </a:p>
        </p:txBody>
      </p:sp>
      <p:pic>
        <p:nvPicPr>
          <p:cNvPr id="32774" name="Picture 6" descr="Image result for yale university ingalls rink architecture">
            <a:extLst>
              <a:ext uri="{FF2B5EF4-FFF2-40B4-BE49-F238E27FC236}">
                <a16:creationId xmlns:a16="http://schemas.microsoft.com/office/drawing/2014/main" id="{2D70BD6A-0A26-431A-9AC7-A8F54F14DF9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841315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740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7960847" y="6187080"/>
            <a:ext cx="3432093" cy="276999"/>
          </a:xfrm>
          <a:prstGeom prst="rect">
            <a:avLst/>
          </a:prstGeom>
          <a:noFill/>
        </p:spPr>
        <p:txBody>
          <a:bodyPr wrap="none" rtlCol="0">
            <a:spAutoFit/>
          </a:bodyPr>
          <a:lstStyle/>
          <a:p>
            <a:pPr algn="r"/>
            <a:r>
              <a:rPr lang="en-US" sz="1200" dirty="0">
                <a:solidFill>
                  <a:schemeClr val="bg1"/>
                </a:solidFill>
              </a:rPr>
              <a:t> John Merrill, Nathaniel Owings, and Louis Skidmore</a:t>
            </a:r>
          </a:p>
        </p:txBody>
      </p:sp>
      <p:pic>
        <p:nvPicPr>
          <p:cNvPr id="4" name="Picture 2" descr="Image result for skidmore owings merrill founders">
            <a:extLst>
              <a:ext uri="{FF2B5EF4-FFF2-40B4-BE49-F238E27FC236}">
                <a16:creationId xmlns:a16="http://schemas.microsoft.com/office/drawing/2014/main" id="{AF191017-BC68-4186-B236-AB9859B5EDB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1157501"/>
            <a:ext cx="5380629" cy="4035472"/>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descr="Image result for skidmore owing merrill brand">
            <a:extLst>
              <a:ext uri="{FF2B5EF4-FFF2-40B4-BE49-F238E27FC236}">
                <a16:creationId xmlns:a16="http://schemas.microsoft.com/office/drawing/2014/main" id="{8A693E34-B9F6-4AAA-9F25-2742BD943ED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33550" y="1803637"/>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6775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945141-0BFB-48A4-87B8-43E5A944DE15}"/>
              </a:ext>
            </a:extLst>
          </p:cNvPr>
          <p:cNvSpPr txBox="1"/>
          <p:nvPr/>
        </p:nvSpPr>
        <p:spPr>
          <a:xfrm>
            <a:off x="9331157" y="6187080"/>
            <a:ext cx="2061783" cy="461665"/>
          </a:xfrm>
          <a:prstGeom prst="rect">
            <a:avLst/>
          </a:prstGeom>
          <a:noFill/>
        </p:spPr>
        <p:txBody>
          <a:bodyPr wrap="none" rtlCol="0">
            <a:spAutoFit/>
          </a:bodyPr>
          <a:lstStyle/>
          <a:p>
            <a:pPr algn="r"/>
            <a:r>
              <a:rPr lang="en-US" sz="1200" dirty="0"/>
              <a:t>St. Louis Gateway Arch</a:t>
            </a:r>
          </a:p>
          <a:p>
            <a:pPr algn="r"/>
            <a:r>
              <a:rPr lang="en-US" sz="1200" dirty="0"/>
              <a:t>St. Louis, Missouri (1947 – 65)</a:t>
            </a:r>
          </a:p>
        </p:txBody>
      </p:sp>
      <p:pic>
        <p:nvPicPr>
          <p:cNvPr id="3" name="Picture 2">
            <a:extLst>
              <a:ext uri="{FF2B5EF4-FFF2-40B4-BE49-F238E27FC236}">
                <a16:creationId xmlns:a16="http://schemas.microsoft.com/office/drawing/2014/main" id="{E79840FC-A31A-42B3-816E-C7E33231C7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7484205" cy="6858000"/>
          </a:xfrm>
          <a:prstGeom prst="rect">
            <a:avLst/>
          </a:prstGeom>
        </p:spPr>
      </p:pic>
      <p:pic>
        <p:nvPicPr>
          <p:cNvPr id="6" name="Picture 4" descr="Related image">
            <a:extLst>
              <a:ext uri="{FF2B5EF4-FFF2-40B4-BE49-F238E27FC236}">
                <a16:creationId xmlns:a16="http://schemas.microsoft.com/office/drawing/2014/main" id="{2C880B35-E32A-4F84-AC60-78D51C73F9F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13112" y="2524125"/>
            <a:ext cx="3781859" cy="303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315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9572313" y="6187080"/>
            <a:ext cx="1820627" cy="461665"/>
          </a:xfrm>
          <a:prstGeom prst="rect">
            <a:avLst/>
          </a:prstGeom>
          <a:noFill/>
        </p:spPr>
        <p:txBody>
          <a:bodyPr wrap="none" rtlCol="0">
            <a:spAutoFit/>
          </a:bodyPr>
          <a:lstStyle/>
          <a:p>
            <a:pPr algn="r"/>
            <a:r>
              <a:rPr lang="en-US" sz="1200" dirty="0"/>
              <a:t>The Upjohn Company</a:t>
            </a:r>
          </a:p>
          <a:p>
            <a:pPr algn="r"/>
            <a:r>
              <a:rPr lang="en-US" sz="1200" dirty="0"/>
              <a:t>Kalamazoo, MI ( 1959 -61)</a:t>
            </a:r>
          </a:p>
        </p:txBody>
      </p:sp>
      <p:pic>
        <p:nvPicPr>
          <p:cNvPr id="4" name="Picture 3">
            <a:extLst>
              <a:ext uri="{FF2B5EF4-FFF2-40B4-BE49-F238E27FC236}">
                <a16:creationId xmlns:a16="http://schemas.microsoft.com/office/drawing/2014/main" id="{52B00460-BA5D-42C1-9BAE-FA53F5A926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193" y="146879"/>
            <a:ext cx="6507832" cy="6564242"/>
          </a:xfrm>
          <a:prstGeom prst="rect">
            <a:avLst/>
          </a:prstGeom>
        </p:spPr>
      </p:pic>
    </p:spTree>
    <p:extLst>
      <p:ext uri="{BB962C8B-B14F-4D97-AF65-F5344CB8AC3E}">
        <p14:creationId xmlns:p14="http://schemas.microsoft.com/office/powerpoint/2010/main" val="10528852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6789499" y="6187080"/>
            <a:ext cx="4603441" cy="276999"/>
          </a:xfrm>
          <a:prstGeom prst="rect">
            <a:avLst/>
          </a:prstGeom>
          <a:noFill/>
        </p:spPr>
        <p:txBody>
          <a:bodyPr wrap="none" rtlCol="0">
            <a:spAutoFit/>
          </a:bodyPr>
          <a:lstStyle/>
          <a:p>
            <a:pPr algn="r"/>
            <a:r>
              <a:rPr lang="en-US" sz="1200" dirty="0" err="1"/>
              <a:t>Bürolandschaft</a:t>
            </a:r>
            <a:r>
              <a:rPr lang="en-US" sz="1200" dirty="0"/>
              <a:t> / </a:t>
            </a:r>
            <a:r>
              <a:rPr lang="en-US" sz="1200" dirty="0" err="1"/>
              <a:t>Großraumbüro</a:t>
            </a:r>
            <a:r>
              <a:rPr lang="en-US" sz="1200" dirty="0"/>
              <a:t> (Office Landscape), </a:t>
            </a:r>
            <a:r>
              <a:rPr lang="en-US" sz="1200" dirty="0" err="1"/>
              <a:t>Quickborner</a:t>
            </a:r>
            <a:r>
              <a:rPr lang="en-US" sz="1200" dirty="0"/>
              <a:t> Team</a:t>
            </a:r>
          </a:p>
        </p:txBody>
      </p:sp>
      <p:pic>
        <p:nvPicPr>
          <p:cNvPr id="58370" name="Picture 2" descr="Image result for quickborner">
            <a:extLst>
              <a:ext uri="{FF2B5EF4-FFF2-40B4-BE49-F238E27FC236}">
                <a16:creationId xmlns:a16="http://schemas.microsoft.com/office/drawing/2014/main" id="{C7EA0C3B-8156-43CA-BBC0-C2DD9B928E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8197" y="415109"/>
            <a:ext cx="7802765" cy="5638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5555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2" descr="Image result for quickborner">
            <a:extLst>
              <a:ext uri="{FF2B5EF4-FFF2-40B4-BE49-F238E27FC236}">
                <a16:creationId xmlns:a16="http://schemas.microsoft.com/office/drawing/2014/main" id="{240DF6B8-827D-4C23-BC97-DC52AACD534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0025" y="0"/>
            <a:ext cx="6797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69C178B-5A6E-4A34-99F4-1F7008C4B483}"/>
              </a:ext>
            </a:extLst>
          </p:cNvPr>
          <p:cNvSpPr txBox="1"/>
          <p:nvPr/>
        </p:nvSpPr>
        <p:spPr>
          <a:xfrm>
            <a:off x="6789499" y="6187080"/>
            <a:ext cx="4603441" cy="276999"/>
          </a:xfrm>
          <a:prstGeom prst="rect">
            <a:avLst/>
          </a:prstGeom>
          <a:noFill/>
        </p:spPr>
        <p:txBody>
          <a:bodyPr wrap="none" rtlCol="0">
            <a:spAutoFit/>
          </a:bodyPr>
          <a:lstStyle/>
          <a:p>
            <a:pPr algn="r"/>
            <a:r>
              <a:rPr lang="en-US" sz="1200" dirty="0" err="1"/>
              <a:t>Bürolandschaft</a:t>
            </a:r>
            <a:r>
              <a:rPr lang="en-US" sz="1200" dirty="0"/>
              <a:t> / </a:t>
            </a:r>
            <a:r>
              <a:rPr lang="en-US" sz="1200" dirty="0" err="1"/>
              <a:t>Großraumbüro</a:t>
            </a:r>
            <a:r>
              <a:rPr lang="en-US" sz="1200" dirty="0"/>
              <a:t> (Office Landscape), </a:t>
            </a:r>
            <a:r>
              <a:rPr lang="en-US" sz="1200" dirty="0" err="1"/>
              <a:t>Quickborner</a:t>
            </a:r>
            <a:r>
              <a:rPr lang="en-US" sz="1200" dirty="0"/>
              <a:t> Team</a:t>
            </a:r>
          </a:p>
        </p:txBody>
      </p:sp>
    </p:spTree>
    <p:extLst>
      <p:ext uri="{BB962C8B-B14F-4D97-AF65-F5344CB8AC3E}">
        <p14:creationId xmlns:p14="http://schemas.microsoft.com/office/powerpoint/2010/main" val="42230027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6789499" y="6187080"/>
            <a:ext cx="4603441" cy="276999"/>
          </a:xfrm>
          <a:prstGeom prst="rect">
            <a:avLst/>
          </a:prstGeom>
          <a:noFill/>
        </p:spPr>
        <p:txBody>
          <a:bodyPr wrap="none" rtlCol="0">
            <a:spAutoFit/>
          </a:bodyPr>
          <a:lstStyle/>
          <a:p>
            <a:pPr algn="r"/>
            <a:r>
              <a:rPr lang="en-US" sz="1200" dirty="0" err="1"/>
              <a:t>Bürolandschaft</a:t>
            </a:r>
            <a:r>
              <a:rPr lang="en-US" sz="1200" dirty="0"/>
              <a:t> / </a:t>
            </a:r>
            <a:r>
              <a:rPr lang="en-US" sz="1200" dirty="0" err="1"/>
              <a:t>Großraumbüro</a:t>
            </a:r>
            <a:r>
              <a:rPr lang="en-US" sz="1200" dirty="0"/>
              <a:t> (Office Landscape), </a:t>
            </a:r>
            <a:r>
              <a:rPr lang="en-US" sz="1200" dirty="0" err="1"/>
              <a:t>Quickborner</a:t>
            </a:r>
            <a:r>
              <a:rPr lang="en-US" sz="1200" dirty="0"/>
              <a:t> Team</a:t>
            </a:r>
          </a:p>
        </p:txBody>
      </p:sp>
      <p:pic>
        <p:nvPicPr>
          <p:cNvPr id="56322" name="Picture 2" descr="Image result for quickborner">
            <a:extLst>
              <a:ext uri="{FF2B5EF4-FFF2-40B4-BE49-F238E27FC236}">
                <a16:creationId xmlns:a16="http://schemas.microsoft.com/office/drawing/2014/main" id="{D072CFAF-3354-4193-8124-2CCC6DAD0A0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66750" y="523874"/>
            <a:ext cx="8963026" cy="542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0364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6789499" y="6187080"/>
            <a:ext cx="4603441" cy="276999"/>
          </a:xfrm>
          <a:prstGeom prst="rect">
            <a:avLst/>
          </a:prstGeom>
          <a:noFill/>
        </p:spPr>
        <p:txBody>
          <a:bodyPr wrap="none" rtlCol="0">
            <a:spAutoFit/>
          </a:bodyPr>
          <a:lstStyle/>
          <a:p>
            <a:pPr algn="r"/>
            <a:r>
              <a:rPr lang="en-US" sz="1200" dirty="0" err="1"/>
              <a:t>Bürolandschaft</a:t>
            </a:r>
            <a:r>
              <a:rPr lang="en-US" sz="1200" dirty="0"/>
              <a:t> / </a:t>
            </a:r>
            <a:r>
              <a:rPr lang="en-US" sz="1200" dirty="0" err="1"/>
              <a:t>Großraumbüro</a:t>
            </a:r>
            <a:r>
              <a:rPr lang="en-US" sz="1200" dirty="0"/>
              <a:t> (Office Landscape), </a:t>
            </a:r>
            <a:r>
              <a:rPr lang="en-US" sz="1200" dirty="0" err="1"/>
              <a:t>Quickborner</a:t>
            </a:r>
            <a:r>
              <a:rPr lang="en-US" sz="1200" dirty="0"/>
              <a:t> Team</a:t>
            </a:r>
          </a:p>
        </p:txBody>
      </p:sp>
      <p:graphicFrame>
        <p:nvGraphicFramePr>
          <p:cNvPr id="3" name="Object 2">
            <a:extLst>
              <a:ext uri="{FF2B5EF4-FFF2-40B4-BE49-F238E27FC236}">
                <a16:creationId xmlns:a16="http://schemas.microsoft.com/office/drawing/2014/main" id="{5D9F11DB-DAF1-4772-AE91-A97F94691144}"/>
              </a:ext>
            </a:extLst>
          </p:cNvPr>
          <p:cNvGraphicFramePr>
            <a:graphicFrameLocks noChangeAspect="1"/>
          </p:cNvGraphicFramePr>
          <p:nvPr>
            <p:extLst>
              <p:ext uri="{D42A27DB-BD31-4B8C-83A1-F6EECF244321}">
                <p14:modId xmlns:p14="http://schemas.microsoft.com/office/powerpoint/2010/main" val="2243851"/>
              </p:ext>
            </p:extLst>
          </p:nvPr>
        </p:nvGraphicFramePr>
        <p:xfrm>
          <a:off x="598179" y="288925"/>
          <a:ext cx="7327270" cy="5673725"/>
        </p:xfrm>
        <a:graphic>
          <a:graphicData uri="http://schemas.openxmlformats.org/presentationml/2006/ole">
            <mc:AlternateContent xmlns:mc="http://schemas.openxmlformats.org/markup-compatibility/2006">
              <mc:Choice xmlns:v="urn:schemas-microsoft-com:vml" Requires="v">
                <p:oleObj spid="_x0000_s46178" r:id="rId4" imgW="8990280" imgH="6971400" progId="">
                  <p:embed/>
                </p:oleObj>
              </mc:Choice>
              <mc:Fallback>
                <p:oleObj r:id="rId4" imgW="8990280" imgH="6971400" progId="">
                  <p:embed/>
                  <p:pic>
                    <p:nvPicPr>
                      <p:cNvPr id="0" name=""/>
                      <p:cNvPicPr/>
                      <p:nvPr/>
                    </p:nvPicPr>
                    <p:blipFill>
                      <a:blip r:embed="rId5"/>
                      <a:stretch>
                        <a:fillRect/>
                      </a:stretch>
                    </p:blipFill>
                    <p:spPr>
                      <a:xfrm>
                        <a:off x="598179" y="288925"/>
                        <a:ext cx="7327270" cy="5673725"/>
                      </a:xfrm>
                      <a:prstGeom prst="rect">
                        <a:avLst/>
                      </a:prstGeom>
                    </p:spPr>
                  </p:pic>
                </p:oleObj>
              </mc:Fallback>
            </mc:AlternateContent>
          </a:graphicData>
        </a:graphic>
      </p:graphicFrame>
    </p:spTree>
    <p:extLst>
      <p:ext uri="{BB962C8B-B14F-4D97-AF65-F5344CB8AC3E}">
        <p14:creationId xmlns:p14="http://schemas.microsoft.com/office/powerpoint/2010/main" val="7012997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6789499" y="6187080"/>
            <a:ext cx="4603441" cy="276999"/>
          </a:xfrm>
          <a:prstGeom prst="rect">
            <a:avLst/>
          </a:prstGeom>
          <a:noFill/>
        </p:spPr>
        <p:txBody>
          <a:bodyPr wrap="none" rtlCol="0">
            <a:spAutoFit/>
          </a:bodyPr>
          <a:lstStyle/>
          <a:p>
            <a:pPr algn="r"/>
            <a:r>
              <a:rPr lang="en-US" sz="1200" dirty="0" err="1"/>
              <a:t>Bürolandschaft</a:t>
            </a:r>
            <a:r>
              <a:rPr lang="en-US" sz="1200" dirty="0"/>
              <a:t> / </a:t>
            </a:r>
            <a:r>
              <a:rPr lang="en-US" sz="1200" dirty="0" err="1"/>
              <a:t>Großraumbüro</a:t>
            </a:r>
            <a:r>
              <a:rPr lang="en-US" sz="1200" dirty="0"/>
              <a:t> (Office Landscape), </a:t>
            </a:r>
            <a:r>
              <a:rPr lang="en-US" sz="1200" dirty="0" err="1"/>
              <a:t>Quickborner</a:t>
            </a:r>
            <a:r>
              <a:rPr lang="en-US" sz="1200" dirty="0"/>
              <a:t> Team</a:t>
            </a:r>
          </a:p>
        </p:txBody>
      </p:sp>
      <p:pic>
        <p:nvPicPr>
          <p:cNvPr id="52226" name="Picture 2" descr="Image result for burolandschaft">
            <a:extLst>
              <a:ext uri="{FF2B5EF4-FFF2-40B4-BE49-F238E27FC236}">
                <a16:creationId xmlns:a16="http://schemas.microsoft.com/office/drawing/2014/main" id="{C22CC3C5-D659-495E-8DD1-F2C23498B73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1084227"/>
            <a:ext cx="5753100" cy="4314825"/>
          </a:xfrm>
          <a:prstGeom prst="rect">
            <a:avLst/>
          </a:prstGeom>
          <a:noFill/>
          <a:extLst>
            <a:ext uri="{909E8E84-426E-40DD-AFC4-6F175D3DCCD1}">
              <a14:hiddenFill xmlns:a14="http://schemas.microsoft.com/office/drawing/2010/main">
                <a:solidFill>
                  <a:srgbClr val="FFFFFF"/>
                </a:solidFill>
              </a14:hiddenFill>
            </a:ext>
          </a:extLst>
        </p:spPr>
      </p:pic>
      <p:pic>
        <p:nvPicPr>
          <p:cNvPr id="52228" name="Picture 4">
            <a:extLst>
              <a:ext uri="{FF2B5EF4-FFF2-40B4-BE49-F238E27FC236}">
                <a16:creationId xmlns:a16="http://schemas.microsoft.com/office/drawing/2014/main" id="{C96356A2-E61D-40BA-BEA9-C19B509DF3E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0350" y="1084227"/>
            <a:ext cx="5652223" cy="4314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403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6789499" y="6187080"/>
            <a:ext cx="4603441" cy="276999"/>
          </a:xfrm>
          <a:prstGeom prst="rect">
            <a:avLst/>
          </a:prstGeom>
          <a:noFill/>
        </p:spPr>
        <p:txBody>
          <a:bodyPr wrap="none" rtlCol="0">
            <a:spAutoFit/>
          </a:bodyPr>
          <a:lstStyle/>
          <a:p>
            <a:pPr algn="r"/>
            <a:r>
              <a:rPr lang="en-US" sz="1200" dirty="0" err="1"/>
              <a:t>Bürolandschaft</a:t>
            </a:r>
            <a:r>
              <a:rPr lang="en-US" sz="1200" dirty="0"/>
              <a:t> / </a:t>
            </a:r>
            <a:r>
              <a:rPr lang="en-US" sz="1200" dirty="0" err="1"/>
              <a:t>Großraumbüro</a:t>
            </a:r>
            <a:r>
              <a:rPr lang="en-US" sz="1200" dirty="0"/>
              <a:t> (Office Landscape), </a:t>
            </a:r>
            <a:r>
              <a:rPr lang="en-US" sz="1200" dirty="0" err="1"/>
              <a:t>Quickborner</a:t>
            </a:r>
            <a:r>
              <a:rPr lang="en-US" sz="1200" dirty="0"/>
              <a:t> Team</a:t>
            </a:r>
          </a:p>
        </p:txBody>
      </p:sp>
      <p:pic>
        <p:nvPicPr>
          <p:cNvPr id="52226" name="Picture 2" descr="Image result for burolandschaft">
            <a:extLst>
              <a:ext uri="{FF2B5EF4-FFF2-40B4-BE49-F238E27FC236}">
                <a16:creationId xmlns:a16="http://schemas.microsoft.com/office/drawing/2014/main" id="{C22CC3C5-D659-495E-8DD1-F2C23498B73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1084227"/>
            <a:ext cx="5753100" cy="4314825"/>
          </a:xfrm>
          <a:prstGeom prst="rect">
            <a:avLst/>
          </a:prstGeom>
          <a:noFill/>
          <a:extLst>
            <a:ext uri="{909E8E84-426E-40DD-AFC4-6F175D3DCCD1}">
              <a14:hiddenFill xmlns:a14="http://schemas.microsoft.com/office/drawing/2010/main">
                <a:solidFill>
                  <a:srgbClr val="FFFFFF"/>
                </a:solidFill>
              </a14:hiddenFill>
            </a:ext>
          </a:extLst>
        </p:spPr>
      </p:pic>
      <p:pic>
        <p:nvPicPr>
          <p:cNvPr id="54274" name="Picture 2" descr="Image result for burolandschaft">
            <a:extLst>
              <a:ext uri="{FF2B5EF4-FFF2-40B4-BE49-F238E27FC236}">
                <a16:creationId xmlns:a16="http://schemas.microsoft.com/office/drawing/2014/main" id="{B6209255-D970-4AAD-B193-4C85C4E0A5A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2900" y="1089498"/>
            <a:ext cx="5600425" cy="4309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8652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8997797" y="6187080"/>
            <a:ext cx="2395143" cy="276999"/>
          </a:xfrm>
          <a:prstGeom prst="rect">
            <a:avLst/>
          </a:prstGeom>
          <a:noFill/>
        </p:spPr>
        <p:txBody>
          <a:bodyPr wrap="none" rtlCol="0">
            <a:spAutoFit/>
          </a:bodyPr>
          <a:lstStyle/>
          <a:p>
            <a:pPr algn="r"/>
            <a:r>
              <a:rPr lang="en-US" sz="1200" dirty="0"/>
              <a:t>Left: Google Office (Dublin, Ireland)</a:t>
            </a:r>
          </a:p>
        </p:txBody>
      </p:sp>
      <p:pic>
        <p:nvPicPr>
          <p:cNvPr id="52226" name="Picture 2" descr="Image result for burolandschaft">
            <a:extLst>
              <a:ext uri="{FF2B5EF4-FFF2-40B4-BE49-F238E27FC236}">
                <a16:creationId xmlns:a16="http://schemas.microsoft.com/office/drawing/2014/main" id="{C22CC3C5-D659-495E-8DD1-F2C23498B73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1084227"/>
            <a:ext cx="5753100" cy="4314825"/>
          </a:xfrm>
          <a:prstGeom prst="rect">
            <a:avLst/>
          </a:prstGeom>
          <a:noFill/>
          <a:extLst>
            <a:ext uri="{909E8E84-426E-40DD-AFC4-6F175D3DCCD1}">
              <a14:hiddenFill xmlns:a14="http://schemas.microsoft.com/office/drawing/2010/main">
                <a:solidFill>
                  <a:srgbClr val="FFFFFF"/>
                </a:solidFill>
              </a14:hiddenFill>
            </a:ext>
          </a:extLst>
        </p:spPr>
      </p:pic>
      <p:pic>
        <p:nvPicPr>
          <p:cNvPr id="55298" name="Picture 2" descr="Image result for google office interior">
            <a:extLst>
              <a:ext uri="{FF2B5EF4-FFF2-40B4-BE49-F238E27FC236}">
                <a16:creationId xmlns:a16="http://schemas.microsoft.com/office/drawing/2014/main" id="{09C9CEFE-522E-4B94-8F79-095F0020ACA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8016" y="1915133"/>
            <a:ext cx="5382639" cy="3027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3295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945141-0BFB-48A4-87B8-43E5A944DE15}"/>
              </a:ext>
            </a:extLst>
          </p:cNvPr>
          <p:cNvSpPr txBox="1"/>
          <p:nvPr/>
        </p:nvSpPr>
        <p:spPr>
          <a:xfrm>
            <a:off x="8194244" y="6187080"/>
            <a:ext cx="3198696" cy="461665"/>
          </a:xfrm>
          <a:prstGeom prst="rect">
            <a:avLst/>
          </a:prstGeom>
          <a:noFill/>
        </p:spPr>
        <p:txBody>
          <a:bodyPr wrap="none" rtlCol="0">
            <a:spAutoFit/>
          </a:bodyPr>
          <a:lstStyle/>
          <a:p>
            <a:pPr algn="r"/>
            <a:r>
              <a:rPr lang="en-US" sz="1200" dirty="0"/>
              <a:t>Foster + Partners, Apple Park campus, ‘The Ring’</a:t>
            </a:r>
          </a:p>
          <a:p>
            <a:pPr algn="r"/>
            <a:r>
              <a:rPr lang="en-US" sz="1200" dirty="0"/>
              <a:t>Cupertino, California (2018)</a:t>
            </a:r>
          </a:p>
        </p:txBody>
      </p:sp>
      <p:pic>
        <p:nvPicPr>
          <p:cNvPr id="29710" name="Picture 14" descr="Image result for apple loop">
            <a:extLst>
              <a:ext uri="{FF2B5EF4-FFF2-40B4-BE49-F238E27FC236}">
                <a16:creationId xmlns:a16="http://schemas.microsoft.com/office/drawing/2014/main" id="{9A89522D-0C75-407C-A95A-0E5129623F4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2013" y="934729"/>
            <a:ext cx="7479348" cy="4988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4388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16975</TotalTime>
  <Words>6200</Words>
  <Application>Microsoft Office PowerPoint</Application>
  <PresentationFormat>Widescreen</PresentationFormat>
  <Paragraphs>563</Paragraphs>
  <Slides>103</Slides>
  <Notes>103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0</vt:i4>
      </vt:variant>
      <vt:variant>
        <vt:lpstr>Slide Titles</vt:lpstr>
      </vt:variant>
      <vt:variant>
        <vt:i4>103</vt:i4>
      </vt:variant>
    </vt:vector>
  </HeadingPairs>
  <TitlesOfParts>
    <vt:vector size="111" baseType="lpstr">
      <vt:lpstr>Arial</vt:lpstr>
      <vt:lpstr>Calibri</vt:lpstr>
      <vt:lpstr>Calibri Light</vt:lpstr>
      <vt:lpstr>Courier New</vt:lpstr>
      <vt:lpstr>Segoe UI Emoji</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Eugene Han</dc:creator>
  <cp:lastModifiedBy>Eugene Han</cp:lastModifiedBy>
  <cp:revision>591</cp:revision>
  <dcterms:created xsi:type="dcterms:W3CDTF">2019-06-04T12:26:12Z</dcterms:created>
  <dcterms:modified xsi:type="dcterms:W3CDTF">2020-11-16T18:26:51Z</dcterms:modified>
</cp:coreProperties>
</file>