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9"/>
  </p:notesMasterIdLst>
  <p:sldIdLst>
    <p:sldId id="256" r:id="rId2"/>
    <p:sldId id="368" r:id="rId3"/>
    <p:sldId id="453" r:id="rId4"/>
    <p:sldId id="452" r:id="rId5"/>
    <p:sldId id="454" r:id="rId6"/>
    <p:sldId id="456" r:id="rId7"/>
    <p:sldId id="455" r:id="rId8"/>
    <p:sldId id="460" r:id="rId9"/>
    <p:sldId id="466" r:id="rId10"/>
    <p:sldId id="462" r:id="rId11"/>
    <p:sldId id="465" r:id="rId12"/>
    <p:sldId id="467" r:id="rId13"/>
    <p:sldId id="464" r:id="rId14"/>
    <p:sldId id="468" r:id="rId15"/>
    <p:sldId id="463" r:id="rId16"/>
    <p:sldId id="461" r:id="rId17"/>
    <p:sldId id="478" r:id="rId18"/>
    <p:sldId id="543" r:id="rId19"/>
    <p:sldId id="470" r:id="rId20"/>
    <p:sldId id="471" r:id="rId21"/>
    <p:sldId id="469" r:id="rId22"/>
    <p:sldId id="473" r:id="rId23"/>
    <p:sldId id="474" r:id="rId24"/>
    <p:sldId id="475" r:id="rId25"/>
    <p:sldId id="476" r:id="rId26"/>
    <p:sldId id="477" r:id="rId27"/>
    <p:sldId id="479" r:id="rId28"/>
    <p:sldId id="472" r:id="rId29"/>
    <p:sldId id="480" r:id="rId30"/>
    <p:sldId id="482" r:id="rId31"/>
    <p:sldId id="484" r:id="rId32"/>
    <p:sldId id="483" r:id="rId33"/>
    <p:sldId id="481" r:id="rId34"/>
    <p:sldId id="486" r:id="rId35"/>
    <p:sldId id="488" r:id="rId36"/>
    <p:sldId id="487" r:id="rId37"/>
    <p:sldId id="490" r:id="rId38"/>
    <p:sldId id="491" r:id="rId39"/>
    <p:sldId id="544" r:id="rId40"/>
    <p:sldId id="545" r:id="rId41"/>
    <p:sldId id="494" r:id="rId42"/>
    <p:sldId id="542" r:id="rId43"/>
    <p:sldId id="541" r:id="rId44"/>
    <p:sldId id="548" r:id="rId45"/>
    <p:sldId id="504" r:id="rId46"/>
    <p:sldId id="505" r:id="rId47"/>
    <p:sldId id="503" r:id="rId48"/>
    <p:sldId id="498" r:id="rId49"/>
    <p:sldId id="499" r:id="rId50"/>
    <p:sldId id="549" r:id="rId51"/>
    <p:sldId id="496" r:id="rId52"/>
    <p:sldId id="540" r:id="rId53"/>
    <p:sldId id="500" r:id="rId54"/>
    <p:sldId id="497" r:id="rId55"/>
    <p:sldId id="495" r:id="rId56"/>
    <p:sldId id="501" r:id="rId57"/>
    <p:sldId id="502" r:id="rId58"/>
    <p:sldId id="485" r:id="rId59"/>
    <p:sldId id="550" r:id="rId60"/>
    <p:sldId id="551" r:id="rId61"/>
    <p:sldId id="552" r:id="rId62"/>
    <p:sldId id="534" r:id="rId63"/>
    <p:sldId id="531" r:id="rId64"/>
    <p:sldId id="535" r:id="rId65"/>
    <p:sldId id="553" r:id="rId66"/>
    <p:sldId id="536" r:id="rId67"/>
    <p:sldId id="533" r:id="rId68"/>
    <p:sldId id="537" r:id="rId69"/>
    <p:sldId id="539" r:id="rId70"/>
    <p:sldId id="538" r:id="rId71"/>
    <p:sldId id="506" r:id="rId72"/>
    <p:sldId id="513" r:id="rId73"/>
    <p:sldId id="519" r:id="rId74"/>
    <p:sldId id="521" r:id="rId75"/>
    <p:sldId id="522" r:id="rId76"/>
    <p:sldId id="509" r:id="rId77"/>
    <p:sldId id="510" r:id="rId78"/>
    <p:sldId id="512" r:id="rId79"/>
    <p:sldId id="511" r:id="rId80"/>
    <p:sldId id="508" r:id="rId81"/>
    <p:sldId id="514" r:id="rId82"/>
    <p:sldId id="515" r:id="rId83"/>
    <p:sldId id="516" r:id="rId84"/>
    <p:sldId id="517" r:id="rId85"/>
    <p:sldId id="518" r:id="rId86"/>
    <p:sldId id="523" r:id="rId87"/>
    <p:sldId id="520" r:id="rId88"/>
    <p:sldId id="507" r:id="rId89"/>
    <p:sldId id="528" r:id="rId90"/>
    <p:sldId id="529" r:id="rId91"/>
    <p:sldId id="524" r:id="rId92"/>
    <p:sldId id="526" r:id="rId93"/>
    <p:sldId id="527" r:id="rId94"/>
    <p:sldId id="530" r:id="rId95"/>
    <p:sldId id="554" r:id="rId96"/>
    <p:sldId id="556" r:id="rId97"/>
    <p:sldId id="557" r:id="rId98"/>
    <p:sldId id="555" r:id="rId99"/>
    <p:sldId id="559" r:id="rId100"/>
    <p:sldId id="560" r:id="rId101"/>
    <p:sldId id="558" r:id="rId102"/>
    <p:sldId id="562" r:id="rId103"/>
    <p:sldId id="566" r:id="rId104"/>
    <p:sldId id="565" r:id="rId105"/>
    <p:sldId id="564" r:id="rId106"/>
    <p:sldId id="563" r:id="rId107"/>
    <p:sldId id="568" r:id="rId108"/>
    <p:sldId id="569" r:id="rId109"/>
    <p:sldId id="567" r:id="rId110"/>
    <p:sldId id="570" r:id="rId111"/>
    <p:sldId id="576" r:id="rId112"/>
    <p:sldId id="573" r:id="rId113"/>
    <p:sldId id="561" r:id="rId114"/>
    <p:sldId id="572" r:id="rId115"/>
    <p:sldId id="571" r:id="rId116"/>
    <p:sldId id="575" r:id="rId117"/>
    <p:sldId id="574"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68470" autoAdjust="0"/>
  </p:normalViewPr>
  <p:slideViewPr>
    <p:cSldViewPr snapToGrid="0">
      <p:cViewPr varScale="1">
        <p:scale>
          <a:sx n="135" d="100"/>
          <a:sy n="135" d="100"/>
        </p:scale>
        <p:origin x="2477" y="91"/>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1CEF3-19B6-45DF-9DB3-13136E70B41D}" type="datetimeFigureOut">
              <a:rPr lang="en-US" smtClean="0"/>
              <a:t>Monday/11/16/2020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Looking at 2 movements, not inherently related, but certainly some strong overlaps</a:t>
            </a:r>
          </a:p>
          <a:p>
            <a:pPr marL="171450" indent="-171450">
              <a:buFontTx/>
              <a:buChar char="-"/>
            </a:pPr>
            <a:r>
              <a:rPr lang="en-US" dirty="0"/>
              <a:t>More importantly, representative of a period that sought new inspiration, rather than mere reaction to the old guard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a:t>
            </a:fld>
            <a:endParaRPr lang="en-US"/>
          </a:p>
        </p:txBody>
      </p:sp>
    </p:spTree>
    <p:extLst>
      <p:ext uri="{BB962C8B-B14F-4D97-AF65-F5344CB8AC3E}">
        <p14:creationId xmlns:p14="http://schemas.microsoft.com/office/powerpoint/2010/main" val="148155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no single idea</a:t>
            </a:r>
            <a:r>
              <a:rPr lang="en-US" sz="1200" dirty="0">
                <a:effectLst/>
                <a:latin typeface="Calibri" panose="020F0502020204030204" pitchFamily="34" charset="0"/>
                <a:ea typeface="Calibri" panose="020F0502020204030204" pitchFamily="34" charset="0"/>
                <a:cs typeface="Times New Roman" panose="02020603050405020304" pitchFamily="18" charset="0"/>
              </a:rPr>
              <a:t>, as Situationism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spanned across the arts to general culture, but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the basis political.</a:t>
            </a:r>
            <a:endParaRPr lang="en-US" sz="1100" b="1" u="sng"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More specifically, the Situationists adopted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very Leftist position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particularly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against the domination of Capitalism across Western civilization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Importantly,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they used the City as their platform for political dissonance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So what was their beef?</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4 words help summarize their project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7946536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100</a:t>
            </a:fld>
            <a:endParaRPr lang="en-US"/>
          </a:p>
        </p:txBody>
      </p:sp>
    </p:spTree>
    <p:extLst>
      <p:ext uri="{BB962C8B-B14F-4D97-AF65-F5344CB8AC3E}">
        <p14:creationId xmlns:p14="http://schemas.microsoft.com/office/powerpoint/2010/main" val="30584377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101</a:t>
            </a:fld>
            <a:endParaRPr lang="en-US"/>
          </a:p>
        </p:txBody>
      </p:sp>
    </p:spTree>
    <p:extLst>
      <p:ext uri="{BB962C8B-B14F-4D97-AF65-F5344CB8AC3E}">
        <p14:creationId xmlns:p14="http://schemas.microsoft.com/office/powerpoint/2010/main" val="2313495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102</a:t>
            </a:fld>
            <a:endParaRPr lang="en-US"/>
          </a:p>
        </p:txBody>
      </p:sp>
    </p:spTree>
    <p:extLst>
      <p:ext uri="{BB962C8B-B14F-4D97-AF65-F5344CB8AC3E}">
        <p14:creationId xmlns:p14="http://schemas.microsoft.com/office/powerpoint/2010/main" val="41472126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103</a:t>
            </a:fld>
            <a:endParaRPr lang="en-US"/>
          </a:p>
        </p:txBody>
      </p:sp>
    </p:spTree>
    <p:extLst>
      <p:ext uri="{BB962C8B-B14F-4D97-AF65-F5344CB8AC3E}">
        <p14:creationId xmlns:p14="http://schemas.microsoft.com/office/powerpoint/2010/main" val="15413157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104</a:t>
            </a:fld>
            <a:endParaRPr lang="en-US"/>
          </a:p>
        </p:txBody>
      </p:sp>
    </p:spTree>
    <p:extLst>
      <p:ext uri="{BB962C8B-B14F-4D97-AF65-F5344CB8AC3E}">
        <p14:creationId xmlns:p14="http://schemas.microsoft.com/office/powerpoint/2010/main" val="30166426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105</a:t>
            </a:fld>
            <a:endParaRPr lang="en-US"/>
          </a:p>
        </p:txBody>
      </p:sp>
    </p:spTree>
    <p:extLst>
      <p:ext uri="{BB962C8B-B14F-4D97-AF65-F5344CB8AC3E}">
        <p14:creationId xmlns:p14="http://schemas.microsoft.com/office/powerpoint/2010/main" val="34645631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106</a:t>
            </a:fld>
            <a:endParaRPr lang="en-US"/>
          </a:p>
        </p:txBody>
      </p:sp>
    </p:spTree>
    <p:extLst>
      <p:ext uri="{BB962C8B-B14F-4D97-AF65-F5344CB8AC3E}">
        <p14:creationId xmlns:p14="http://schemas.microsoft.com/office/powerpoint/2010/main" val="25804554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107</a:t>
            </a:fld>
            <a:endParaRPr lang="en-US"/>
          </a:p>
        </p:txBody>
      </p:sp>
    </p:spTree>
    <p:extLst>
      <p:ext uri="{BB962C8B-B14F-4D97-AF65-F5344CB8AC3E}">
        <p14:creationId xmlns:p14="http://schemas.microsoft.com/office/powerpoint/2010/main" val="37087258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108</a:t>
            </a:fld>
            <a:endParaRPr lang="en-US"/>
          </a:p>
        </p:txBody>
      </p:sp>
    </p:spTree>
    <p:extLst>
      <p:ext uri="{BB962C8B-B14F-4D97-AF65-F5344CB8AC3E}">
        <p14:creationId xmlns:p14="http://schemas.microsoft.com/office/powerpoint/2010/main" val="33162026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109</a:t>
            </a:fld>
            <a:endParaRPr lang="en-US"/>
          </a:p>
        </p:txBody>
      </p:sp>
    </p:spTree>
    <p:extLst>
      <p:ext uri="{BB962C8B-B14F-4D97-AF65-F5344CB8AC3E}">
        <p14:creationId xmlns:p14="http://schemas.microsoft.com/office/powerpoint/2010/main" val="2638168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Spectacle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Consumerism of all aspects of life’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Instead of people enjoying the commodities of modern living as Capitalism had so optimistically promised,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we are in fact slaves to those commodities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This enslavement serves one purpose: to keep those in power at power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we are wholly dependent on goods as made so readily available by capitalism, we are supporting the political and economic structures that keep the rich and powerful over us.</a:t>
            </a: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E.g.: “A strong stock market means I must be having a better life”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17218389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110</a:t>
            </a:fld>
            <a:endParaRPr lang="en-US"/>
          </a:p>
        </p:txBody>
      </p:sp>
    </p:spTree>
    <p:extLst>
      <p:ext uri="{BB962C8B-B14F-4D97-AF65-F5344CB8AC3E}">
        <p14:creationId xmlns:p14="http://schemas.microsoft.com/office/powerpoint/2010/main" val="41846016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111</a:t>
            </a:fld>
            <a:endParaRPr lang="en-US"/>
          </a:p>
        </p:txBody>
      </p:sp>
    </p:spTree>
    <p:extLst>
      <p:ext uri="{BB962C8B-B14F-4D97-AF65-F5344CB8AC3E}">
        <p14:creationId xmlns:p14="http://schemas.microsoft.com/office/powerpoint/2010/main" val="27339324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112</a:t>
            </a:fld>
            <a:endParaRPr lang="en-US"/>
          </a:p>
        </p:txBody>
      </p:sp>
    </p:spTree>
    <p:extLst>
      <p:ext uri="{BB962C8B-B14F-4D97-AF65-F5344CB8AC3E}">
        <p14:creationId xmlns:p14="http://schemas.microsoft.com/office/powerpoint/2010/main" val="18661400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113</a:t>
            </a:fld>
            <a:endParaRPr lang="en-US"/>
          </a:p>
        </p:txBody>
      </p:sp>
    </p:spTree>
    <p:extLst>
      <p:ext uri="{BB962C8B-B14F-4D97-AF65-F5344CB8AC3E}">
        <p14:creationId xmlns:p14="http://schemas.microsoft.com/office/powerpoint/2010/main" val="40188698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114</a:t>
            </a:fld>
            <a:endParaRPr lang="en-US"/>
          </a:p>
        </p:txBody>
      </p:sp>
    </p:spTree>
    <p:extLst>
      <p:ext uri="{BB962C8B-B14F-4D97-AF65-F5344CB8AC3E}">
        <p14:creationId xmlns:p14="http://schemas.microsoft.com/office/powerpoint/2010/main" val="39476216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115</a:t>
            </a:fld>
            <a:endParaRPr lang="en-US"/>
          </a:p>
        </p:txBody>
      </p:sp>
    </p:spTree>
    <p:extLst>
      <p:ext uri="{BB962C8B-B14F-4D97-AF65-F5344CB8AC3E}">
        <p14:creationId xmlns:p14="http://schemas.microsoft.com/office/powerpoint/2010/main" val="4198163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116</a:t>
            </a:fld>
            <a:endParaRPr lang="en-US"/>
          </a:p>
        </p:txBody>
      </p:sp>
    </p:spTree>
    <p:extLst>
      <p:ext uri="{BB962C8B-B14F-4D97-AF65-F5344CB8AC3E}">
        <p14:creationId xmlns:p14="http://schemas.microsoft.com/office/powerpoint/2010/main" val="19068963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117</a:t>
            </a:fld>
            <a:endParaRPr lang="en-US"/>
          </a:p>
        </p:txBody>
      </p:sp>
    </p:spTree>
    <p:extLst>
      <p:ext uri="{BB962C8B-B14F-4D97-AF65-F5344CB8AC3E}">
        <p14:creationId xmlns:p14="http://schemas.microsoft.com/office/powerpoint/2010/main" val="2439384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not a Situationist work per se, Barbara Kruger’s piece expresses exactly the Situationist critique of modern living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 are defined by the goods we own – we consume things rather than living our own lives… or, are lives are measured by what we can consume (afford)</a:t>
            </a: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By extension, leaders are the ones that help us consume more, and can themselves consume more than others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201901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Detournement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concept of detournement is simply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concerted misuse, as subversion, a hijacking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concept embodied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the Situationists carried out their art</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example…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183619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Detournement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often happened in the form of graffiti</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alteration of existing advertisements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Working on advertisements was of course important, because these were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forms of communication of Capitalism</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409579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Derive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 term in which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role of the city/urban context is very clear.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Experiencing the contemporary urban condition by taking unplanned paths</a:t>
            </a:r>
            <a:r>
              <a:rPr lang="en-US" sz="1200" dirty="0">
                <a:effectLst/>
                <a:latin typeface="Calibri" panose="020F0502020204030204" pitchFamily="34" charset="0"/>
                <a:ea typeface="Calibri" panose="020F0502020204030204" pitchFamily="34" charset="0"/>
                <a:cs typeface="Times New Roman" panose="02020603050405020304" pitchFamily="18" charset="0"/>
              </a:rPr>
              <a:t>, absorbing the passages through the city through varied ambiances.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Unplanned journey through an urban landscape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ROUSSEAU!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Recognizing the emotional disorientation brought about the urban context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145003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Psychogeography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 mode of exploring the urban environment by ‘drifting’ through it, unplanned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Playful,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inventive ways of exploring the city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Intentionally finding informal routes, new readings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“new awareness” of the city</a:t>
            </a: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Personal, arbitrary, not dictated by others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1106309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 when we put all this together, we get a kind of guidebook on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we can understand the urban condition through an anti-capitalist, subversive mode of experience.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Rather than following prescribed ways of ‘consuming’ the city as dictated by those in power, we should lose ourselves, find unconventional juxtapositions, turn conventions on their heads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303347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 to refresh ourselves on the terms of Situationism: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Spectacle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our lives have become dominated by consumerism </a:t>
            </a:r>
            <a:r>
              <a:rPr lang="en-US" sz="1200" dirty="0">
                <a:effectLst/>
                <a:latin typeface="Calibri" panose="020F0502020204030204" pitchFamily="34" charset="0"/>
                <a:ea typeface="Calibri" panose="020F0502020204030204" pitchFamily="34" charset="0"/>
                <a:cs typeface="Times New Roman" panose="02020603050405020304" pitchFamily="18" charset="0"/>
              </a:rPr>
              <a:t>brought about by the Capitalist model of living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not just about products, but about solidifying a system that keeps the powerful in their positions, and like kids stupefied by spectacle, the masses are more concerned with attaining goods, products, being like everyone else, and so we don’t realize the inherent systems of power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Detournement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Hijacking, misappropriation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Remember the kind of guerilla art using billboards (signs of commerce) to convey messages of subversion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Derive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Unplanned paths through varied ambiances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Psychogeography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Developing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new awareness so the city through playful encounters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407486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Debord</a:t>
            </a:r>
            <a:r>
              <a:rPr lang="en-US" sz="1200" dirty="0">
                <a:effectLst/>
                <a:latin typeface="Calibri" panose="020F0502020204030204" pitchFamily="34" charset="0"/>
                <a:ea typeface="Calibri" panose="020F0502020204030204" pitchFamily="34" charset="0"/>
                <a:cs typeface="Times New Roman" panose="02020603050405020304" pitchFamily="18" charset="0"/>
              </a:rPr>
              <a:t> produced a series of these kinds of maps, in which the city was conceived of through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discreet ‘Situations’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Wonderful interpretation of a city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Archipelago</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About a network of passages – at critical moments, situations are created, then the passage, the unplanned journey continues.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 this ‘Psychogeography’, we see situations represented through blocks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355699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begin way back, with a French philosopher named Jean-Jacques Rousseau</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going back to the Enlightenment period</a:t>
            </a:r>
          </a:p>
        </p:txBody>
      </p:sp>
      <p:sp>
        <p:nvSpPr>
          <p:cNvPr id="4" name="Slide Number Placeholder 3"/>
          <p:cNvSpPr>
            <a:spLocks noGrp="1"/>
          </p:cNvSpPr>
          <p:nvPr>
            <p:ph type="sldNum" sz="quarter" idx="5"/>
          </p:nvPr>
        </p:nvSpPr>
        <p:spPr/>
        <p:txBody>
          <a:bodyPr/>
          <a:lstStyle/>
          <a:p>
            <a:fld id="{13AD47CE-6028-46F2-A87F-6D3962B463F0}" type="slidenum">
              <a:rPr lang="en-US" smtClean="0"/>
              <a:t>2</a:t>
            </a:fld>
            <a:endParaRPr lang="en-US"/>
          </a:p>
        </p:txBody>
      </p:sp>
    </p:spTree>
    <p:extLst>
      <p:ext uri="{BB962C8B-B14F-4D97-AF65-F5344CB8AC3E}">
        <p14:creationId xmlns:p14="http://schemas.microsoft.com/office/powerpoint/2010/main" val="76282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in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Naked City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situations are defined by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situations of streets</a:t>
            </a:r>
            <a:endParaRPr lang="en-US" sz="1100" b="1" u="sng"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So for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Debord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this would be the image of the city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Not determined by overarching axes</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 through playful and inventive passage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1497732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As mentioned,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Debord</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not an architect, nor were the Situationists</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 there were two architects in particular that really embraced their lessons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first being Constant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Nieuwenhuys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(Nee-wen-house)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2554558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 won’t dwell on his work, in large part because I think his ideas are quite self-evident in the context of the larger Situationist movement.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His most well-known project </a:t>
            </a:r>
            <a:r>
              <a:rPr lang="en-US" sz="1200" dirty="0">
                <a:effectLst/>
                <a:latin typeface="Calibri" panose="020F0502020204030204" pitchFamily="34" charset="0"/>
                <a:ea typeface="Calibri" panose="020F0502020204030204" pitchFamily="34" charset="0"/>
                <a:cs typeface="Times New Roman" panose="02020603050405020304" pitchFamily="18" charset="0"/>
              </a:rPr>
              <a:t>was called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New Babylon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like Corbusier’s Plan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Voisin</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revisioning of Paris.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180204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designed over a decade and a half</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so went through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various stages and appearances.</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294201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the basic idea was the he was proposing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network of structures that hover above Paris.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inhabitant,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citizen of New Babylon was called the </a:t>
            </a:r>
            <a:r>
              <a:rPr lang="en-US" sz="1200" b="1" i="1" u="sng" dirty="0">
                <a:effectLst/>
                <a:latin typeface="Calibri" panose="020F0502020204030204" pitchFamily="34" charset="0"/>
                <a:ea typeface="Calibri" panose="020F0502020204030204" pitchFamily="34" charset="0"/>
                <a:cs typeface="Times New Roman" panose="02020603050405020304" pitchFamily="18" charset="0"/>
              </a:rPr>
              <a:t>Homo </a:t>
            </a:r>
            <a:r>
              <a:rPr lang="en-US" sz="1200" b="1" i="1" u="sng" dirty="0" err="1">
                <a:effectLst/>
                <a:latin typeface="Calibri" panose="020F0502020204030204" pitchFamily="34" charset="0"/>
                <a:ea typeface="Calibri" panose="020F0502020204030204" pitchFamily="34" charset="0"/>
                <a:cs typeface="Times New Roman" panose="02020603050405020304" pitchFamily="18" charset="0"/>
              </a:rPr>
              <a:t>Ludens</a:t>
            </a:r>
            <a:r>
              <a:rPr lang="en-US" sz="1200" b="1" i="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 the Man at Play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man was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freed from the shackles of the Capitalist model, and pursued their as they pleased</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without prescription, driven only by self-fulfillment and self-satisfaction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 kind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hedonism as provocation against the contemporary consumerist life</a:t>
            </a:r>
            <a:r>
              <a:rPr lang="en-US" sz="1200" dirty="0">
                <a:effectLst/>
                <a:latin typeface="Calibri" panose="020F0502020204030204" pitchFamily="34" charset="0"/>
                <a:ea typeface="Calibri" panose="020F0502020204030204" pitchFamily="34" charset="0"/>
                <a:cs typeface="Times New Roman" panose="02020603050405020304" pitchFamily="18" charset="0"/>
              </a:rPr>
              <a:t> who is slave to products and lifestyles mandated by corporations and politicians far removed from the lives of most citizens.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428442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Bablyon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certainly his most well-known projects, and various other yet similar projects arose from that.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Notice the graffiti on his model – a shout-out to the Situationists and their guerilla art-as-protest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2423050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Various iterations of New Babylon.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26</a:t>
            </a:fld>
            <a:endParaRPr lang="en-US"/>
          </a:p>
        </p:txBody>
      </p:sp>
    </p:spTree>
    <p:extLst>
      <p:ext uri="{BB962C8B-B14F-4D97-AF65-F5344CB8AC3E}">
        <p14:creationId xmlns:p14="http://schemas.microsoft.com/office/powerpoint/2010/main" val="358262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And of course, we can see the direct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influence that the Situationists had on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Nieuwenhuys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762975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So now we shift to the movement of Deconstructivism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Not an inevitable progression from Situationism, but inherent shared connection of certain themes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in terms of time periods, consecutive.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Like Situationism, heavy French influences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183415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Deconstructivism is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directly related to the arts/architecture movement of Constructivism</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was a Russian movement that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immediately preceded the period of the Russian Revolution, so we’re talking about 1905-1920 roughly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This movement permeated all the arts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Strong Graphics examples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29</a:t>
            </a:fld>
            <a:endParaRPr lang="en-US"/>
          </a:p>
        </p:txBody>
      </p:sp>
    </p:spTree>
    <p:extLst>
      <p:ext uri="{BB962C8B-B14F-4D97-AF65-F5344CB8AC3E}">
        <p14:creationId xmlns:p14="http://schemas.microsoft.com/office/powerpoint/2010/main" val="3096636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covered him briefly with regards to the idea of the ‘Noble Savage,’ important figure regarding political philosophy, morality,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champion of ‘freedom’ </a:t>
            </a:r>
            <a:r>
              <a:rPr lang="en-US" sz="1800" dirty="0">
                <a:effectLst/>
                <a:latin typeface="Calibri" panose="020F0502020204030204" pitchFamily="34" charset="0"/>
                <a:ea typeface="Calibri" panose="020F0502020204030204" pitchFamily="34" charset="0"/>
                <a:cs typeface="Times New Roman" panose="02020603050405020304" pitchFamily="18" charset="0"/>
              </a:rPr>
              <a:t>(remember the French Revolution, 1789)</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don’t have to get into any detail with him, other than the fact that he wrote this book called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The Confessions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2642909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Architecture and photography</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30</a:t>
            </a:fld>
            <a:endParaRPr lang="en-US"/>
          </a:p>
        </p:txBody>
      </p:sp>
    </p:spTree>
    <p:extLst>
      <p:ext uri="{BB962C8B-B14F-4D97-AF65-F5344CB8AC3E}">
        <p14:creationId xmlns:p14="http://schemas.microsoft.com/office/powerpoint/2010/main" val="303276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of course,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leading up to the Russian Revolution, was heavily inspired by two things: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advent of machine and industrial technology-as-aesthetic</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And politics</a:t>
            </a:r>
            <a:r>
              <a:rPr lang="en-US" sz="1200" dirty="0">
                <a:effectLst/>
                <a:latin typeface="Calibri" panose="020F0502020204030204" pitchFamily="34" charset="0"/>
                <a:ea typeface="Calibri" panose="020F0502020204030204" pitchFamily="34" charset="0"/>
                <a:cs typeface="Times New Roman" panose="02020603050405020304" pitchFamily="18" charset="0"/>
              </a:rPr>
              <a:t>, like by the working class, or in Russian,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Proletariat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31</a:t>
            </a:fld>
            <a:endParaRPr lang="en-US"/>
          </a:p>
        </p:txBody>
      </p:sp>
    </p:spTree>
    <p:extLst>
      <p:ext uri="{BB962C8B-B14F-4D97-AF65-F5344CB8AC3E}">
        <p14:creationId xmlns:p14="http://schemas.microsoft.com/office/powerpoint/2010/main" val="3765658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merged idea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permeated through to all forms of the creative fields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an example of set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32</a:t>
            </a:fld>
            <a:endParaRPr lang="en-US"/>
          </a:p>
        </p:txBody>
      </p:sp>
    </p:spTree>
    <p:extLst>
      <p:ext uri="{BB962C8B-B14F-4D97-AF65-F5344CB8AC3E}">
        <p14:creationId xmlns:p14="http://schemas.microsoft.com/office/powerpoint/2010/main" val="1409112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in terms of architecture, one of the most well-known examples is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Vladimir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Tatlin’s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Monument to the Third International</a:t>
            </a:r>
            <a:endParaRPr lang="en-US" sz="1100" b="1"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entire building 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an architecture of propaganda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Was to be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tantamount to the Eiffel Tower </a:t>
            </a:r>
            <a:r>
              <a:rPr lang="en-US" sz="1200" dirty="0">
                <a:effectLst/>
                <a:latin typeface="Calibri" panose="020F0502020204030204" pitchFamily="34" charset="0"/>
                <a:ea typeface="Calibri" panose="020F0502020204030204" pitchFamily="34" charset="0"/>
                <a:cs typeface="Times New Roman" panose="02020603050405020304" pitchFamily="18" charset="0"/>
              </a:rPr>
              <a:t>in its symbolism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400m in height (1200 feet)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Bottom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Cube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Lectures, venue, conference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Rotate a cycle once a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Pyramid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Executive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Rotate once a month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Cylinder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fr-FR" sz="1200" dirty="0">
                <a:effectLst/>
                <a:latin typeface="Calibri" panose="020F0502020204030204" pitchFamily="34" charset="0"/>
                <a:ea typeface="Calibri" panose="020F0502020204030204" pitchFamily="34" charset="0"/>
                <a:cs typeface="Times New Roman" panose="02020603050405020304" pitchFamily="18" charset="0"/>
              </a:rPr>
              <a:t>Information centre, bulletins,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manifestos</a:t>
            </a:r>
            <a:r>
              <a:rPr lang="fr-FR" sz="1200" dirty="0">
                <a:effectLst/>
                <a:latin typeface="Calibri" panose="020F0502020204030204" pitchFamily="34" charset="0"/>
                <a:ea typeface="Calibri" panose="020F0502020204030204" pitchFamily="34" charset="0"/>
                <a:cs typeface="Times New Roman" panose="02020603050405020304" pitchFamily="18" charset="0"/>
              </a:rPr>
              <a:t>, radio and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loudspeaker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fr-FR" sz="1200" dirty="0" err="1">
                <a:effectLst/>
                <a:latin typeface="Calibri" panose="020F0502020204030204" pitchFamily="34" charset="0"/>
                <a:ea typeface="Calibri" panose="020F0502020204030204" pitchFamily="34" charset="0"/>
                <a:cs typeface="Times New Roman" panose="02020603050405020304" pitchFamily="18" charset="0"/>
              </a:rPr>
              <a:t>Rotate</a:t>
            </a:r>
            <a:r>
              <a:rPr lang="fr-FR" sz="1200" dirty="0">
                <a:effectLst/>
                <a:latin typeface="Calibri" panose="020F0502020204030204" pitchFamily="34" charset="0"/>
                <a:ea typeface="Calibri" panose="020F0502020204030204" pitchFamily="34" charset="0"/>
                <a:cs typeface="Times New Roman" panose="02020603050405020304" pitchFamily="18" charset="0"/>
              </a:rPr>
              <a:t> once 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fr-FR" sz="1200" dirty="0" err="1">
                <a:effectLst/>
                <a:latin typeface="Calibri" panose="020F0502020204030204" pitchFamily="34" charset="0"/>
                <a:ea typeface="Calibri" panose="020F0502020204030204" pitchFamily="34" charset="0"/>
                <a:cs typeface="Times New Roman" panose="02020603050405020304" pitchFamily="18" charset="0"/>
              </a:rPr>
              <a:t>Hemisphere</a:t>
            </a:r>
            <a:r>
              <a:rPr lang="fr-FR" sz="1200" dirty="0">
                <a:effectLst/>
                <a:latin typeface="Calibri" panose="020F0502020204030204" pitchFamily="34" charset="0"/>
                <a:ea typeface="Calibri" panose="020F0502020204030204" pitchFamily="34" charset="0"/>
                <a:cs typeface="Times New Roman" panose="02020603050405020304" pitchFamily="18" charset="0"/>
              </a:rPr>
              <a:t> for radio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So Russian Constructivism – an aesthetic, or stylistic source for Deconstructivism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Where was the philosophical/conceptual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Deconstructionism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33</a:t>
            </a:fld>
            <a:endParaRPr lang="en-US"/>
          </a:p>
        </p:txBody>
      </p:sp>
    </p:spTree>
    <p:extLst>
      <p:ext uri="{BB962C8B-B14F-4D97-AF65-F5344CB8AC3E}">
        <p14:creationId xmlns:p14="http://schemas.microsoft.com/office/powerpoint/2010/main" val="2325590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‘Father’ of Deconstruction was the French philosopher, Jacques Derrida</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34</a:t>
            </a:fld>
            <a:endParaRPr lang="en-US"/>
          </a:p>
        </p:txBody>
      </p:sp>
    </p:spTree>
    <p:extLst>
      <p:ext uri="{BB962C8B-B14F-4D97-AF65-F5344CB8AC3E}">
        <p14:creationId xmlns:p14="http://schemas.microsoft.com/office/powerpoint/2010/main" val="600389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 bit confusing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Architecture → Deconstructivism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Philosophy → Deconstruction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35</a:t>
            </a:fld>
            <a:endParaRPr lang="en-US"/>
          </a:p>
        </p:txBody>
      </p:sp>
    </p:spTree>
    <p:extLst>
      <p:ext uri="{BB962C8B-B14F-4D97-AF65-F5344CB8AC3E}">
        <p14:creationId xmlns:p14="http://schemas.microsoft.com/office/powerpoint/2010/main" val="4086388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Deconstruction responding to Structuralism, Post-Structuralism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Details not all that important, except…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about how the signs and meanings we use to communicate are settled on very shaky ground </a:t>
            </a:r>
            <a:r>
              <a:rPr lang="en-US" sz="1200" dirty="0">
                <a:effectLst/>
                <a:latin typeface="Calibri" panose="020F0502020204030204" pitchFamily="34" charset="0"/>
                <a:ea typeface="Calibri" panose="020F0502020204030204" pitchFamily="34" charset="0"/>
                <a:cs typeface="Times New Roman" panose="02020603050405020304" pitchFamily="18" charset="0"/>
              </a:rPr>
              <a:t>– nothing solid or permanent about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36</a:t>
            </a:fld>
            <a:endParaRPr lang="en-US"/>
          </a:p>
        </p:txBody>
      </p:sp>
    </p:spTree>
    <p:extLst>
      <p:ext uri="{BB962C8B-B14F-4D97-AF65-F5344CB8AC3E}">
        <p14:creationId xmlns:p14="http://schemas.microsoft.com/office/powerpoint/2010/main" val="522133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remember Ferdinand de Saussure, the father of Structuralism…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of his main ideas…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1816450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dichotomy Signified and Signifiers.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Signifier: Word / Medium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Signified: Meaning / Significance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Deconstruction argued against this, saying that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this two-sidedness was somewhat arbitrary and conventional</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instead, things were far more complicated than this, and that there was a much more complicated network of meanings at play.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1352213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i="1" dirty="0"/>
              <a:t>Of Grammatology </a:t>
            </a:r>
            <a:r>
              <a:rPr lang="en-US" i="0" dirty="0"/>
              <a:t>(1967)</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59550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Together with this book, there was a section called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Reveries of the Solitary Walker</a:t>
            </a:r>
            <a:r>
              <a:rPr lang="en-US" sz="1200" dirty="0">
                <a:effectLst/>
                <a:latin typeface="Calibri" panose="020F0502020204030204" pitchFamily="34" charset="0"/>
                <a:ea typeface="Calibri" panose="020F0502020204030204" pitchFamily="34" charset="0"/>
                <a:cs typeface="Times New Roman" panose="02020603050405020304" pitchFamily="18" charset="0"/>
              </a:rPr>
              <a:t>, written in 1782.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book is structured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into chapters, called ‘walks’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First walk, second walk, third walk,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 each of these walks,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he philosophizes about various things in life</a:t>
            </a:r>
            <a:r>
              <a:rPr lang="en-US" sz="1200" dirty="0">
                <a:effectLst/>
                <a:latin typeface="Calibri" panose="020F0502020204030204" pitchFamily="34" charset="0"/>
                <a:ea typeface="Calibri" panose="020F0502020204030204" pitchFamily="34" charset="0"/>
                <a:cs typeface="Times New Roman" panose="02020603050405020304" pitchFamily="18" charset="0"/>
              </a:rPr>
              <a:t>, mainly about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one should live their lives in relation to society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 wouldn’t call it a particularly serious book, but it’s really about following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Rousseau’s stream of consciousness </a:t>
            </a:r>
            <a:r>
              <a:rPr lang="en-US" sz="1200" dirty="0">
                <a:effectLst/>
                <a:latin typeface="Calibri" panose="020F0502020204030204" pitchFamily="34" charset="0"/>
                <a:ea typeface="Calibri" panose="020F0502020204030204" pitchFamily="34" charset="0"/>
                <a:cs typeface="Times New Roman" panose="02020603050405020304" pitchFamily="18" charset="0"/>
              </a:rPr>
              <a:t>as he goes along these walks.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520407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3999072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 with that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HIGHLY abridged version of Deconstruction in Philosophy</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move on to an architect closely aligned with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Deconstructivist</a:t>
            </a:r>
            <a:r>
              <a:rPr lang="en-US" sz="1200" dirty="0">
                <a:effectLst/>
                <a:latin typeface="Calibri" panose="020F0502020204030204" pitchFamily="34" charset="0"/>
                <a:ea typeface="Calibri" panose="020F0502020204030204" pitchFamily="34" charset="0"/>
                <a:cs typeface="Times New Roman" panose="02020603050405020304" pitchFamily="18" charset="0"/>
              </a:rPr>
              <a:t> movement, Bernard Tschumi, who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regularly conversed with Jacques Derrida.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French →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AA → Columbia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2782639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3 Key Terms to understanding Tschumi’s works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DISJUNCTION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Juxtaposing things that don’t normally go together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DEFAMILIARIZATION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Seeing common things in a new light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EVENT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Like the ‘Situations’ of Guy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Debord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3816108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Early career, made these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Advertisements for Architecture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Postcard sized images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An attempt to present architecture beyond its common presentation of space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43</a:t>
            </a:fld>
            <a:endParaRPr lang="en-US"/>
          </a:p>
        </p:txBody>
      </p:sp>
    </p:spTree>
    <p:extLst>
      <p:ext uri="{BB962C8B-B14F-4D97-AF65-F5344CB8AC3E}">
        <p14:creationId xmlns:p14="http://schemas.microsoft.com/office/powerpoint/2010/main" val="1577056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448990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Tschumi has also tried to incorporate the ideas of DISJUNCTION, DEFAMILIARIZATION, and EVENT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into his built works.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of my favorites is his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La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Fresnoy</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Art Center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original site was home to a number of buildings built in the 1920s, almost like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warehouse spaces.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45</a:t>
            </a:fld>
            <a:endParaRPr lang="en-US"/>
          </a:p>
        </p:txBody>
      </p:sp>
    </p:spTree>
    <p:extLst>
      <p:ext uri="{BB962C8B-B14F-4D97-AF65-F5344CB8AC3E}">
        <p14:creationId xmlns:p14="http://schemas.microsoft.com/office/powerpoint/2010/main" val="1853230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Tschumi did was built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massive roof above these buildings, making them into a single structure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 called this the buildings’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‘Common Denominator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2636043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Moreover, he then added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number of suspended walkways and services.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Other than the aesthetics of it, it was a physical manifestation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building elements and program, that were not originally intended for each other, are juxtaposed, are forced into opposition.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945234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Arguably his most famous built work is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Parc de la Villette in Paris, France.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‘building’ is composed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multiple little structures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all painted in red, spread out through a park.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3032202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Other than the color and the general aesthetic, these discreet structures – pavilions, can be understood as both autonomous (independent), but also held together as a single work, a single idea.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 called this pavilions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FOLIE</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in English,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FOLLY</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Homophone</a:t>
            </a:r>
            <a:r>
              <a:rPr lang="en-US" sz="1200" dirty="0">
                <a:effectLst/>
                <a:latin typeface="Calibri" panose="020F0502020204030204" pitchFamily="34" charset="0"/>
                <a:ea typeface="Calibri" panose="020F0502020204030204" pitchFamily="34" charset="0"/>
                <a:cs typeface="Times New Roman" panose="02020603050405020304" pitchFamily="18" charset="0"/>
              </a:rPr>
              <a:t> (very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Deconstructionist → the ‘loose’ tie b/w signified and signifier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Folly (English) → Whimsical 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Folie (French) →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Madness, </a:t>
            </a:r>
            <a:r>
              <a:rPr lang="en-US" sz="1200" b="0" u="none" dirty="0">
                <a:effectLst/>
                <a:latin typeface="Calibri" panose="020F0502020204030204" pitchFamily="34" charset="0"/>
                <a:ea typeface="Calibri" panose="020F0502020204030204" pitchFamily="34" charset="0"/>
                <a:cs typeface="Times New Roman" panose="02020603050405020304" pitchFamily="18" charset="0"/>
              </a:rPr>
              <a:t>a break with sense</a:t>
            </a:r>
            <a:endParaRPr lang="en-US"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 structure that transcends its physical limits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94332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About the walks, he realizes that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his life can be summarized as the accumulation of such walks</a:t>
            </a:r>
            <a:r>
              <a:rPr lang="en-US" sz="1200" dirty="0">
                <a:effectLst/>
                <a:latin typeface="Calibri" panose="020F0502020204030204" pitchFamily="34" charset="0"/>
                <a:ea typeface="Calibri" panose="020F0502020204030204" pitchFamily="34" charset="0"/>
                <a:cs typeface="Times New Roman" panose="02020603050405020304" pitchFamily="18" charset="0"/>
              </a:rPr>
              <a:t>, stating that &lt;&lt;Quote… &gt;&gt;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 again, his life is understood as a series of discreet walks, journeys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4087216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aerial, located in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North East of Paris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26 FOLIES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2456323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Illustration of the concept of a folie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which its construction is understood to be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tenuous, in tension, and composed of a network of structures </a:t>
            </a:r>
            <a:r>
              <a:rPr lang="en-US" sz="1800" dirty="0">
                <a:effectLst/>
                <a:latin typeface="Calibri" panose="020F0502020204030204" pitchFamily="34" charset="0"/>
                <a:ea typeface="Calibri" panose="020F0502020204030204" pitchFamily="34" charset="0"/>
                <a:cs typeface="Times New Roman" panose="02020603050405020304" pitchFamily="18" charset="0"/>
              </a:rPr>
              <a:t>(Deconstruction)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2183861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strategy is quite straightforward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grid of folies, spread across the existing site</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1731734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Aerial photograph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Was meant to go on ad infinitum</a:t>
            </a:r>
            <a:r>
              <a:rPr lang="en-US" sz="1200" dirty="0">
                <a:effectLst/>
                <a:latin typeface="Calibri" panose="020F0502020204030204" pitchFamily="34" charset="0"/>
                <a:ea typeface="Calibri" panose="020F0502020204030204" pitchFamily="34" charset="0"/>
                <a:cs typeface="Times New Roman" panose="02020603050405020304" pitchFamily="18" charset="0"/>
              </a:rPr>
              <a:t>, depending on budget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19088384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Wonderful drawings accompanying this project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12214146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Variations of folie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Again,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not precious about the single folie, but about them working as a set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About the kind of responses, the events that they fostered in and around themselves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55</a:t>
            </a:fld>
            <a:endParaRPr lang="en-US"/>
          </a:p>
        </p:txBody>
      </p:sp>
    </p:spTree>
    <p:extLst>
      <p:ext uri="{BB962C8B-B14F-4D97-AF65-F5344CB8AC3E}">
        <p14:creationId xmlns:p14="http://schemas.microsoft.com/office/powerpoint/2010/main" val="24937989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Variations in model form</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3766116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b="1" dirty="0"/>
              <a:t>Fireworks</a:t>
            </a:r>
          </a:p>
          <a:p>
            <a:pPr marL="800100" marR="0" lvl="1" indent="-34290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Not about it being static (they could be aggregated ad infinitum)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Choreography of the park throughout, including the integration of choregraphed events, e.g. Fireworks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Diagram of fireworks in conjunction with their layout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690560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Photos of actual firework event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think SITUATIONS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within park.</a:t>
            </a:r>
          </a:p>
        </p:txBody>
      </p:sp>
      <p:sp>
        <p:nvSpPr>
          <p:cNvPr id="4" name="Slide Number Placeholder 3"/>
          <p:cNvSpPr>
            <a:spLocks noGrp="1"/>
          </p:cNvSpPr>
          <p:nvPr>
            <p:ph type="sldNum" sz="quarter" idx="5"/>
          </p:nvPr>
        </p:nvSpPr>
        <p:spPr/>
        <p:txBody>
          <a:bodyPr/>
          <a:lstStyle/>
          <a:p>
            <a:fld id="{13AD47CE-6028-46F2-A87F-6D3962B463F0}" type="slidenum">
              <a:rPr lang="en-US" smtClean="0"/>
              <a:t>58</a:t>
            </a:fld>
            <a:endParaRPr lang="en-US"/>
          </a:p>
        </p:txBody>
      </p:sp>
    </p:spTree>
    <p:extLst>
      <p:ext uri="{BB962C8B-B14F-4D97-AF65-F5344CB8AC3E}">
        <p14:creationId xmlns:p14="http://schemas.microsoft.com/office/powerpoint/2010/main" val="1962915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Brings us to the last project of his, 1984 publication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MANHATTAN TRANSCRIPTS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Can’t be considered apart from SITUATIONISM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Using the city as a canvas for architecture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2046205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Fast forward 170 years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we arrive at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predominantly French movement called Situationism</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connection with Rousseau will get clearer in a bit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1649931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60</a:t>
            </a:fld>
            <a:endParaRPr lang="en-US"/>
          </a:p>
        </p:txBody>
      </p:sp>
    </p:spTree>
    <p:extLst>
      <p:ext uri="{BB962C8B-B14F-4D97-AF65-F5344CB8AC3E}">
        <p14:creationId xmlns:p14="http://schemas.microsoft.com/office/powerpoint/2010/main" val="2752667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Architecture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not about a building, but about how the urban condition frames our understanding of space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the events that take place from our perception fundamentally transcends any Cartesian definition of space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 major part of understanding this work is about interpretation, about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interpreting meaning BETWEEN the Space of the images we see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 a common ‘technique’ that Tschumi uses throughout the Transcripts is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juxtaposition of images, as well as the juxtaposition of image types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example, we see here some perspectives, some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plans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(that kind of look like diagrams, or if you’ve seen play strategies for sports), and some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photographs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3180649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Thought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Manhattan as a ‘STAGE SET’,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which events and their representation through architectural conventional drawings implied, or gave some kind of meaning to the stage.</a:t>
            </a:r>
          </a:p>
        </p:txBody>
      </p:sp>
      <p:sp>
        <p:nvSpPr>
          <p:cNvPr id="4" name="Slide Number Placeholder 3"/>
          <p:cNvSpPr>
            <a:spLocks noGrp="1"/>
          </p:cNvSpPr>
          <p:nvPr>
            <p:ph type="sldNum" sz="quarter" idx="5"/>
          </p:nvPr>
        </p:nvSpPr>
        <p:spPr/>
        <p:txBody>
          <a:bodyPr/>
          <a:lstStyle/>
          <a:p>
            <a:fld id="{13AD47CE-6028-46F2-A87F-6D3962B463F0}" type="slidenum">
              <a:rPr lang="en-US" smtClean="0"/>
              <a:t>62</a:t>
            </a:fld>
            <a:endParaRPr lang="en-US"/>
          </a:p>
        </p:txBody>
      </p:sp>
    </p:spTree>
    <p:extLst>
      <p:ext uri="{BB962C8B-B14F-4D97-AF65-F5344CB8AC3E}">
        <p14:creationId xmlns:p14="http://schemas.microsoft.com/office/powerpoint/2010/main" val="31377940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To make it even more layered, Tschumi narrates the Transcripts through a story, structured in 3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 1 – The Park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murder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 2 – The Street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“He gets out of jail; they make love; she kills him; she is free”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 3 – The Tower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Lethal fall of an inmate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 4 – The Block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Acrobatics, extreme movements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Tried to subvert anti-Functionalism with extreme emotions and actions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Love, Death → Murder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2647104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Throughout the book, the chapters deal with various juxtapositions: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Type vs Program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Objects vs  Events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Set and Script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Movement and Space, and Events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18286750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Even though there’s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narrative and a site (Murder + NYC), </a:t>
            </a:r>
            <a:r>
              <a:rPr lang="en-US" sz="1800" dirty="0">
                <a:effectLst/>
                <a:latin typeface="Calibri" panose="020F0502020204030204" pitchFamily="34" charset="0"/>
                <a:ea typeface="Calibri" panose="020F0502020204030204" pitchFamily="34" charset="0"/>
                <a:cs typeface="Times New Roman" panose="02020603050405020304" pitchFamily="18" charset="0"/>
              </a:rPr>
              <a:t>don’t try to approach it as a conventional book – treat them as a situationist would, that is, as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discreet moments that allow us to see the city and architecture in different ways.</a:t>
            </a:r>
          </a:p>
          <a:p>
            <a:pPr marL="342900" marR="0" lvl="0" indent="-342900">
              <a:lnSpc>
                <a:spcPct val="150000"/>
              </a:lnSpc>
              <a:spcBef>
                <a:spcPts val="0"/>
              </a:spcBef>
              <a:spcAft>
                <a:spcPts val="0"/>
              </a:spcAft>
              <a:buFont typeface="+mj-lt"/>
              <a:buAutoNum type="arabicPeriod"/>
            </a:pPr>
            <a:r>
              <a:rPr lang="en-US" sz="1800" b="0" u="none" dirty="0">
                <a:effectLst/>
                <a:latin typeface="Calibri" panose="020F0502020204030204" pitchFamily="34" charset="0"/>
                <a:ea typeface="Calibri" panose="020F0502020204030204" pitchFamily="34" charset="0"/>
                <a:cs typeface="Times New Roman" panose="02020603050405020304" pitchFamily="18" charset="0"/>
              </a:rPr>
              <a:t>Understanding architecture through action, rather than the tired “function and form” dichotomy</a:t>
            </a:r>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15005167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Think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Debord’s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Naked City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 in which the city is understood through a series of Situations, of discreet moments connected by the common denominator of a journey, a path.</a:t>
            </a:r>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3898533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Tschumi’s case, we see how emotion affects the perception of space, and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how different architectural drawing conventions can reveal or complicate how we apply meaning to space.</a:t>
            </a:r>
          </a:p>
        </p:txBody>
      </p:sp>
      <p:sp>
        <p:nvSpPr>
          <p:cNvPr id="4" name="Slide Number Placeholder 3"/>
          <p:cNvSpPr>
            <a:spLocks noGrp="1"/>
          </p:cNvSpPr>
          <p:nvPr>
            <p:ph type="sldNum" sz="quarter" idx="5"/>
          </p:nvPr>
        </p:nvSpPr>
        <p:spPr/>
        <p:txBody>
          <a:bodyPr/>
          <a:lstStyle/>
          <a:p>
            <a:fld id="{13AD47CE-6028-46F2-A87F-6D3962B463F0}" type="slidenum">
              <a:rPr lang="en-US" smtClean="0"/>
              <a:t>67</a:t>
            </a:fld>
            <a:endParaRPr lang="en-US"/>
          </a:p>
        </p:txBody>
      </p:sp>
    </p:spTree>
    <p:extLst>
      <p:ext uri="{BB962C8B-B14F-4D97-AF65-F5344CB8AC3E}">
        <p14:creationId xmlns:p14="http://schemas.microsoft.com/office/powerpoint/2010/main" val="27724026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Manhattan Transcripts shouldn’t be thought of as a single publication, but as a kind of ongoing diary that tries to defamiliarize our understanding of architecture, to reveal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how our discipline goes well beyond mere built structures.</a:t>
            </a:r>
          </a:p>
        </p:txBody>
      </p:sp>
      <p:sp>
        <p:nvSpPr>
          <p:cNvPr id="4" name="Slide Number Placeholder 3"/>
          <p:cNvSpPr>
            <a:spLocks noGrp="1"/>
          </p:cNvSpPr>
          <p:nvPr>
            <p:ph type="sldNum" sz="quarter" idx="5"/>
          </p:nvPr>
        </p:nvSpPr>
        <p:spPr/>
        <p:txBody>
          <a:bodyPr/>
          <a:lstStyle/>
          <a:p>
            <a:fld id="{13AD47CE-6028-46F2-A87F-6D3962B463F0}" type="slidenum">
              <a:rPr lang="en-US" smtClean="0"/>
              <a:t>68</a:t>
            </a:fld>
            <a:endParaRPr lang="en-US"/>
          </a:p>
        </p:txBody>
      </p:sp>
    </p:spTree>
    <p:extLst>
      <p:ext uri="{BB962C8B-B14F-4D97-AF65-F5344CB8AC3E}">
        <p14:creationId xmlns:p14="http://schemas.microsoft.com/office/powerpoint/2010/main" val="984548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original sketches for the Transcripts</a:t>
            </a:r>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413627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Like most movements, it’s often inaccurate to say there’s a hard line as a beginning date, and such was the case with Situationism.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However, it’s pretty clear that these two people,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Asger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Jorn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and Guy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Debord</a:t>
            </a:r>
            <a:r>
              <a:rPr lang="en-US" sz="1200" dirty="0">
                <a:effectLst/>
                <a:latin typeface="Calibri" panose="020F0502020204030204" pitchFamily="34" charset="0"/>
                <a:ea typeface="Calibri" panose="020F0502020204030204" pitchFamily="34" charset="0"/>
                <a:cs typeface="Times New Roman" panose="02020603050405020304" pitchFamily="18" charset="0"/>
              </a:rPr>
              <a:t>, certainly incited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 collection of small avant-garde movements together</a:t>
            </a:r>
            <a:r>
              <a:rPr lang="en-US" sz="1200" dirty="0">
                <a:effectLst/>
                <a:latin typeface="Calibri" panose="020F0502020204030204" pitchFamily="34" charset="0"/>
                <a:ea typeface="Calibri" panose="020F0502020204030204" pitchFamily="34" charset="0"/>
                <a:cs typeface="Times New Roman" panose="02020603050405020304" pitchFamily="18" charset="0"/>
              </a:rPr>
              <a:t>, who collectively but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informally were often identified as Situationists.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Guy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Debord</a:t>
            </a:r>
            <a:r>
              <a:rPr lang="en-US" sz="1200" dirty="0">
                <a:effectLst/>
                <a:latin typeface="Calibri" panose="020F0502020204030204" pitchFamily="34" charset="0"/>
                <a:ea typeface="Calibri" panose="020F0502020204030204" pitchFamily="34" charset="0"/>
                <a:cs typeface="Times New Roman" panose="02020603050405020304" pitchFamily="18" charset="0"/>
              </a:rPr>
              <a:t> however was often regarded as the movement’s leader.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Situationism = Situationist International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3465347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for Tschumi, he used this project to develop and redevelop some of his drawing personal drawing conventions.</a:t>
            </a:r>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33071020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Tschumi undoubtedly for me was the quintessential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Deconstructivist</a:t>
            </a:r>
            <a:r>
              <a:rPr lang="en-US" sz="1200" dirty="0">
                <a:effectLst/>
                <a:latin typeface="Calibri" panose="020F0502020204030204" pitchFamily="34" charset="0"/>
                <a:ea typeface="Calibri" panose="020F0502020204030204" pitchFamily="34" charset="0"/>
                <a:cs typeface="Times New Roman" panose="02020603050405020304" pitchFamily="18" charset="0"/>
              </a:rPr>
              <a:t>, it’s important to remember that he wasn’t the only one, and in fact,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Tschumi’s work was symptomatic of a larger conceptual-stylistic approach that really caught on in the 1980s up until today even.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Another preeminent architect that is associated with Deconstructivism is Daniel Libeskind – Polish/American, practices today.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71</a:t>
            </a:fld>
            <a:endParaRPr lang="en-US"/>
          </a:p>
        </p:txBody>
      </p:sp>
    </p:spTree>
    <p:extLst>
      <p:ext uri="{BB962C8B-B14F-4D97-AF65-F5344CB8AC3E}">
        <p14:creationId xmlns:p14="http://schemas.microsoft.com/office/powerpoint/2010/main" val="2457513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start, we see his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Micromegas project – series of drawings.</a:t>
            </a:r>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39989759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Unlike Tschumi, Libeskind integration of philosophy into his architecture was a lot more opaque, quite dense integration of Derridean terms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It’s enough to read a kind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Deconstruction (philosophy) in these drawings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 which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 stability of conventional architecture is undone</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 architecture persists through the network of its manifold connections/associations.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73</a:t>
            </a:fld>
            <a:endParaRPr lang="en-US"/>
          </a:p>
        </p:txBody>
      </p:sp>
    </p:spTree>
    <p:extLst>
      <p:ext uri="{BB962C8B-B14F-4D97-AF65-F5344CB8AC3E}">
        <p14:creationId xmlns:p14="http://schemas.microsoft.com/office/powerpoint/2010/main" val="1499570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Project as series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Early in his career –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developing his personal style, approach to understanding form.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23001120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Quite intricate drawings – beautifully rendered.</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41493947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easy to see how Micromegas transitioned into his design of spaces, such as his proposal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for Potsdamer Platz in Berlin, 1991.</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76</a:t>
            </a:fld>
            <a:endParaRPr lang="en-US"/>
          </a:p>
        </p:txBody>
      </p:sp>
    </p:spTree>
    <p:extLst>
      <p:ext uri="{BB962C8B-B14F-4D97-AF65-F5344CB8AC3E}">
        <p14:creationId xmlns:p14="http://schemas.microsoft.com/office/powerpoint/2010/main" val="1081677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Conceived of as a fracture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spaces that ‘float’ within a network over each other.</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77</a:t>
            </a:fld>
            <a:endParaRPr lang="en-US"/>
          </a:p>
        </p:txBody>
      </p:sp>
    </p:spTree>
    <p:extLst>
      <p:ext uri="{BB962C8B-B14F-4D97-AF65-F5344CB8AC3E}">
        <p14:creationId xmlns:p14="http://schemas.microsoft.com/office/powerpoint/2010/main" val="2307790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Designed as the intersection between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10 different shards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each one as a memory for a city that had a manifold and complicated history (Berlin)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78</a:t>
            </a:fld>
            <a:endParaRPr lang="en-US"/>
          </a:p>
        </p:txBody>
      </p:sp>
    </p:spTree>
    <p:extLst>
      <p:ext uri="{BB962C8B-B14F-4D97-AF65-F5344CB8AC3E}">
        <p14:creationId xmlns:p14="http://schemas.microsoft.com/office/powerpoint/2010/main" val="32659101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concept drawings and architectural renderings have to be understood in the same vein.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Influence of film (like Tschumi) – again, generational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79</a:t>
            </a:fld>
            <a:endParaRPr lang="en-US"/>
          </a:p>
        </p:txBody>
      </p:sp>
    </p:spTree>
    <p:extLst>
      <p:ext uri="{BB962C8B-B14F-4D97-AF65-F5344CB8AC3E}">
        <p14:creationId xmlns:p14="http://schemas.microsoft.com/office/powerpoint/2010/main" val="254283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Published between 1958 – 1969 </a:t>
            </a:r>
            <a:r>
              <a:rPr lang="en-US" sz="1800" dirty="0">
                <a:effectLst/>
                <a:latin typeface="Calibri" panose="020F0502020204030204" pitchFamily="34" charset="0"/>
                <a:ea typeface="Calibri" panose="020F0502020204030204" pitchFamily="34" charset="0"/>
                <a:cs typeface="Times New Roman" panose="02020603050405020304" pitchFamily="18" charset="0"/>
              </a:rPr>
              <a:t>(12 issues), with various contributions throughout</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2641147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project proposed the area of Potsdamer Platz to be composed of these juxtapositions both in plan and in section.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80</a:t>
            </a:fld>
            <a:endParaRPr lang="en-US"/>
          </a:p>
        </p:txBody>
      </p:sp>
    </p:spTree>
    <p:extLst>
      <p:ext uri="{BB962C8B-B14F-4D97-AF65-F5344CB8AC3E}">
        <p14:creationId xmlns:p14="http://schemas.microsoft.com/office/powerpoint/2010/main" val="15963701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More recent work for the Venice Biennale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Sonnets in Babylon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Installation of drawings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81</a:t>
            </a:fld>
            <a:endParaRPr lang="en-US"/>
          </a:p>
        </p:txBody>
      </p:sp>
    </p:spTree>
    <p:extLst>
      <p:ext uri="{BB962C8B-B14F-4D97-AF65-F5344CB8AC3E}">
        <p14:creationId xmlns:p14="http://schemas.microsoft.com/office/powerpoint/2010/main" val="108433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To this day, very much develops his architecture in both three-dimensions and in drawings</a:t>
            </a:r>
          </a:p>
          <a:p>
            <a:pPr marL="800100" marR="0" lvl="1"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fact has said a number of times that he considers himself an artist first, then an architect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82</a:t>
            </a:fld>
            <a:endParaRPr lang="en-US"/>
          </a:p>
        </p:txBody>
      </p:sp>
    </p:spTree>
    <p:extLst>
      <p:ext uri="{BB962C8B-B14F-4D97-AF65-F5344CB8AC3E}">
        <p14:creationId xmlns:p14="http://schemas.microsoft.com/office/powerpoint/2010/main" val="13781642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Some details of the drawings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 series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narratives of personal importance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Not fully revealed, but I don’t think wholly relevant to understand the project</a:t>
            </a:r>
          </a:p>
          <a:p>
            <a:pPr marL="228600" marR="0" lvl="0" indent="-228600">
              <a:lnSpc>
                <a:spcPct val="150000"/>
              </a:lnSpc>
              <a:spcBef>
                <a:spcPts val="0"/>
              </a:spcBef>
              <a:spcAft>
                <a:spcPts val="0"/>
              </a:spcAft>
              <a:buFont typeface="+mj-lt"/>
              <a:buAutoNum type="arabicPeriod"/>
            </a:pPr>
            <a:r>
              <a:rPr lang="en-US" sz="1100" b="0" dirty="0">
                <a:effectLst/>
                <a:latin typeface="Calibri" panose="020F0502020204030204" pitchFamily="34" charset="0"/>
                <a:ea typeface="Calibri" panose="020F0502020204030204" pitchFamily="34" charset="0"/>
                <a:cs typeface="Times New Roman" panose="02020603050405020304" pitchFamily="18" charset="0"/>
              </a:rPr>
              <a:t>We can catch architectural moments (dome, staircase), but they float on unstable ground</a:t>
            </a:r>
          </a:p>
          <a:p>
            <a:pPr marL="685800" marR="0" lvl="1" indent="-228600">
              <a:lnSpc>
                <a:spcPct val="150000"/>
              </a:lnSpc>
              <a:spcBef>
                <a:spcPts val="0"/>
              </a:spcBef>
              <a:spcAft>
                <a:spcPts val="0"/>
              </a:spcAft>
              <a:buFont typeface="+mj-lt"/>
              <a:buAutoNum type="arabicPeriod"/>
            </a:pPr>
            <a:r>
              <a:rPr lang="en-US" sz="1100" b="0" dirty="0">
                <a:effectLst/>
                <a:latin typeface="Calibri" panose="020F0502020204030204" pitchFamily="34" charset="0"/>
                <a:ea typeface="Calibri" panose="020F0502020204030204" pitchFamily="34" charset="0"/>
                <a:cs typeface="Times New Roman" panose="02020603050405020304" pitchFamily="18" charset="0"/>
              </a:rPr>
              <a:t>Almost like Piranesi’s </a:t>
            </a:r>
            <a:r>
              <a:rPr lang="en-US" sz="1100" b="0" i="1" dirty="0" err="1">
                <a:effectLst/>
                <a:latin typeface="Calibri" panose="020F0502020204030204" pitchFamily="34" charset="0"/>
                <a:ea typeface="Calibri" panose="020F0502020204030204" pitchFamily="34" charset="0"/>
                <a:cs typeface="Times New Roman" panose="02020603050405020304" pitchFamily="18" charset="0"/>
              </a:rPr>
              <a:t>Carceri</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83</a:t>
            </a:fld>
            <a:endParaRPr lang="en-US"/>
          </a:p>
        </p:txBody>
      </p:sp>
    </p:spTree>
    <p:extLst>
      <p:ext uri="{BB962C8B-B14F-4D97-AF65-F5344CB8AC3E}">
        <p14:creationId xmlns:p14="http://schemas.microsoft.com/office/powerpoint/2010/main" val="31556480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architectural form is the value itself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Meaning is found in the composition of works – not in its translation.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84</a:t>
            </a:fld>
            <a:endParaRPr lang="en-US"/>
          </a:p>
        </p:txBody>
      </p:sp>
    </p:spTree>
    <p:extLst>
      <p:ext uri="{BB962C8B-B14F-4D97-AF65-F5344CB8AC3E}">
        <p14:creationId xmlns:p14="http://schemas.microsoft.com/office/powerpoint/2010/main" val="41096201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 project developed with his students at Cranbrook in 1985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Just showing range of Libeskind’s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85</a:t>
            </a:fld>
            <a:endParaRPr lang="en-US"/>
          </a:p>
        </p:txBody>
      </p:sp>
    </p:spTree>
    <p:extLst>
      <p:ext uri="{BB962C8B-B14F-4D97-AF65-F5344CB8AC3E}">
        <p14:creationId xmlns:p14="http://schemas.microsoft.com/office/powerpoint/2010/main" val="26200126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out of the early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Deconstructivists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Libeskind is also quite prolific in his built work</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Signature ‘shards’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86</a:t>
            </a:fld>
            <a:endParaRPr lang="en-US"/>
          </a:p>
        </p:txBody>
      </p:sp>
    </p:spTree>
    <p:extLst>
      <p:ext uri="{BB962C8B-B14F-4D97-AF65-F5344CB8AC3E}">
        <p14:creationId xmlns:p14="http://schemas.microsoft.com/office/powerpoint/2010/main" val="8639761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Extension to the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Denver Art Museum of 2006.</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87</a:t>
            </a:fld>
            <a:endParaRPr lang="en-US"/>
          </a:p>
        </p:txBody>
      </p:sp>
    </p:spTree>
    <p:extLst>
      <p:ext uri="{BB962C8B-B14F-4D97-AF65-F5344CB8AC3E}">
        <p14:creationId xmlns:p14="http://schemas.microsoft.com/office/powerpoint/2010/main" val="41490939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Most celebrated project probably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Jewish Museum in Berlin 2001.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Zig-zag in plan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88</a:t>
            </a:fld>
            <a:endParaRPr lang="en-US"/>
          </a:p>
        </p:txBody>
      </p:sp>
    </p:spTree>
    <p:extLst>
      <p:ext uri="{BB962C8B-B14F-4D97-AF65-F5344CB8AC3E}">
        <p14:creationId xmlns:p14="http://schemas.microsoft.com/office/powerpoint/2010/main" val="21158702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elevation, straight extrusion with these kind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‘tears’ into the façade.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Ruptures of an otherwise solid block</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89</a:t>
            </a:fld>
            <a:endParaRPr lang="en-US"/>
          </a:p>
        </p:txBody>
      </p:sp>
    </p:spTree>
    <p:extLst>
      <p:ext uri="{BB962C8B-B14F-4D97-AF65-F5344CB8AC3E}">
        <p14:creationId xmlns:p14="http://schemas.microsoft.com/office/powerpoint/2010/main" val="268581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spread of the 12 issues </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copy-cat or homage publications around Europe</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38954054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90</a:t>
            </a:fld>
            <a:endParaRPr lang="en-US"/>
          </a:p>
        </p:txBody>
      </p:sp>
    </p:spTree>
    <p:extLst>
      <p:ext uri="{BB962C8B-B14F-4D97-AF65-F5344CB8AC3E}">
        <p14:creationId xmlns:p14="http://schemas.microsoft.com/office/powerpoint/2010/main" val="963962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Throughout the zig-zag, going through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various spaces that recount various aspects of the plight of Jews during World War II</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Locational significance – in Berlin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91</a:t>
            </a:fld>
            <a:endParaRPr lang="en-US"/>
          </a:p>
        </p:txBody>
      </p:sp>
    </p:spTree>
    <p:extLst>
      <p:ext uri="{BB962C8B-B14F-4D97-AF65-F5344CB8AC3E}">
        <p14:creationId xmlns:p14="http://schemas.microsoft.com/office/powerpoint/2010/main" val="14370014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Street level views</a:t>
            </a:r>
          </a:p>
          <a:p>
            <a:r>
              <a:rPr lang="en-US" dirty="0"/>
              <a:t>- Cold exterior breaking apart from the intensity of the subject matter within</a:t>
            </a:r>
          </a:p>
        </p:txBody>
      </p:sp>
      <p:sp>
        <p:nvSpPr>
          <p:cNvPr id="4" name="Slide Number Placeholder 3"/>
          <p:cNvSpPr>
            <a:spLocks noGrp="1"/>
          </p:cNvSpPr>
          <p:nvPr>
            <p:ph type="sldNum" sz="quarter" idx="5"/>
          </p:nvPr>
        </p:nvSpPr>
        <p:spPr/>
        <p:txBody>
          <a:bodyPr/>
          <a:lstStyle/>
          <a:p>
            <a:fld id="{13AD47CE-6028-46F2-A87F-6D3962B463F0}" type="slidenum">
              <a:rPr lang="en-US" smtClean="0"/>
              <a:t>92</a:t>
            </a:fld>
            <a:endParaRPr lang="en-US"/>
          </a:p>
        </p:txBody>
      </p:sp>
    </p:spTree>
    <p:extLst>
      <p:ext uri="{BB962C8B-B14F-4D97-AF65-F5344CB8AC3E}">
        <p14:creationId xmlns:p14="http://schemas.microsoft.com/office/powerpoint/2010/main" val="17473481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Interior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Often described as quite cold, slanting planes make for a distortion of ‘normal’ space – in drama with the subject matter – solemn.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2. Intentionally ‘unpleasant’</a:t>
            </a:r>
          </a:p>
        </p:txBody>
      </p:sp>
      <p:sp>
        <p:nvSpPr>
          <p:cNvPr id="4" name="Slide Number Placeholder 3"/>
          <p:cNvSpPr>
            <a:spLocks noGrp="1"/>
          </p:cNvSpPr>
          <p:nvPr>
            <p:ph type="sldNum" sz="quarter" idx="5"/>
          </p:nvPr>
        </p:nvSpPr>
        <p:spPr/>
        <p:txBody>
          <a:bodyPr/>
          <a:lstStyle/>
          <a:p>
            <a:fld id="{13AD47CE-6028-46F2-A87F-6D3962B463F0}" type="slidenum">
              <a:rPr lang="en-US" smtClean="0"/>
              <a:t>93</a:t>
            </a:fld>
            <a:endParaRPr lang="en-US"/>
          </a:p>
        </p:txBody>
      </p:sp>
    </p:spTree>
    <p:extLst>
      <p:ext uri="{BB962C8B-B14F-4D97-AF65-F5344CB8AC3E}">
        <p14:creationId xmlns:p14="http://schemas.microsoft.com/office/powerpoint/2010/main" val="8917574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Masterplan for World Trade Center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work spans both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conceptual and commercial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Regardless of style, appreciate that his conceptual work (Drawings) supplement his commercial work – unlike many of his contemporaries.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94</a:t>
            </a:fld>
            <a:endParaRPr lang="en-US"/>
          </a:p>
        </p:txBody>
      </p:sp>
    </p:spTree>
    <p:extLst>
      <p:ext uri="{BB962C8B-B14F-4D97-AF65-F5344CB8AC3E}">
        <p14:creationId xmlns:p14="http://schemas.microsoft.com/office/powerpoint/2010/main" val="18670054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Only a visual slideshow for Zaha</a:t>
            </a:r>
          </a:p>
          <a:p>
            <a:pPr marL="628650" lvl="1" indent="-171450">
              <a:buFontTx/>
              <a:buChar char="-"/>
            </a:pPr>
            <a:r>
              <a:rPr lang="en-US" dirty="0"/>
              <a:t>Primary reason is because I feel there was a strong break between her early work, and the work which she is perhaps best known for today</a:t>
            </a:r>
          </a:p>
          <a:p>
            <a:pPr marL="171450" lvl="0" indent="-171450">
              <a:buFontTx/>
              <a:buChar char="-"/>
            </a:pPr>
            <a:r>
              <a:rPr lang="en-US" dirty="0"/>
              <a:t>Hard sell considering her a ‘</a:t>
            </a:r>
            <a:r>
              <a:rPr lang="en-US" dirty="0" err="1"/>
              <a:t>Deconstructivist</a:t>
            </a:r>
            <a:r>
              <a:rPr lang="en-US" dirty="0"/>
              <a:t>,’ but her early period coincides both in time and in style to the work shown prior</a:t>
            </a:r>
          </a:p>
        </p:txBody>
      </p:sp>
      <p:sp>
        <p:nvSpPr>
          <p:cNvPr id="4" name="Slide Number Placeholder 3"/>
          <p:cNvSpPr>
            <a:spLocks noGrp="1"/>
          </p:cNvSpPr>
          <p:nvPr>
            <p:ph type="sldNum" sz="quarter" idx="5"/>
          </p:nvPr>
        </p:nvSpPr>
        <p:spPr/>
        <p:txBody>
          <a:bodyPr/>
          <a:lstStyle/>
          <a:p>
            <a:fld id="{13AD47CE-6028-46F2-A87F-6D3962B463F0}" type="slidenum">
              <a:rPr lang="en-US" smtClean="0"/>
              <a:t>95</a:t>
            </a:fld>
            <a:endParaRPr lang="en-US"/>
          </a:p>
        </p:txBody>
      </p:sp>
    </p:spTree>
    <p:extLst>
      <p:ext uri="{BB962C8B-B14F-4D97-AF65-F5344CB8AC3E}">
        <p14:creationId xmlns:p14="http://schemas.microsoft.com/office/powerpoint/2010/main" val="3565437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today, best known for projects like this</a:t>
            </a:r>
          </a:p>
        </p:txBody>
      </p:sp>
      <p:sp>
        <p:nvSpPr>
          <p:cNvPr id="4" name="Slide Number Placeholder 3"/>
          <p:cNvSpPr>
            <a:spLocks noGrp="1"/>
          </p:cNvSpPr>
          <p:nvPr>
            <p:ph type="sldNum" sz="quarter" idx="5"/>
          </p:nvPr>
        </p:nvSpPr>
        <p:spPr/>
        <p:txBody>
          <a:bodyPr/>
          <a:lstStyle/>
          <a:p>
            <a:fld id="{13AD47CE-6028-46F2-A87F-6D3962B463F0}" type="slidenum">
              <a:rPr lang="en-US" smtClean="0"/>
              <a:t>96</a:t>
            </a:fld>
            <a:endParaRPr lang="en-US"/>
          </a:p>
        </p:txBody>
      </p:sp>
    </p:spTree>
    <p:extLst>
      <p:ext uri="{BB962C8B-B14F-4D97-AF65-F5344CB8AC3E}">
        <p14:creationId xmlns:p14="http://schemas.microsoft.com/office/powerpoint/2010/main" val="21377348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earlier work, primarily in painting…</a:t>
            </a:r>
          </a:p>
        </p:txBody>
      </p:sp>
      <p:sp>
        <p:nvSpPr>
          <p:cNvPr id="4" name="Slide Number Placeholder 3"/>
          <p:cNvSpPr>
            <a:spLocks noGrp="1"/>
          </p:cNvSpPr>
          <p:nvPr>
            <p:ph type="sldNum" sz="quarter" idx="5"/>
          </p:nvPr>
        </p:nvSpPr>
        <p:spPr/>
        <p:txBody>
          <a:bodyPr/>
          <a:lstStyle/>
          <a:p>
            <a:fld id="{13AD47CE-6028-46F2-A87F-6D3962B463F0}" type="slidenum">
              <a:rPr lang="en-US" smtClean="0"/>
              <a:t>97</a:t>
            </a:fld>
            <a:endParaRPr lang="en-US"/>
          </a:p>
        </p:txBody>
      </p:sp>
    </p:spTree>
    <p:extLst>
      <p:ext uri="{BB962C8B-B14F-4D97-AF65-F5344CB8AC3E}">
        <p14:creationId xmlns:p14="http://schemas.microsoft.com/office/powerpoint/2010/main" val="18660013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98</a:t>
            </a:fld>
            <a:endParaRPr lang="en-US"/>
          </a:p>
        </p:txBody>
      </p:sp>
    </p:spTree>
    <p:extLst>
      <p:ext uri="{BB962C8B-B14F-4D97-AF65-F5344CB8AC3E}">
        <p14:creationId xmlns:p14="http://schemas.microsoft.com/office/powerpoint/2010/main" val="12460772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99</a:t>
            </a:fld>
            <a:endParaRPr lang="en-US"/>
          </a:p>
        </p:txBody>
      </p:sp>
    </p:spTree>
    <p:extLst>
      <p:ext uri="{BB962C8B-B14F-4D97-AF65-F5344CB8AC3E}">
        <p14:creationId xmlns:p14="http://schemas.microsoft.com/office/powerpoint/2010/main" val="3012032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a:xfrm>
            <a:off x="838200" y="6356350"/>
            <a:ext cx="2743200" cy="365125"/>
          </a:xfrm>
          <a:prstGeom prst="rect">
            <a:avLst/>
          </a:prstGeom>
        </p:spPr>
        <p:txBody>
          <a:bodyPr/>
          <a:lstStyle/>
          <a:p>
            <a:fld id="{5ED15B54-062A-4DA8-9378-3B0C549E396A}" type="datetime1">
              <a:rPr lang="en-US" smtClean="0"/>
              <a:t>Monday/11/16/2020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lvl1pPr>
              <a:defRPr>
                <a:solidFill>
                  <a:srgbClr val="FF0000"/>
                </a:solidFill>
              </a:defRPr>
            </a:lvl1pPr>
          </a:lstStyle>
          <a:p>
            <a:fld id="{B1FBAFC4-4A05-4DF6-B1FD-8F36CC434EF5}" type="slidenum">
              <a:rPr lang="en-US" smtClean="0"/>
              <a:pPr/>
              <a:t>‹#›</a:t>
            </a:fld>
            <a:endParaRPr lang="en-US" dirty="0"/>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a:xfrm>
            <a:off x="838200" y="6356350"/>
            <a:ext cx="2743200" cy="365125"/>
          </a:xfrm>
          <a:prstGeom prst="rect">
            <a:avLst/>
          </a:prstGeom>
        </p:spPr>
        <p:txBody>
          <a:bodyPr/>
          <a:lstStyle/>
          <a:p>
            <a:fld id="{A0F01BEA-8777-4009-8F7E-22D25D1EC520}" type="datetime1">
              <a:rPr lang="en-US" smtClean="0"/>
              <a:t>Monday/11/16/2020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a:xfrm>
            <a:off x="838200" y="6356350"/>
            <a:ext cx="2743200" cy="365125"/>
          </a:xfrm>
          <a:prstGeom prst="rect">
            <a:avLst/>
          </a:prstGeom>
        </p:spPr>
        <p:txBody>
          <a:bodyPr/>
          <a:lstStyle/>
          <a:p>
            <a:fld id="{71CA1FFA-58C9-4F54-8A4F-E5C82F06F668}" type="datetime1">
              <a:rPr lang="en-US" smtClean="0"/>
              <a:t>Monday/11/16/2020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a:xfrm>
            <a:off x="838200" y="6356350"/>
            <a:ext cx="2743200" cy="365125"/>
          </a:xfrm>
          <a:prstGeom prst="rect">
            <a:avLst/>
          </a:prstGeom>
        </p:spPr>
        <p:txBody>
          <a:bodyPr/>
          <a:lstStyle/>
          <a:p>
            <a:fld id="{CB7A8B5B-4EE6-4D3B-917F-7BDE24AF233D}" type="datetime1">
              <a:rPr lang="en-US" smtClean="0"/>
              <a:t>Monday/11/16/2020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a:xfrm>
            <a:off x="838200" y="6356350"/>
            <a:ext cx="2743200" cy="365125"/>
          </a:xfrm>
          <a:prstGeom prst="rect">
            <a:avLst/>
          </a:prstGeom>
        </p:spPr>
        <p:txBody>
          <a:bodyPr/>
          <a:lstStyle/>
          <a:p>
            <a:fld id="{D17729C3-F74D-4B4D-8273-1CA98E978543}" type="datetime1">
              <a:rPr lang="en-US" smtClean="0"/>
              <a:t>Monday/11/16/2020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a:xfrm>
            <a:off x="838200" y="6356350"/>
            <a:ext cx="2743200" cy="365125"/>
          </a:xfrm>
          <a:prstGeom prst="rect">
            <a:avLst/>
          </a:prstGeom>
        </p:spPr>
        <p:txBody>
          <a:bodyPr/>
          <a:lstStyle/>
          <a:p>
            <a:fld id="{D4E94B38-E56A-4DAE-8F3E-83AD09C09819}" type="datetime1">
              <a:rPr lang="en-US" smtClean="0"/>
              <a:t>Monday/11/16/2020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a:xfrm>
            <a:off x="838200" y="6356350"/>
            <a:ext cx="2743200" cy="365125"/>
          </a:xfrm>
          <a:prstGeom prst="rect">
            <a:avLst/>
          </a:prstGeom>
        </p:spPr>
        <p:txBody>
          <a:bodyPr/>
          <a:lstStyle/>
          <a:p>
            <a:fld id="{462792E9-0228-4F5E-B3B2-652A51EBCFCA}" type="datetime1">
              <a:rPr lang="en-US" smtClean="0"/>
              <a:t>Monday/11/16/2020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a:xfrm>
            <a:off x="838200" y="6356350"/>
            <a:ext cx="2743200" cy="365125"/>
          </a:xfrm>
          <a:prstGeom prst="rect">
            <a:avLst/>
          </a:prstGeom>
        </p:spPr>
        <p:txBody>
          <a:bodyPr/>
          <a:lstStyle/>
          <a:p>
            <a:fld id="{D0712BDD-95F4-4BE2-B8C1-168B6D070777}" type="datetime1">
              <a:rPr lang="en-US" smtClean="0"/>
              <a:t>Monday/11/16/2020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a:xfrm>
            <a:off x="838200" y="6356350"/>
            <a:ext cx="2743200" cy="365125"/>
          </a:xfrm>
          <a:prstGeom prst="rect">
            <a:avLst/>
          </a:prstGeom>
        </p:spPr>
        <p:txBody>
          <a:bodyPr/>
          <a:lstStyle/>
          <a:p>
            <a:fld id="{0895177A-CF1D-4F19-9318-62F033AFBBA6}" type="datetime1">
              <a:rPr lang="en-US" smtClean="0"/>
              <a:t>Monday/11/16/2020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a:xfrm>
            <a:off x="838200" y="6356350"/>
            <a:ext cx="2743200" cy="365125"/>
          </a:xfrm>
          <a:prstGeom prst="rect">
            <a:avLst/>
          </a:prstGeom>
        </p:spPr>
        <p:txBody>
          <a:bodyPr/>
          <a:lstStyle/>
          <a:p>
            <a:fld id="{64355101-A3CB-4589-AD7F-273FC14A7E1D}" type="datetime1">
              <a:rPr lang="en-US" smtClean="0"/>
              <a:t>Monday/11/16/2020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a:xfrm>
            <a:off x="838200" y="6356350"/>
            <a:ext cx="2743200" cy="365125"/>
          </a:xfrm>
          <a:prstGeom prst="rect">
            <a:avLst/>
          </a:prstGeom>
        </p:spPr>
        <p:txBody>
          <a:bodyPr/>
          <a:lstStyle/>
          <a:p>
            <a:fld id="{C75D02A8-9B4E-4CBA-A9AF-4B16B927673D}" type="datetime1">
              <a:rPr lang="en-US" smtClean="0"/>
              <a:t>Monday/11/16/2020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100263" y="6424361"/>
            <a:ext cx="2743200" cy="365125"/>
          </a:xfrm>
          <a:prstGeom prst="rect">
            <a:avLst/>
          </a:prstGeom>
        </p:spPr>
        <p:txBody>
          <a:bodyPr vert="horz" lIns="91440" tIns="45720" rIns="91440" bIns="45720" rtlCol="0" anchor="ctr"/>
          <a:lstStyle>
            <a:lvl1pPr algn="l">
              <a:defRPr sz="1000" i="1">
                <a:solidFill>
                  <a:schemeClr val="tx1">
                    <a:tint val="75000"/>
                  </a:schemeClr>
                </a:solidFill>
              </a:defRPr>
            </a:lvl1pPr>
          </a:lstStyle>
          <a:p>
            <a:fld id="{B1FBAFC4-4A05-4DF6-B1FD-8F36CC434EF5}" type="slidenum">
              <a:rPr lang="en-US" smtClean="0"/>
              <a:pPr/>
              <a:t>‹#›</a:t>
            </a:fld>
            <a:endParaRPr lang="en-US" dirty="0"/>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6.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7D64F5-41FB-4526-81BF-0DB539F79847}"/>
              </a:ext>
            </a:extLst>
          </p:cNvPr>
          <p:cNvSpPr txBox="1"/>
          <p:nvPr/>
        </p:nvSpPr>
        <p:spPr>
          <a:xfrm>
            <a:off x="1054873" y="5050684"/>
            <a:ext cx="10082254" cy="1077218"/>
          </a:xfrm>
          <a:prstGeom prst="rect">
            <a:avLst/>
          </a:prstGeom>
          <a:noFill/>
        </p:spPr>
        <p:txBody>
          <a:bodyPr wrap="square" rtlCol="0">
            <a:spAutoFit/>
          </a:bodyPr>
          <a:lstStyle/>
          <a:p>
            <a:r>
              <a:rPr lang="en-US" sz="1600" b="1" dirty="0">
                <a:solidFill>
                  <a:schemeClr val="bg1"/>
                </a:solidFill>
                <a:ea typeface="Roboto" panose="02000000000000000000" pitchFamily="2" charset="0"/>
                <a:cs typeface="Roboto" panose="02000000000000000000" pitchFamily="2" charset="0"/>
              </a:rPr>
              <a:t>Contemporary Architecture Theory</a:t>
            </a:r>
          </a:p>
          <a:p>
            <a:r>
              <a:rPr lang="en-US" sz="1600" dirty="0">
                <a:solidFill>
                  <a:schemeClr val="bg1"/>
                </a:solidFill>
                <a:ea typeface="Roboto" panose="02000000000000000000" pitchFamily="2" charset="0"/>
                <a:cs typeface="Roboto" panose="02000000000000000000" pitchFamily="2" charset="0"/>
              </a:rPr>
              <a:t>Eugene Han</a:t>
            </a:r>
          </a:p>
          <a:p>
            <a:r>
              <a:rPr lang="en-US" sz="1600" dirty="0">
                <a:solidFill>
                  <a:schemeClr val="bg1"/>
                </a:solidFill>
                <a:ea typeface="Roboto" panose="02000000000000000000" pitchFamily="2" charset="0"/>
                <a:cs typeface="Roboto" panose="02000000000000000000" pitchFamily="2" charset="0"/>
              </a:rPr>
              <a:t>Fall 2020, 11:15 – 12:30 pm</a:t>
            </a:r>
          </a:p>
          <a:p>
            <a:r>
              <a:rPr lang="en-US" sz="1600" dirty="0">
                <a:solidFill>
                  <a:schemeClr val="bg1"/>
                </a:solidFill>
                <a:ea typeface="Roboto" panose="02000000000000000000" pitchFamily="2" charset="0"/>
                <a:cs typeface="Roboto" panose="02000000000000000000" pitchFamily="2" charset="0"/>
              </a:rPr>
              <a:t>Online Instruction</a:t>
            </a:r>
          </a:p>
        </p:txBody>
      </p:sp>
      <p:sp>
        <p:nvSpPr>
          <p:cNvPr id="3" name="TextBox 2">
            <a:extLst>
              <a:ext uri="{FF2B5EF4-FFF2-40B4-BE49-F238E27FC236}">
                <a16:creationId xmlns:a16="http://schemas.microsoft.com/office/drawing/2014/main" id="{56CC2EA2-91B3-45AE-B7ED-161CF00DB779}"/>
              </a:ext>
            </a:extLst>
          </p:cNvPr>
          <p:cNvSpPr txBox="1"/>
          <p:nvPr/>
        </p:nvSpPr>
        <p:spPr>
          <a:xfrm>
            <a:off x="1054873" y="2222953"/>
            <a:ext cx="10082254" cy="1015663"/>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Situationism, Deconstructivism</a:t>
            </a:r>
            <a:endParaRPr lang="en-US" sz="28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7516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10</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bg1"/>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5022555" y="4374092"/>
            <a:ext cx="6673756" cy="707886"/>
          </a:xfrm>
          <a:prstGeom prst="rect">
            <a:avLst/>
          </a:prstGeom>
          <a:noFill/>
        </p:spPr>
        <p:txBody>
          <a:bodyPr wrap="square" rtlCol="0">
            <a:spAutoFit/>
          </a:bodyPr>
          <a:lstStyle/>
          <a:p>
            <a:pPr algn="ctr"/>
            <a:r>
              <a:rPr lang="en-US" sz="4000" dirty="0">
                <a:solidFill>
                  <a:schemeClr val="bg1"/>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bg1"/>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293075" y="4374092"/>
            <a:ext cx="6673756" cy="707886"/>
          </a:xfrm>
          <a:prstGeom prst="rect">
            <a:avLst/>
          </a:prstGeom>
          <a:noFill/>
        </p:spPr>
        <p:txBody>
          <a:bodyPr wrap="square" rtlCol="0">
            <a:spAutoFit/>
          </a:bodyPr>
          <a:lstStyle/>
          <a:p>
            <a:pPr algn="ctr"/>
            <a:r>
              <a:rPr lang="en-US" sz="4000" dirty="0">
                <a:solidFill>
                  <a:schemeClr val="bg1"/>
                </a:solidFill>
              </a:rPr>
              <a:t>PSYCHOGEOGRAPHY</a:t>
            </a:r>
          </a:p>
        </p:txBody>
      </p:sp>
    </p:spTree>
    <p:extLst>
      <p:ext uri="{BB962C8B-B14F-4D97-AF65-F5344CB8AC3E}">
        <p14:creationId xmlns:p14="http://schemas.microsoft.com/office/powerpoint/2010/main" val="5483362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148A9FF-8A6D-42DD-8E36-046F9FB115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382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100</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The Peak </a:t>
            </a:r>
            <a:r>
              <a:rPr lang="en-US" sz="1200" dirty="0">
                <a:solidFill>
                  <a:schemeClr val="bg1"/>
                </a:solidFill>
                <a:ea typeface="Roboto" panose="02000000000000000000" pitchFamily="2" charset="0"/>
                <a:cs typeface="Roboto" panose="02000000000000000000" pitchFamily="2" charset="0"/>
              </a:rPr>
              <a:t>(1983)</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805505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101</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The Peak </a:t>
            </a:r>
            <a:r>
              <a:rPr lang="en-US" sz="1200" dirty="0">
                <a:solidFill>
                  <a:schemeClr val="bg1"/>
                </a:solidFill>
                <a:ea typeface="Roboto" panose="02000000000000000000" pitchFamily="2" charset="0"/>
                <a:cs typeface="Roboto" panose="02000000000000000000" pitchFamily="2" charset="0"/>
              </a:rPr>
              <a:t>(1983)</a:t>
            </a:r>
            <a:endParaRPr lang="en-US" sz="1200" i="1" dirty="0">
              <a:solidFill>
                <a:schemeClr val="bg1"/>
              </a:solidFill>
              <a:ea typeface="Roboto" panose="02000000000000000000" pitchFamily="2" charset="0"/>
              <a:cs typeface="Roboto" panose="02000000000000000000" pitchFamily="2" charset="0"/>
            </a:endParaRPr>
          </a:p>
        </p:txBody>
      </p:sp>
      <p:pic>
        <p:nvPicPr>
          <p:cNvPr id="12296" name="Picture 8">
            <a:extLst>
              <a:ext uri="{FF2B5EF4-FFF2-40B4-BE49-F238E27FC236}">
                <a16:creationId xmlns:a16="http://schemas.microsoft.com/office/drawing/2014/main" id="{5BE3D7EA-1AC7-4B9C-968C-C492335249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04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04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1FF0032-8804-4E18-9E52-685A3CE298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047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102</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The Peak </a:t>
            </a:r>
            <a:r>
              <a:rPr lang="en-US" sz="1200" dirty="0">
                <a:solidFill>
                  <a:schemeClr val="bg1"/>
                </a:solidFill>
                <a:ea typeface="Roboto" panose="02000000000000000000" pitchFamily="2" charset="0"/>
                <a:cs typeface="Roboto" panose="02000000000000000000" pitchFamily="2" charset="0"/>
              </a:rPr>
              <a:t>(1983)</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067702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103</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Kurfuerstendamn</a:t>
            </a:r>
            <a:r>
              <a:rPr lang="en-US" sz="1200" i="1" dirty="0">
                <a:solidFill>
                  <a:schemeClr val="bg1"/>
                </a:solidFill>
                <a:ea typeface="Roboto" panose="02000000000000000000" pitchFamily="2" charset="0"/>
                <a:cs typeface="Roboto" panose="02000000000000000000" pitchFamily="2" charset="0"/>
              </a:rPr>
              <a:t> 70 </a:t>
            </a:r>
            <a:r>
              <a:rPr lang="en-US" sz="1200" dirty="0">
                <a:solidFill>
                  <a:schemeClr val="bg1"/>
                </a:solidFill>
                <a:ea typeface="Roboto" panose="02000000000000000000" pitchFamily="2" charset="0"/>
                <a:cs typeface="Roboto" panose="02000000000000000000" pitchFamily="2" charset="0"/>
              </a:rPr>
              <a:t>(1986)</a:t>
            </a:r>
            <a:endParaRPr lang="en-US" sz="1200" i="1" dirty="0">
              <a:solidFill>
                <a:schemeClr val="bg1"/>
              </a:solidFill>
              <a:ea typeface="Roboto" panose="02000000000000000000" pitchFamily="2" charset="0"/>
              <a:cs typeface="Roboto" panose="02000000000000000000" pitchFamily="2" charset="0"/>
            </a:endParaRPr>
          </a:p>
        </p:txBody>
      </p:sp>
      <p:pic>
        <p:nvPicPr>
          <p:cNvPr id="15368" name="Picture 8">
            <a:extLst>
              <a:ext uri="{FF2B5EF4-FFF2-40B4-BE49-F238E27FC236}">
                <a16:creationId xmlns:a16="http://schemas.microsoft.com/office/drawing/2014/main" id="{B7231748-6AE3-4FAB-8C60-4960D4AB00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89177"/>
            <a:ext cx="10772775" cy="580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50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E5BE4C10-F483-4666-9C00-E606198894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145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104</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Kurfuerstendamn</a:t>
            </a:r>
            <a:r>
              <a:rPr lang="en-US" sz="1200" i="1" dirty="0">
                <a:solidFill>
                  <a:schemeClr val="bg1"/>
                </a:solidFill>
                <a:ea typeface="Roboto" panose="02000000000000000000" pitchFamily="2" charset="0"/>
                <a:cs typeface="Roboto" panose="02000000000000000000" pitchFamily="2" charset="0"/>
              </a:rPr>
              <a:t> 70 </a:t>
            </a:r>
            <a:r>
              <a:rPr lang="en-US" sz="1200" dirty="0">
                <a:solidFill>
                  <a:schemeClr val="bg1"/>
                </a:solidFill>
                <a:ea typeface="Roboto" panose="02000000000000000000" pitchFamily="2" charset="0"/>
                <a:cs typeface="Roboto" panose="02000000000000000000" pitchFamily="2" charset="0"/>
              </a:rPr>
              <a:t>(1986)</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767676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105</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Hafenstrasse</a:t>
            </a:r>
            <a:r>
              <a:rPr lang="en-US" sz="1200" i="1" dirty="0">
                <a:solidFill>
                  <a:schemeClr val="bg1"/>
                </a:solidFill>
                <a:ea typeface="Roboto" panose="02000000000000000000" pitchFamily="2" charset="0"/>
                <a:cs typeface="Roboto" panose="02000000000000000000" pitchFamily="2" charset="0"/>
              </a:rPr>
              <a:t> Development </a:t>
            </a:r>
            <a:r>
              <a:rPr lang="en-US" sz="1200" dirty="0">
                <a:solidFill>
                  <a:schemeClr val="bg1"/>
                </a:solidFill>
                <a:ea typeface="Roboto" panose="02000000000000000000" pitchFamily="2" charset="0"/>
                <a:cs typeface="Roboto" panose="02000000000000000000" pitchFamily="2" charset="0"/>
              </a:rPr>
              <a:t>(1989)</a:t>
            </a:r>
            <a:endParaRPr lang="en-US" sz="1200" i="1" dirty="0">
              <a:solidFill>
                <a:schemeClr val="bg1"/>
              </a:solidFill>
              <a:ea typeface="Roboto" panose="02000000000000000000" pitchFamily="2" charset="0"/>
              <a:cs typeface="Roboto" panose="02000000000000000000" pitchFamily="2" charset="0"/>
            </a:endParaRPr>
          </a:p>
        </p:txBody>
      </p:sp>
      <p:pic>
        <p:nvPicPr>
          <p:cNvPr id="15366" name="Picture 6">
            <a:extLst>
              <a:ext uri="{FF2B5EF4-FFF2-40B4-BE49-F238E27FC236}">
                <a16:creationId xmlns:a16="http://schemas.microsoft.com/office/drawing/2014/main" id="{49F3B980-1607-432B-8898-506212A4CC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83579"/>
            <a:ext cx="9512300" cy="536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1159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106</a:t>
            </a:fld>
            <a:endParaRPr lang="en-US" dirty="0">
              <a:solidFill>
                <a:schemeClr val="bg1"/>
              </a:solidFill>
            </a:endParaRPr>
          </a:p>
        </p:txBody>
      </p:sp>
      <p:pic>
        <p:nvPicPr>
          <p:cNvPr id="15364" name="Picture 4">
            <a:extLst>
              <a:ext uri="{FF2B5EF4-FFF2-40B4-BE49-F238E27FC236}">
                <a16:creationId xmlns:a16="http://schemas.microsoft.com/office/drawing/2014/main" id="{DAD36BAF-D8C5-4160-A67C-F8AA691394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4163" y="0"/>
            <a:ext cx="6796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F0EAF0-A19A-4F46-AEAF-C93D2705228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Hafenstrasse</a:t>
            </a:r>
            <a:r>
              <a:rPr lang="en-US" sz="1200" i="1" dirty="0">
                <a:solidFill>
                  <a:schemeClr val="bg1"/>
                </a:solidFill>
                <a:ea typeface="Roboto" panose="02000000000000000000" pitchFamily="2" charset="0"/>
                <a:cs typeface="Roboto" panose="02000000000000000000" pitchFamily="2" charset="0"/>
              </a:rPr>
              <a:t> Development </a:t>
            </a:r>
            <a:r>
              <a:rPr lang="en-US" sz="1200" dirty="0">
                <a:solidFill>
                  <a:schemeClr val="bg1"/>
                </a:solidFill>
                <a:ea typeface="Roboto" panose="02000000000000000000" pitchFamily="2" charset="0"/>
                <a:cs typeface="Roboto" panose="02000000000000000000" pitchFamily="2" charset="0"/>
              </a:rPr>
              <a:t>(1989)</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17717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107</a:t>
            </a:fld>
            <a:endParaRPr lang="en-US" dirty="0">
              <a:solidFill>
                <a:schemeClr val="bg1"/>
              </a:solidFill>
            </a:endParaRPr>
          </a:p>
        </p:txBody>
      </p:sp>
      <p:sp>
        <p:nvSpPr>
          <p:cNvPr id="5" name="TextBox 4">
            <a:extLst>
              <a:ext uri="{FF2B5EF4-FFF2-40B4-BE49-F238E27FC236}">
                <a16:creationId xmlns:a16="http://schemas.microsoft.com/office/drawing/2014/main" id="{34F0EAF0-A19A-4F46-AEAF-C93D2705228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Hafenstrasse</a:t>
            </a:r>
            <a:r>
              <a:rPr lang="en-US" sz="1200" i="1" dirty="0">
                <a:solidFill>
                  <a:schemeClr val="bg1"/>
                </a:solidFill>
                <a:ea typeface="Roboto" panose="02000000000000000000" pitchFamily="2" charset="0"/>
                <a:cs typeface="Roboto" panose="02000000000000000000" pitchFamily="2" charset="0"/>
              </a:rPr>
              <a:t> Development </a:t>
            </a:r>
            <a:r>
              <a:rPr lang="en-US" sz="1200" dirty="0">
                <a:solidFill>
                  <a:schemeClr val="bg1"/>
                </a:solidFill>
                <a:ea typeface="Roboto" panose="02000000000000000000" pitchFamily="2" charset="0"/>
                <a:cs typeface="Roboto" panose="02000000000000000000" pitchFamily="2" charset="0"/>
              </a:rPr>
              <a:t>(1989)</a:t>
            </a:r>
            <a:endParaRPr lang="en-US" sz="1200" i="1" dirty="0">
              <a:solidFill>
                <a:schemeClr val="bg1"/>
              </a:solidFill>
              <a:ea typeface="Roboto" panose="02000000000000000000" pitchFamily="2" charset="0"/>
              <a:cs typeface="Roboto" panose="02000000000000000000" pitchFamily="2" charset="0"/>
            </a:endParaRPr>
          </a:p>
        </p:txBody>
      </p:sp>
      <p:pic>
        <p:nvPicPr>
          <p:cNvPr id="22530" name="Picture 2">
            <a:extLst>
              <a:ext uri="{FF2B5EF4-FFF2-40B4-BE49-F238E27FC236}">
                <a16:creationId xmlns:a16="http://schemas.microsoft.com/office/drawing/2014/main" id="{6F8E508F-9D74-4986-9052-0E12145314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127" y="0"/>
            <a:ext cx="8339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8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C00DB78E-1D1E-44FB-9515-F14138B330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50"/>
            <a:ext cx="12192000" cy="6743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108</a:t>
            </a:fld>
            <a:endParaRPr lang="en-US" dirty="0">
              <a:solidFill>
                <a:schemeClr val="bg1"/>
              </a:solidFill>
            </a:endParaRPr>
          </a:p>
        </p:txBody>
      </p:sp>
      <p:sp>
        <p:nvSpPr>
          <p:cNvPr id="5" name="TextBox 4">
            <a:extLst>
              <a:ext uri="{FF2B5EF4-FFF2-40B4-BE49-F238E27FC236}">
                <a16:creationId xmlns:a16="http://schemas.microsoft.com/office/drawing/2014/main" id="{34F0EAF0-A19A-4F46-AEAF-C93D2705228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Hafenstrasse</a:t>
            </a:r>
            <a:r>
              <a:rPr lang="en-US" sz="1200" i="1" dirty="0">
                <a:solidFill>
                  <a:schemeClr val="bg1"/>
                </a:solidFill>
                <a:ea typeface="Roboto" panose="02000000000000000000" pitchFamily="2" charset="0"/>
                <a:cs typeface="Roboto" panose="02000000000000000000" pitchFamily="2" charset="0"/>
              </a:rPr>
              <a:t> Development </a:t>
            </a:r>
            <a:r>
              <a:rPr lang="en-US" sz="1200" dirty="0">
                <a:solidFill>
                  <a:schemeClr val="bg1"/>
                </a:solidFill>
                <a:ea typeface="Roboto" panose="02000000000000000000" pitchFamily="2" charset="0"/>
                <a:cs typeface="Roboto" panose="02000000000000000000" pitchFamily="2" charset="0"/>
              </a:rPr>
              <a:t>(1989)</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813211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280FE623-241A-411A-9A80-55193D80A5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80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109</a:t>
            </a:fld>
            <a:endParaRPr lang="en-US" dirty="0">
              <a:solidFill>
                <a:schemeClr val="bg1"/>
              </a:solidFill>
            </a:endParaRPr>
          </a:p>
        </p:txBody>
      </p:sp>
      <p:sp>
        <p:nvSpPr>
          <p:cNvPr id="6" name="TextBox 5">
            <a:extLst>
              <a:ext uri="{FF2B5EF4-FFF2-40B4-BE49-F238E27FC236}">
                <a16:creationId xmlns:a16="http://schemas.microsoft.com/office/drawing/2014/main" id="{8817C612-E506-4997-8F3A-681324BCC8BE}"/>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Great Utopias </a:t>
            </a:r>
            <a:r>
              <a:rPr lang="en-US" sz="1200" dirty="0">
                <a:solidFill>
                  <a:schemeClr val="bg1"/>
                </a:solidFill>
                <a:ea typeface="Roboto" panose="02000000000000000000" pitchFamily="2" charset="0"/>
                <a:cs typeface="Roboto" panose="02000000000000000000" pitchFamily="2" charset="0"/>
              </a:rPr>
              <a:t>(1992)</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62574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11</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bg1"/>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5022555" y="4374092"/>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293075" y="4374092"/>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PSYCHOGEOGRAPHY</a:t>
            </a:r>
          </a:p>
        </p:txBody>
      </p:sp>
      <p:sp>
        <p:nvSpPr>
          <p:cNvPr id="9" name="TextBox 8">
            <a:extLst>
              <a:ext uri="{FF2B5EF4-FFF2-40B4-BE49-F238E27FC236}">
                <a16:creationId xmlns:a16="http://schemas.microsoft.com/office/drawing/2014/main" id="{21C663E2-9345-41C5-AA56-9D016E59280B}"/>
              </a:ext>
            </a:extLst>
          </p:cNvPr>
          <p:cNvSpPr txBox="1"/>
          <p:nvPr/>
        </p:nvSpPr>
        <p:spPr>
          <a:xfrm>
            <a:off x="151062" y="3167390"/>
            <a:ext cx="11715817" cy="523220"/>
          </a:xfrm>
          <a:prstGeom prst="rect">
            <a:avLst/>
          </a:prstGeom>
          <a:noFill/>
        </p:spPr>
        <p:txBody>
          <a:bodyPr wrap="square" rtlCol="0">
            <a:spAutoFit/>
          </a:bodyPr>
          <a:lstStyle/>
          <a:p>
            <a:pPr algn="ctr"/>
            <a:r>
              <a:rPr lang="en-US" sz="2800" i="1" dirty="0">
                <a:solidFill>
                  <a:schemeClr val="bg1"/>
                </a:solidFill>
              </a:rPr>
              <a:t>- The consumerism of all aspects of life</a:t>
            </a:r>
          </a:p>
        </p:txBody>
      </p:sp>
    </p:spTree>
    <p:extLst>
      <p:ext uri="{BB962C8B-B14F-4D97-AF65-F5344CB8AC3E}">
        <p14:creationId xmlns:p14="http://schemas.microsoft.com/office/powerpoint/2010/main" val="3464621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70" name="Picture 10">
            <a:extLst>
              <a:ext uri="{FF2B5EF4-FFF2-40B4-BE49-F238E27FC236}">
                <a16:creationId xmlns:a16="http://schemas.microsoft.com/office/drawing/2014/main" id="{5E28C9BE-C0B1-4062-ADCA-101AD0E47E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6038"/>
            <a:ext cx="12192000" cy="67659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110</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Great Utopias </a:t>
            </a:r>
            <a:r>
              <a:rPr lang="en-US" sz="1200" dirty="0">
                <a:solidFill>
                  <a:schemeClr val="bg1"/>
                </a:solidFill>
                <a:ea typeface="Roboto" panose="02000000000000000000" pitchFamily="2" charset="0"/>
                <a:cs typeface="Roboto" panose="02000000000000000000" pitchFamily="2" charset="0"/>
              </a:rPr>
              <a:t>(1992)</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795487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111</a:t>
            </a:fld>
            <a:endParaRPr lang="en-US" dirty="0">
              <a:solidFill>
                <a:schemeClr val="bg1"/>
              </a:solidFill>
            </a:endParaRPr>
          </a:p>
        </p:txBody>
      </p:sp>
      <p:grpSp>
        <p:nvGrpSpPr>
          <p:cNvPr id="2" name="Group 1">
            <a:extLst>
              <a:ext uri="{FF2B5EF4-FFF2-40B4-BE49-F238E27FC236}">
                <a16:creationId xmlns:a16="http://schemas.microsoft.com/office/drawing/2014/main" id="{FEE0A27C-36B8-4E7E-8A17-4CCE6B9C7341}"/>
              </a:ext>
            </a:extLst>
          </p:cNvPr>
          <p:cNvGrpSpPr/>
          <p:nvPr/>
        </p:nvGrpSpPr>
        <p:grpSpPr>
          <a:xfrm>
            <a:off x="1579385" y="1092817"/>
            <a:ext cx="9033229" cy="4672365"/>
            <a:chOff x="1339497" y="871185"/>
            <a:chExt cx="9033229" cy="4672365"/>
          </a:xfrm>
        </p:grpSpPr>
        <p:pic>
          <p:nvPicPr>
            <p:cNvPr id="8194" name="Picture 2">
              <a:extLst>
                <a:ext uri="{FF2B5EF4-FFF2-40B4-BE49-F238E27FC236}">
                  <a16:creationId xmlns:a16="http://schemas.microsoft.com/office/drawing/2014/main" id="{5260DC3E-8E08-4934-8120-9EFAB3EA3C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9497" y="871185"/>
              <a:ext cx="42862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3FD9965-8252-4244-ADC0-71FDE82DFF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1" y="871185"/>
              <a:ext cx="42767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F69359D3-8D47-4A51-9E4B-A4F720DB1A2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49022" y="3429000"/>
              <a:ext cx="42767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489096A3-1283-4545-B78F-5938FC2EE5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3429000"/>
              <a:ext cx="4276725" cy="2105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9871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112</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Vitra</a:t>
            </a:r>
            <a:r>
              <a:rPr lang="en-US" sz="1200" i="1" dirty="0">
                <a:solidFill>
                  <a:schemeClr val="bg1"/>
                </a:solidFill>
                <a:ea typeface="Roboto" panose="02000000000000000000" pitchFamily="2" charset="0"/>
                <a:cs typeface="Roboto" panose="02000000000000000000" pitchFamily="2" charset="0"/>
              </a:rPr>
              <a:t> Fire Station</a:t>
            </a:r>
            <a:r>
              <a:rPr lang="en-US" sz="1200" dirty="0">
                <a:solidFill>
                  <a:schemeClr val="bg1"/>
                </a:solidFill>
                <a:ea typeface="Roboto" panose="02000000000000000000" pitchFamily="2" charset="0"/>
                <a:cs typeface="Roboto" panose="02000000000000000000" pitchFamily="2" charset="0"/>
              </a:rPr>
              <a:t>, Weil am Rhein, Germany</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(1993)</a:t>
            </a:r>
            <a:endParaRPr lang="en-US" sz="1200" i="1" dirty="0">
              <a:solidFill>
                <a:schemeClr val="bg1"/>
              </a:solidFill>
              <a:ea typeface="Roboto" panose="02000000000000000000" pitchFamily="2" charset="0"/>
              <a:cs typeface="Roboto" panose="02000000000000000000" pitchFamily="2" charset="0"/>
            </a:endParaRPr>
          </a:p>
        </p:txBody>
      </p:sp>
      <p:pic>
        <p:nvPicPr>
          <p:cNvPr id="27650" name="Picture 2" descr="Related image">
            <a:extLst>
              <a:ext uri="{FF2B5EF4-FFF2-40B4-BE49-F238E27FC236}">
                <a16:creationId xmlns:a16="http://schemas.microsoft.com/office/drawing/2014/main" id="{96EED394-BA7A-443C-9BF5-FDC2626F84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957263"/>
            <a:ext cx="7715250" cy="494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899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113</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Vitra</a:t>
            </a:r>
            <a:r>
              <a:rPr lang="en-US" sz="1200" i="1" dirty="0">
                <a:solidFill>
                  <a:schemeClr val="bg1"/>
                </a:solidFill>
                <a:ea typeface="Roboto" panose="02000000000000000000" pitchFamily="2" charset="0"/>
                <a:cs typeface="Roboto" panose="02000000000000000000" pitchFamily="2" charset="0"/>
              </a:rPr>
              <a:t> Fire Station</a:t>
            </a:r>
            <a:r>
              <a:rPr lang="en-US" sz="1200" dirty="0">
                <a:solidFill>
                  <a:schemeClr val="bg1"/>
                </a:solidFill>
                <a:ea typeface="Roboto" panose="02000000000000000000" pitchFamily="2" charset="0"/>
                <a:cs typeface="Roboto" panose="02000000000000000000" pitchFamily="2" charset="0"/>
              </a:rPr>
              <a:t>, Weil am Rhein, Germany</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(1993)</a:t>
            </a:r>
            <a:endParaRPr lang="en-US" sz="1200" i="1" dirty="0">
              <a:solidFill>
                <a:schemeClr val="bg1"/>
              </a:solidFill>
              <a:ea typeface="Roboto" panose="02000000000000000000" pitchFamily="2" charset="0"/>
              <a:cs typeface="Roboto" panose="02000000000000000000" pitchFamily="2" charset="0"/>
            </a:endParaRPr>
          </a:p>
        </p:txBody>
      </p:sp>
      <p:pic>
        <p:nvPicPr>
          <p:cNvPr id="15372" name="Picture 12">
            <a:extLst>
              <a:ext uri="{FF2B5EF4-FFF2-40B4-BE49-F238E27FC236}">
                <a16:creationId xmlns:a16="http://schemas.microsoft.com/office/drawing/2014/main" id="{F68E2F21-69E9-40EE-8EB2-3899C97822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9400" y="0"/>
            <a:ext cx="3990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Image result for zaha hadid vitra fire station">
            <a:extLst>
              <a:ext uri="{FF2B5EF4-FFF2-40B4-BE49-F238E27FC236}">
                <a16:creationId xmlns:a16="http://schemas.microsoft.com/office/drawing/2014/main" id="{065181E3-17B0-4FE5-87D2-6EB03822B6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883583"/>
            <a:ext cx="6038600" cy="467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916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114</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Vitra</a:t>
            </a:r>
            <a:r>
              <a:rPr lang="en-US" sz="1200" i="1" dirty="0">
                <a:solidFill>
                  <a:schemeClr val="bg1"/>
                </a:solidFill>
                <a:ea typeface="Roboto" panose="02000000000000000000" pitchFamily="2" charset="0"/>
                <a:cs typeface="Roboto" panose="02000000000000000000" pitchFamily="2" charset="0"/>
              </a:rPr>
              <a:t> Fire Station</a:t>
            </a:r>
            <a:r>
              <a:rPr lang="en-US" sz="1200" dirty="0">
                <a:solidFill>
                  <a:schemeClr val="bg1"/>
                </a:solidFill>
                <a:ea typeface="Roboto" panose="02000000000000000000" pitchFamily="2" charset="0"/>
                <a:cs typeface="Roboto" panose="02000000000000000000" pitchFamily="2" charset="0"/>
              </a:rPr>
              <a:t>, Weil am Rhein, Germany</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(1993)</a:t>
            </a:r>
            <a:endParaRPr lang="en-US" sz="1200" i="1" dirty="0">
              <a:solidFill>
                <a:schemeClr val="bg1"/>
              </a:solidFill>
              <a:ea typeface="Roboto" panose="02000000000000000000" pitchFamily="2" charset="0"/>
              <a:cs typeface="Roboto" panose="02000000000000000000" pitchFamily="2" charset="0"/>
            </a:endParaRPr>
          </a:p>
        </p:txBody>
      </p:sp>
      <p:pic>
        <p:nvPicPr>
          <p:cNvPr id="25604" name="Picture 4" descr="Image result for zaha hadid vitra fire station">
            <a:extLst>
              <a:ext uri="{FF2B5EF4-FFF2-40B4-BE49-F238E27FC236}">
                <a16:creationId xmlns:a16="http://schemas.microsoft.com/office/drawing/2014/main" id="{9959B6D2-60EC-47C2-B29D-1C8FD782F76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35261" y="1466850"/>
            <a:ext cx="5919082"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Image result for zaha hadid vitra fire station drawings">
            <a:extLst>
              <a:ext uri="{FF2B5EF4-FFF2-40B4-BE49-F238E27FC236}">
                <a16:creationId xmlns:a16="http://schemas.microsoft.com/office/drawing/2014/main" id="{D6E9DF85-38D7-4E79-8280-58FEBB3637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577" y="0"/>
            <a:ext cx="5167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2388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115</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Vitra</a:t>
            </a:r>
            <a:r>
              <a:rPr lang="en-US" sz="1200" i="1" dirty="0">
                <a:solidFill>
                  <a:schemeClr val="bg1"/>
                </a:solidFill>
                <a:ea typeface="Roboto" panose="02000000000000000000" pitchFamily="2" charset="0"/>
                <a:cs typeface="Roboto" panose="02000000000000000000" pitchFamily="2" charset="0"/>
              </a:rPr>
              <a:t> Fire Station</a:t>
            </a:r>
            <a:r>
              <a:rPr lang="en-US" sz="1200" dirty="0">
                <a:solidFill>
                  <a:schemeClr val="bg1"/>
                </a:solidFill>
                <a:ea typeface="Roboto" panose="02000000000000000000" pitchFamily="2" charset="0"/>
                <a:cs typeface="Roboto" panose="02000000000000000000" pitchFamily="2" charset="0"/>
              </a:rPr>
              <a:t>, Weil am Rhein, Germany</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(1993)</a:t>
            </a:r>
            <a:endParaRPr lang="en-US" sz="1200" i="1" dirty="0">
              <a:solidFill>
                <a:schemeClr val="bg1"/>
              </a:solidFill>
              <a:ea typeface="Roboto" panose="02000000000000000000" pitchFamily="2" charset="0"/>
              <a:cs typeface="Roboto" panose="02000000000000000000" pitchFamily="2" charset="0"/>
            </a:endParaRPr>
          </a:p>
        </p:txBody>
      </p:sp>
      <p:pic>
        <p:nvPicPr>
          <p:cNvPr id="15374" name="Picture 14" descr="Image result for zaha hadid vitra fire station">
            <a:extLst>
              <a:ext uri="{FF2B5EF4-FFF2-40B4-BE49-F238E27FC236}">
                <a16:creationId xmlns:a16="http://schemas.microsoft.com/office/drawing/2014/main" id="{0823C606-F60B-4E3D-ABA3-A6DE590DFB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7657" y="1283519"/>
            <a:ext cx="5345884" cy="429096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result for zaha hadid vitra fire station">
            <a:extLst>
              <a:ext uri="{FF2B5EF4-FFF2-40B4-BE49-F238E27FC236}">
                <a16:creationId xmlns:a16="http://schemas.microsoft.com/office/drawing/2014/main" id="{9959B6D2-60EC-47C2-B29D-1C8FD782F76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35261" y="1466850"/>
            <a:ext cx="5919082"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478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116</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Vitra</a:t>
            </a:r>
            <a:r>
              <a:rPr lang="en-US" sz="1200" i="1" dirty="0">
                <a:solidFill>
                  <a:schemeClr val="bg1"/>
                </a:solidFill>
                <a:ea typeface="Roboto" panose="02000000000000000000" pitchFamily="2" charset="0"/>
                <a:cs typeface="Roboto" panose="02000000000000000000" pitchFamily="2" charset="0"/>
              </a:rPr>
              <a:t> Fire Station</a:t>
            </a:r>
            <a:r>
              <a:rPr lang="en-US" sz="1200" dirty="0">
                <a:solidFill>
                  <a:schemeClr val="bg1"/>
                </a:solidFill>
                <a:ea typeface="Roboto" panose="02000000000000000000" pitchFamily="2" charset="0"/>
                <a:cs typeface="Roboto" panose="02000000000000000000" pitchFamily="2" charset="0"/>
              </a:rPr>
              <a:t>, Weil am Rhein, Germany</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(1993)</a:t>
            </a:r>
            <a:endParaRPr lang="en-US" sz="1200" i="1" dirty="0">
              <a:solidFill>
                <a:schemeClr val="bg1"/>
              </a:solidFill>
              <a:ea typeface="Roboto" panose="02000000000000000000" pitchFamily="2" charset="0"/>
              <a:cs typeface="Roboto" panose="02000000000000000000" pitchFamily="2" charset="0"/>
            </a:endParaRPr>
          </a:p>
        </p:txBody>
      </p:sp>
      <p:pic>
        <p:nvPicPr>
          <p:cNvPr id="28674" name="Picture 2" descr="Image result for zaha hadid vitra fire station section">
            <a:extLst>
              <a:ext uri="{FF2B5EF4-FFF2-40B4-BE49-F238E27FC236}">
                <a16:creationId xmlns:a16="http://schemas.microsoft.com/office/drawing/2014/main" id="{5B874526-6990-4DB1-9018-BD5C426015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1245" y="1546479"/>
            <a:ext cx="5650177" cy="3765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Image result for zaha hadid vitra fire station">
            <a:extLst>
              <a:ext uri="{FF2B5EF4-FFF2-40B4-BE49-F238E27FC236}">
                <a16:creationId xmlns:a16="http://schemas.microsoft.com/office/drawing/2014/main" id="{055B49F5-1ADE-408D-B2A8-E1EE4671DD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7657" y="1283519"/>
            <a:ext cx="5345884" cy="429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0621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117</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err="1">
                <a:solidFill>
                  <a:schemeClr val="bg1"/>
                </a:solidFill>
                <a:ea typeface="Roboto" panose="02000000000000000000" pitchFamily="2" charset="0"/>
                <a:cs typeface="Roboto" panose="02000000000000000000" pitchFamily="2" charset="0"/>
              </a:rPr>
              <a:t>Vitra</a:t>
            </a:r>
            <a:r>
              <a:rPr lang="en-US" sz="1200" i="1" dirty="0">
                <a:solidFill>
                  <a:schemeClr val="bg1"/>
                </a:solidFill>
                <a:ea typeface="Roboto" panose="02000000000000000000" pitchFamily="2" charset="0"/>
                <a:cs typeface="Roboto" panose="02000000000000000000" pitchFamily="2" charset="0"/>
              </a:rPr>
              <a:t> Fire Station</a:t>
            </a:r>
            <a:r>
              <a:rPr lang="en-US" sz="1200" dirty="0">
                <a:solidFill>
                  <a:schemeClr val="bg1"/>
                </a:solidFill>
                <a:ea typeface="Roboto" panose="02000000000000000000" pitchFamily="2" charset="0"/>
                <a:cs typeface="Roboto" panose="02000000000000000000" pitchFamily="2" charset="0"/>
              </a:rPr>
              <a:t>, Weil am Rhein, Germany</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(1993)</a:t>
            </a:r>
            <a:endParaRPr lang="en-US" sz="1200" i="1" dirty="0">
              <a:solidFill>
                <a:schemeClr val="bg1"/>
              </a:solidFill>
              <a:ea typeface="Roboto" panose="02000000000000000000" pitchFamily="2" charset="0"/>
              <a:cs typeface="Roboto" panose="02000000000000000000" pitchFamily="2" charset="0"/>
            </a:endParaRPr>
          </a:p>
        </p:txBody>
      </p:sp>
      <p:pic>
        <p:nvPicPr>
          <p:cNvPr id="28674" name="Picture 2" descr="Image result for zaha hadid vitra fire station section">
            <a:extLst>
              <a:ext uri="{FF2B5EF4-FFF2-40B4-BE49-F238E27FC236}">
                <a16:creationId xmlns:a16="http://schemas.microsoft.com/office/drawing/2014/main" id="{5B874526-6990-4DB1-9018-BD5C426015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1245" y="1546479"/>
            <a:ext cx="5650177" cy="3765041"/>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zaha hadid vitra fire station section">
            <a:extLst>
              <a:ext uri="{FF2B5EF4-FFF2-40B4-BE49-F238E27FC236}">
                <a16:creationId xmlns:a16="http://schemas.microsoft.com/office/drawing/2014/main" id="{07D2DC81-9CA3-4B74-895F-8F67CCD4A4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737" y="1666874"/>
            <a:ext cx="5288823"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2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12</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bg1"/>
                </a:solidFill>
              </a:rPr>
              <a:t>SPECTACLE</a:t>
            </a:r>
          </a:p>
        </p:txBody>
      </p:sp>
      <p:pic>
        <p:nvPicPr>
          <p:cNvPr id="56322" name="Picture 2" descr="i-shop-therefore-i-am copy">
            <a:extLst>
              <a:ext uri="{FF2B5EF4-FFF2-40B4-BE49-F238E27FC236}">
                <a16:creationId xmlns:a16="http://schemas.microsoft.com/office/drawing/2014/main" id="{E922AA52-BDC1-4E42-8328-BB3A85683E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6440" y="832184"/>
            <a:ext cx="5262880" cy="51936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EA302A-448A-4D83-A7B6-98648908EC77}"/>
              </a:ext>
            </a:extLst>
          </p:cNvPr>
          <p:cNvSpPr txBox="1"/>
          <p:nvPr/>
        </p:nvSpPr>
        <p:spPr>
          <a:xfrm>
            <a:off x="547534" y="5999490"/>
            <a:ext cx="7756809" cy="461665"/>
          </a:xfrm>
          <a:prstGeom prst="rect">
            <a:avLst/>
          </a:prstGeom>
          <a:noFill/>
        </p:spPr>
        <p:txBody>
          <a:bodyPr wrap="square" rtlCol="0">
            <a:spAutoFit/>
          </a:bodyPr>
          <a:lstStyle/>
          <a:p>
            <a:r>
              <a:rPr lang="en-US" sz="1200" dirty="0">
                <a:solidFill>
                  <a:schemeClr val="bg1"/>
                </a:solidFill>
                <a:ea typeface="Roboto" panose="02000000000000000000" pitchFamily="2" charset="0"/>
                <a:cs typeface="Roboto" panose="02000000000000000000" pitchFamily="2" charset="0"/>
              </a:rPr>
              <a:t>Barbara Kruger</a:t>
            </a:r>
          </a:p>
          <a:p>
            <a:r>
              <a:rPr lang="fr-FR" sz="1200" i="1" dirty="0" err="1">
                <a:solidFill>
                  <a:schemeClr val="bg1"/>
                </a:solidFill>
                <a:ea typeface="Roboto" panose="02000000000000000000" pitchFamily="2" charset="0"/>
                <a:cs typeface="Roboto" panose="02000000000000000000" pitchFamily="2" charset="0"/>
              </a:rPr>
              <a:t>Untitled</a:t>
            </a:r>
            <a:r>
              <a:rPr lang="fr-FR" sz="1200" i="1" dirty="0">
                <a:solidFill>
                  <a:schemeClr val="bg1"/>
                </a:solidFill>
                <a:ea typeface="Roboto" panose="02000000000000000000" pitchFamily="2" charset="0"/>
                <a:cs typeface="Roboto" panose="02000000000000000000" pitchFamily="2" charset="0"/>
              </a:rPr>
              <a:t> (I shop </a:t>
            </a:r>
            <a:r>
              <a:rPr lang="fr-FR" sz="1200" i="1" dirty="0" err="1">
                <a:solidFill>
                  <a:schemeClr val="bg1"/>
                </a:solidFill>
                <a:ea typeface="Roboto" panose="02000000000000000000" pitchFamily="2" charset="0"/>
                <a:cs typeface="Roboto" panose="02000000000000000000" pitchFamily="2" charset="0"/>
              </a:rPr>
              <a:t>therefore</a:t>
            </a:r>
            <a:r>
              <a:rPr lang="fr-FR" sz="1200" i="1" dirty="0">
                <a:solidFill>
                  <a:schemeClr val="bg1"/>
                </a:solidFill>
                <a:ea typeface="Roboto" panose="02000000000000000000" pitchFamily="2" charset="0"/>
                <a:cs typeface="Roboto" panose="02000000000000000000" pitchFamily="2" charset="0"/>
              </a:rPr>
              <a:t> I </a:t>
            </a:r>
            <a:r>
              <a:rPr lang="fr-FR" sz="1200" i="1" dirty="0" err="1">
                <a:solidFill>
                  <a:schemeClr val="bg1"/>
                </a:solidFill>
                <a:ea typeface="Roboto" panose="02000000000000000000" pitchFamily="2" charset="0"/>
                <a:cs typeface="Roboto" panose="02000000000000000000" pitchFamily="2" charset="0"/>
              </a:rPr>
              <a:t>am</a:t>
            </a:r>
            <a:r>
              <a:rPr lang="fr-FR" sz="1200" i="1" dirty="0">
                <a:solidFill>
                  <a:schemeClr val="bg1"/>
                </a:solidFill>
                <a:ea typeface="Roboto" panose="02000000000000000000" pitchFamily="2" charset="0"/>
                <a:cs typeface="Roboto" panose="02000000000000000000" pitchFamily="2" charset="0"/>
              </a:rPr>
              <a:t>) </a:t>
            </a:r>
            <a:r>
              <a:rPr lang="fr-FR" sz="1200" dirty="0">
                <a:solidFill>
                  <a:schemeClr val="bg1"/>
                </a:solidFill>
                <a:ea typeface="Roboto" panose="02000000000000000000" pitchFamily="2" charset="0"/>
                <a:cs typeface="Roboto" panose="02000000000000000000" pitchFamily="2" charset="0"/>
              </a:rPr>
              <a:t>(1987)</a:t>
            </a:r>
            <a:endParaRPr lang="en-US" sz="12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27220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13</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5022555" y="4374092"/>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bg1"/>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293075" y="4374092"/>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PSYCHOGEOGRAPHY</a:t>
            </a:r>
          </a:p>
        </p:txBody>
      </p:sp>
      <p:sp>
        <p:nvSpPr>
          <p:cNvPr id="9" name="TextBox 8">
            <a:extLst>
              <a:ext uri="{FF2B5EF4-FFF2-40B4-BE49-F238E27FC236}">
                <a16:creationId xmlns:a16="http://schemas.microsoft.com/office/drawing/2014/main" id="{5DA0CFDE-EAF4-4673-AE2C-6DF99A5E6444}"/>
              </a:ext>
            </a:extLst>
          </p:cNvPr>
          <p:cNvSpPr txBox="1"/>
          <p:nvPr/>
        </p:nvSpPr>
        <p:spPr>
          <a:xfrm>
            <a:off x="151062" y="3167390"/>
            <a:ext cx="11715817" cy="523220"/>
          </a:xfrm>
          <a:prstGeom prst="rect">
            <a:avLst/>
          </a:prstGeom>
          <a:noFill/>
        </p:spPr>
        <p:txBody>
          <a:bodyPr wrap="square" rtlCol="0">
            <a:spAutoFit/>
          </a:bodyPr>
          <a:lstStyle/>
          <a:p>
            <a:pPr algn="ctr"/>
            <a:r>
              <a:rPr lang="en-US" sz="2800" i="1" dirty="0">
                <a:solidFill>
                  <a:schemeClr val="bg1"/>
                </a:solidFill>
              </a:rPr>
              <a:t>- hijacking, intentional misuse</a:t>
            </a:r>
          </a:p>
        </p:txBody>
      </p:sp>
    </p:spTree>
    <p:extLst>
      <p:ext uri="{BB962C8B-B14F-4D97-AF65-F5344CB8AC3E}">
        <p14:creationId xmlns:p14="http://schemas.microsoft.com/office/powerpoint/2010/main" val="4110760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14</a:t>
            </a:fld>
            <a:endParaRPr lang="en-US"/>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bg1"/>
                </a:solidFill>
              </a:rPr>
              <a:t>DÉTOURNEMENT</a:t>
            </a:r>
          </a:p>
        </p:txBody>
      </p:sp>
      <p:pic>
        <p:nvPicPr>
          <p:cNvPr id="57346" name="Picture 2" descr="Related image">
            <a:extLst>
              <a:ext uri="{FF2B5EF4-FFF2-40B4-BE49-F238E27FC236}">
                <a16:creationId xmlns:a16="http://schemas.microsoft.com/office/drawing/2014/main" id="{187F2AB8-6127-42B8-896B-50C29F74D8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308" y="1692654"/>
            <a:ext cx="5286692" cy="347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8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15</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5022555" y="4374092"/>
            <a:ext cx="6673756" cy="707886"/>
          </a:xfrm>
          <a:prstGeom prst="rect">
            <a:avLst/>
          </a:prstGeom>
          <a:noFill/>
        </p:spPr>
        <p:txBody>
          <a:bodyPr wrap="square" rtlCol="0">
            <a:spAutoFit/>
          </a:bodyPr>
          <a:lstStyle/>
          <a:p>
            <a:pPr algn="ctr"/>
            <a:r>
              <a:rPr lang="en-US" sz="4000" dirty="0">
                <a:solidFill>
                  <a:schemeClr val="bg1"/>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293075" y="4374092"/>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PSYCHOGEOGRAPHY</a:t>
            </a:r>
          </a:p>
        </p:txBody>
      </p:sp>
      <p:sp>
        <p:nvSpPr>
          <p:cNvPr id="9" name="TextBox 8">
            <a:extLst>
              <a:ext uri="{FF2B5EF4-FFF2-40B4-BE49-F238E27FC236}">
                <a16:creationId xmlns:a16="http://schemas.microsoft.com/office/drawing/2014/main" id="{C956BF2F-2A94-4254-8C20-01A4BEA33F53}"/>
              </a:ext>
            </a:extLst>
          </p:cNvPr>
          <p:cNvSpPr txBox="1"/>
          <p:nvPr/>
        </p:nvSpPr>
        <p:spPr>
          <a:xfrm>
            <a:off x="151062" y="3167390"/>
            <a:ext cx="11715817" cy="523220"/>
          </a:xfrm>
          <a:prstGeom prst="rect">
            <a:avLst/>
          </a:prstGeom>
          <a:noFill/>
        </p:spPr>
        <p:txBody>
          <a:bodyPr wrap="square" rtlCol="0">
            <a:spAutoFit/>
          </a:bodyPr>
          <a:lstStyle/>
          <a:p>
            <a:pPr algn="ctr"/>
            <a:r>
              <a:rPr lang="en-US" sz="2800" i="1" dirty="0">
                <a:solidFill>
                  <a:schemeClr val="bg1"/>
                </a:solidFill>
              </a:rPr>
              <a:t>- unplanned paths through varied ambiances</a:t>
            </a:r>
          </a:p>
        </p:txBody>
      </p:sp>
    </p:spTree>
    <p:extLst>
      <p:ext uri="{BB962C8B-B14F-4D97-AF65-F5344CB8AC3E}">
        <p14:creationId xmlns:p14="http://schemas.microsoft.com/office/powerpoint/2010/main" val="180663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16</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5022555" y="4374092"/>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tx1">
                    <a:lumMod val="50000"/>
                    <a:lumOff val="50000"/>
                  </a:schemeClr>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293075" y="4374092"/>
            <a:ext cx="6673756" cy="707886"/>
          </a:xfrm>
          <a:prstGeom prst="rect">
            <a:avLst/>
          </a:prstGeom>
          <a:noFill/>
        </p:spPr>
        <p:txBody>
          <a:bodyPr wrap="square" rtlCol="0">
            <a:spAutoFit/>
          </a:bodyPr>
          <a:lstStyle/>
          <a:p>
            <a:pPr algn="ctr"/>
            <a:r>
              <a:rPr lang="en-US" sz="4000" dirty="0">
                <a:solidFill>
                  <a:schemeClr val="bg1"/>
                </a:solidFill>
              </a:rPr>
              <a:t>PSYCHOGEOGRAPHY</a:t>
            </a:r>
          </a:p>
        </p:txBody>
      </p:sp>
      <p:sp>
        <p:nvSpPr>
          <p:cNvPr id="9" name="TextBox 8">
            <a:extLst>
              <a:ext uri="{FF2B5EF4-FFF2-40B4-BE49-F238E27FC236}">
                <a16:creationId xmlns:a16="http://schemas.microsoft.com/office/drawing/2014/main" id="{9E2966E2-9BF9-47BA-8EDE-CF6B8773ED34}"/>
              </a:ext>
            </a:extLst>
          </p:cNvPr>
          <p:cNvSpPr txBox="1"/>
          <p:nvPr/>
        </p:nvSpPr>
        <p:spPr>
          <a:xfrm>
            <a:off x="151062" y="3167390"/>
            <a:ext cx="11715817" cy="523220"/>
          </a:xfrm>
          <a:prstGeom prst="rect">
            <a:avLst/>
          </a:prstGeom>
          <a:noFill/>
        </p:spPr>
        <p:txBody>
          <a:bodyPr wrap="square" rtlCol="0">
            <a:spAutoFit/>
          </a:bodyPr>
          <a:lstStyle/>
          <a:p>
            <a:pPr algn="ctr"/>
            <a:r>
              <a:rPr lang="en-US" sz="2800" i="1" dirty="0">
                <a:solidFill>
                  <a:schemeClr val="bg1"/>
                </a:solidFill>
              </a:rPr>
              <a:t>- developing new awareness of the city through playful encounters</a:t>
            </a:r>
          </a:p>
        </p:txBody>
      </p:sp>
    </p:spTree>
    <p:extLst>
      <p:ext uri="{BB962C8B-B14F-4D97-AF65-F5344CB8AC3E}">
        <p14:creationId xmlns:p14="http://schemas.microsoft.com/office/powerpoint/2010/main" val="339754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17</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151063" y="1691780"/>
            <a:ext cx="6673756" cy="707886"/>
          </a:xfrm>
          <a:prstGeom prst="rect">
            <a:avLst/>
          </a:prstGeom>
          <a:noFill/>
        </p:spPr>
        <p:txBody>
          <a:bodyPr wrap="square" rtlCol="0">
            <a:spAutoFit/>
          </a:bodyPr>
          <a:lstStyle/>
          <a:p>
            <a:pPr algn="ctr"/>
            <a:r>
              <a:rPr lang="en-US" sz="4000" dirty="0">
                <a:solidFill>
                  <a:schemeClr val="bg1"/>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5022555" y="4374092"/>
            <a:ext cx="6673756" cy="707886"/>
          </a:xfrm>
          <a:prstGeom prst="rect">
            <a:avLst/>
          </a:prstGeom>
          <a:noFill/>
        </p:spPr>
        <p:txBody>
          <a:bodyPr wrap="square" rtlCol="0">
            <a:spAutoFit/>
          </a:bodyPr>
          <a:lstStyle/>
          <a:p>
            <a:pPr algn="ctr"/>
            <a:r>
              <a:rPr lang="en-US" sz="4000" dirty="0">
                <a:solidFill>
                  <a:schemeClr val="bg1"/>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5022555" y="1691779"/>
            <a:ext cx="6673756" cy="707886"/>
          </a:xfrm>
          <a:prstGeom prst="rect">
            <a:avLst/>
          </a:prstGeom>
          <a:noFill/>
        </p:spPr>
        <p:txBody>
          <a:bodyPr wrap="square" rtlCol="0">
            <a:spAutoFit/>
          </a:bodyPr>
          <a:lstStyle/>
          <a:p>
            <a:pPr algn="ctr"/>
            <a:r>
              <a:rPr lang="en-US" sz="4000" dirty="0">
                <a:solidFill>
                  <a:schemeClr val="bg1"/>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293075" y="4374092"/>
            <a:ext cx="6673756" cy="707886"/>
          </a:xfrm>
          <a:prstGeom prst="rect">
            <a:avLst/>
          </a:prstGeom>
          <a:noFill/>
        </p:spPr>
        <p:txBody>
          <a:bodyPr wrap="square" rtlCol="0">
            <a:spAutoFit/>
          </a:bodyPr>
          <a:lstStyle/>
          <a:p>
            <a:pPr algn="ctr"/>
            <a:r>
              <a:rPr lang="en-US" sz="4000" dirty="0">
                <a:solidFill>
                  <a:schemeClr val="bg1"/>
                </a:solidFill>
              </a:rPr>
              <a:t>PSYCHOGEOGRAPHY</a:t>
            </a:r>
          </a:p>
        </p:txBody>
      </p:sp>
    </p:spTree>
    <p:extLst>
      <p:ext uri="{BB962C8B-B14F-4D97-AF65-F5344CB8AC3E}">
        <p14:creationId xmlns:p14="http://schemas.microsoft.com/office/powerpoint/2010/main" val="285729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18</a:t>
            </a:fld>
            <a:endParaRPr lang="en-US"/>
          </a:p>
        </p:txBody>
      </p:sp>
      <p:sp>
        <p:nvSpPr>
          <p:cNvPr id="7" name="TextBox 6">
            <a:extLst>
              <a:ext uri="{FF2B5EF4-FFF2-40B4-BE49-F238E27FC236}">
                <a16:creationId xmlns:a16="http://schemas.microsoft.com/office/drawing/2014/main" id="{E2236562-C110-4EA4-8E55-C2C00C2D384E}"/>
              </a:ext>
            </a:extLst>
          </p:cNvPr>
          <p:cNvSpPr txBox="1"/>
          <p:nvPr/>
        </p:nvSpPr>
        <p:spPr>
          <a:xfrm>
            <a:off x="787009" y="773650"/>
            <a:ext cx="3002928" cy="707886"/>
          </a:xfrm>
          <a:prstGeom prst="rect">
            <a:avLst/>
          </a:prstGeom>
          <a:noFill/>
        </p:spPr>
        <p:txBody>
          <a:bodyPr wrap="square" rtlCol="0">
            <a:spAutoFit/>
          </a:bodyPr>
          <a:lstStyle/>
          <a:p>
            <a:r>
              <a:rPr lang="en-US" sz="4000" dirty="0">
                <a:solidFill>
                  <a:schemeClr val="bg1"/>
                </a:solidFill>
              </a:rPr>
              <a:t>SPECTACLE</a:t>
            </a:r>
          </a:p>
        </p:txBody>
      </p:sp>
      <p:sp>
        <p:nvSpPr>
          <p:cNvPr id="5" name="TextBox 4">
            <a:extLst>
              <a:ext uri="{FF2B5EF4-FFF2-40B4-BE49-F238E27FC236}">
                <a16:creationId xmlns:a16="http://schemas.microsoft.com/office/drawing/2014/main" id="{D5A476E7-46CB-4A32-9544-E9273E3C97B5}"/>
              </a:ext>
            </a:extLst>
          </p:cNvPr>
          <p:cNvSpPr txBox="1"/>
          <p:nvPr/>
        </p:nvSpPr>
        <p:spPr>
          <a:xfrm>
            <a:off x="787009" y="3602256"/>
            <a:ext cx="1991251" cy="707886"/>
          </a:xfrm>
          <a:prstGeom prst="rect">
            <a:avLst/>
          </a:prstGeom>
          <a:noFill/>
        </p:spPr>
        <p:txBody>
          <a:bodyPr wrap="square" rtlCol="0">
            <a:spAutoFit/>
          </a:bodyPr>
          <a:lstStyle/>
          <a:p>
            <a:r>
              <a:rPr lang="en-US" sz="4000" dirty="0">
                <a:solidFill>
                  <a:schemeClr val="bg1"/>
                </a:solidFill>
              </a:rPr>
              <a:t>DÉRIVE</a:t>
            </a:r>
          </a:p>
        </p:txBody>
      </p:sp>
      <p:sp>
        <p:nvSpPr>
          <p:cNvPr id="6" name="TextBox 5">
            <a:extLst>
              <a:ext uri="{FF2B5EF4-FFF2-40B4-BE49-F238E27FC236}">
                <a16:creationId xmlns:a16="http://schemas.microsoft.com/office/drawing/2014/main" id="{3F15DD75-209B-495E-813D-9F91FCAAB49E}"/>
              </a:ext>
            </a:extLst>
          </p:cNvPr>
          <p:cNvSpPr txBox="1"/>
          <p:nvPr/>
        </p:nvSpPr>
        <p:spPr>
          <a:xfrm>
            <a:off x="787009" y="2187953"/>
            <a:ext cx="3800596" cy="707886"/>
          </a:xfrm>
          <a:prstGeom prst="rect">
            <a:avLst/>
          </a:prstGeom>
          <a:noFill/>
        </p:spPr>
        <p:txBody>
          <a:bodyPr wrap="square" rtlCol="0">
            <a:spAutoFit/>
          </a:bodyPr>
          <a:lstStyle/>
          <a:p>
            <a:r>
              <a:rPr lang="en-US" sz="4000" dirty="0">
                <a:solidFill>
                  <a:schemeClr val="bg1"/>
                </a:solidFill>
              </a:rPr>
              <a:t>DÉTOURNEMENT</a:t>
            </a:r>
          </a:p>
        </p:txBody>
      </p:sp>
      <p:sp>
        <p:nvSpPr>
          <p:cNvPr id="8" name="TextBox 7">
            <a:extLst>
              <a:ext uri="{FF2B5EF4-FFF2-40B4-BE49-F238E27FC236}">
                <a16:creationId xmlns:a16="http://schemas.microsoft.com/office/drawing/2014/main" id="{6408FAAB-CB60-45D3-914C-8DEC69D6C7CF}"/>
              </a:ext>
            </a:extLst>
          </p:cNvPr>
          <p:cNvSpPr txBox="1"/>
          <p:nvPr/>
        </p:nvSpPr>
        <p:spPr>
          <a:xfrm>
            <a:off x="787009" y="5016559"/>
            <a:ext cx="4899821" cy="707886"/>
          </a:xfrm>
          <a:prstGeom prst="rect">
            <a:avLst/>
          </a:prstGeom>
          <a:noFill/>
        </p:spPr>
        <p:txBody>
          <a:bodyPr wrap="square" rtlCol="0">
            <a:spAutoFit/>
          </a:bodyPr>
          <a:lstStyle/>
          <a:p>
            <a:r>
              <a:rPr lang="en-US" sz="4000" dirty="0">
                <a:solidFill>
                  <a:schemeClr val="bg1"/>
                </a:solidFill>
              </a:rPr>
              <a:t>PSYCHOGEOGRAPHY</a:t>
            </a:r>
          </a:p>
        </p:txBody>
      </p:sp>
      <p:sp>
        <p:nvSpPr>
          <p:cNvPr id="9" name="TextBox 8">
            <a:extLst>
              <a:ext uri="{FF2B5EF4-FFF2-40B4-BE49-F238E27FC236}">
                <a16:creationId xmlns:a16="http://schemas.microsoft.com/office/drawing/2014/main" id="{EEDC5B00-1B0B-4A5A-9000-DB80AA8638DB}"/>
              </a:ext>
            </a:extLst>
          </p:cNvPr>
          <p:cNvSpPr txBox="1"/>
          <p:nvPr/>
        </p:nvSpPr>
        <p:spPr>
          <a:xfrm>
            <a:off x="5686830" y="896760"/>
            <a:ext cx="5432615" cy="400110"/>
          </a:xfrm>
          <a:prstGeom prst="rect">
            <a:avLst/>
          </a:prstGeom>
          <a:noFill/>
        </p:spPr>
        <p:txBody>
          <a:bodyPr wrap="square" rtlCol="0">
            <a:spAutoFit/>
          </a:bodyPr>
          <a:lstStyle/>
          <a:p>
            <a:r>
              <a:rPr lang="en-US" sz="2000" i="1" dirty="0">
                <a:solidFill>
                  <a:schemeClr val="bg1"/>
                </a:solidFill>
              </a:rPr>
              <a:t>- The consumerism of all aspects of life</a:t>
            </a:r>
          </a:p>
        </p:txBody>
      </p:sp>
      <p:sp>
        <p:nvSpPr>
          <p:cNvPr id="10" name="TextBox 9">
            <a:extLst>
              <a:ext uri="{FF2B5EF4-FFF2-40B4-BE49-F238E27FC236}">
                <a16:creationId xmlns:a16="http://schemas.microsoft.com/office/drawing/2014/main" id="{EAA5AD08-829E-4A26-A148-0BF3EFBA83B1}"/>
              </a:ext>
            </a:extLst>
          </p:cNvPr>
          <p:cNvSpPr txBox="1"/>
          <p:nvPr/>
        </p:nvSpPr>
        <p:spPr>
          <a:xfrm>
            <a:off x="5686830" y="2311063"/>
            <a:ext cx="5432615" cy="400110"/>
          </a:xfrm>
          <a:prstGeom prst="rect">
            <a:avLst/>
          </a:prstGeom>
          <a:noFill/>
        </p:spPr>
        <p:txBody>
          <a:bodyPr wrap="square" rtlCol="0">
            <a:spAutoFit/>
          </a:bodyPr>
          <a:lstStyle/>
          <a:p>
            <a:r>
              <a:rPr lang="en-US" sz="2000" i="1" dirty="0">
                <a:solidFill>
                  <a:schemeClr val="bg1"/>
                </a:solidFill>
              </a:rPr>
              <a:t>- hijacking, intentional misuse</a:t>
            </a:r>
          </a:p>
        </p:txBody>
      </p:sp>
      <p:sp>
        <p:nvSpPr>
          <p:cNvPr id="11" name="TextBox 10">
            <a:extLst>
              <a:ext uri="{FF2B5EF4-FFF2-40B4-BE49-F238E27FC236}">
                <a16:creationId xmlns:a16="http://schemas.microsoft.com/office/drawing/2014/main" id="{73F225D5-3375-4BD2-BF31-452B7F69BAC0}"/>
              </a:ext>
            </a:extLst>
          </p:cNvPr>
          <p:cNvSpPr txBox="1"/>
          <p:nvPr/>
        </p:nvSpPr>
        <p:spPr>
          <a:xfrm>
            <a:off x="5686830" y="3725366"/>
            <a:ext cx="5432615" cy="400110"/>
          </a:xfrm>
          <a:prstGeom prst="rect">
            <a:avLst/>
          </a:prstGeom>
          <a:noFill/>
        </p:spPr>
        <p:txBody>
          <a:bodyPr wrap="square" rtlCol="0">
            <a:spAutoFit/>
          </a:bodyPr>
          <a:lstStyle/>
          <a:p>
            <a:r>
              <a:rPr lang="en-US" sz="2000" i="1" dirty="0">
                <a:solidFill>
                  <a:schemeClr val="bg1"/>
                </a:solidFill>
              </a:rPr>
              <a:t>- unplanned paths through varied ambiances</a:t>
            </a:r>
          </a:p>
        </p:txBody>
      </p:sp>
      <p:sp>
        <p:nvSpPr>
          <p:cNvPr id="12" name="TextBox 11">
            <a:extLst>
              <a:ext uri="{FF2B5EF4-FFF2-40B4-BE49-F238E27FC236}">
                <a16:creationId xmlns:a16="http://schemas.microsoft.com/office/drawing/2014/main" id="{187DACFF-AAD9-46B2-BE3C-944772892715}"/>
              </a:ext>
            </a:extLst>
          </p:cNvPr>
          <p:cNvSpPr txBox="1"/>
          <p:nvPr/>
        </p:nvSpPr>
        <p:spPr>
          <a:xfrm>
            <a:off x="5686830" y="5114623"/>
            <a:ext cx="5432615" cy="707886"/>
          </a:xfrm>
          <a:prstGeom prst="rect">
            <a:avLst/>
          </a:prstGeom>
          <a:noFill/>
        </p:spPr>
        <p:txBody>
          <a:bodyPr wrap="square" rtlCol="0">
            <a:spAutoFit/>
          </a:bodyPr>
          <a:lstStyle/>
          <a:p>
            <a:r>
              <a:rPr lang="en-US" sz="2000" i="1" dirty="0">
                <a:solidFill>
                  <a:schemeClr val="bg1"/>
                </a:solidFill>
              </a:rPr>
              <a:t>- developing new awareness of the city through playful encounters</a:t>
            </a:r>
          </a:p>
        </p:txBody>
      </p:sp>
    </p:spTree>
    <p:extLst>
      <p:ext uri="{BB962C8B-B14F-4D97-AF65-F5344CB8AC3E}">
        <p14:creationId xmlns:p14="http://schemas.microsoft.com/office/powerpoint/2010/main" val="12985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Image result for guy debord psychogeographique de paris">
            <a:extLst>
              <a:ext uri="{FF2B5EF4-FFF2-40B4-BE49-F238E27FC236}">
                <a16:creationId xmlns:a16="http://schemas.microsoft.com/office/drawing/2014/main" id="{FFB05733-DB72-4359-B52A-E8AB0FD11D7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850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19</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Guy </a:t>
            </a:r>
            <a:r>
              <a:rPr lang="en-US" sz="1200" dirty="0" err="1">
                <a:solidFill>
                  <a:schemeClr val="bg1"/>
                </a:solidFill>
                <a:ea typeface="Roboto" panose="02000000000000000000" pitchFamily="2" charset="0"/>
                <a:cs typeface="Roboto" panose="02000000000000000000" pitchFamily="2" charset="0"/>
              </a:rPr>
              <a:t>Debord</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Guide </a:t>
            </a:r>
            <a:r>
              <a:rPr lang="fr-FR" sz="1200" i="1" dirty="0" err="1">
                <a:solidFill>
                  <a:schemeClr val="bg1"/>
                </a:solidFill>
                <a:ea typeface="Roboto" panose="02000000000000000000" pitchFamily="2" charset="0"/>
                <a:cs typeface="Roboto" panose="02000000000000000000" pitchFamily="2" charset="0"/>
              </a:rPr>
              <a:t>psychogéographique</a:t>
            </a:r>
            <a:r>
              <a:rPr lang="fr-FR" sz="1200" i="1" dirty="0">
                <a:solidFill>
                  <a:schemeClr val="bg1"/>
                </a:solidFill>
                <a:ea typeface="Roboto" panose="02000000000000000000" pitchFamily="2" charset="0"/>
                <a:cs typeface="Roboto" panose="02000000000000000000" pitchFamily="2" charset="0"/>
              </a:rPr>
              <a:t> de Paris </a:t>
            </a:r>
            <a:r>
              <a:rPr lang="fr-FR" sz="1200" dirty="0">
                <a:solidFill>
                  <a:schemeClr val="bg1"/>
                </a:solidFill>
                <a:ea typeface="Roboto" panose="02000000000000000000" pitchFamily="2" charset="0"/>
                <a:cs typeface="Roboto" panose="02000000000000000000" pitchFamily="2" charset="0"/>
              </a:rPr>
              <a:t>(1957)</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13484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a:t>
            </a:fld>
            <a:endParaRPr lang="en-US"/>
          </a:p>
        </p:txBody>
      </p:sp>
      <p:pic>
        <p:nvPicPr>
          <p:cNvPr id="6" name="Picture 2" descr="Image result for jean jacques rousseau">
            <a:extLst>
              <a:ext uri="{FF2B5EF4-FFF2-40B4-BE49-F238E27FC236}">
                <a16:creationId xmlns:a16="http://schemas.microsoft.com/office/drawing/2014/main" id="{F5B3985A-C30B-4BAF-AFC7-85A2BC6A20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92071" y="1142503"/>
            <a:ext cx="3721290" cy="45729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477247-6DBA-47CD-BE21-AB711DB74F07}"/>
              </a:ext>
            </a:extLst>
          </p:cNvPr>
          <p:cNvSpPr txBox="1"/>
          <p:nvPr/>
        </p:nvSpPr>
        <p:spPr>
          <a:xfrm>
            <a:off x="5563738" y="2859613"/>
            <a:ext cx="5800850" cy="1138773"/>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Jean-Jacques Rousseau</a:t>
            </a:r>
          </a:p>
          <a:p>
            <a:pPr algn="ctr"/>
            <a:r>
              <a:rPr lang="en-US" sz="2400" dirty="0">
                <a:solidFill>
                  <a:schemeClr val="bg1"/>
                </a:solidFill>
                <a:ea typeface="Roboto" panose="02000000000000000000" pitchFamily="2" charset="0"/>
                <a:cs typeface="Roboto" panose="02000000000000000000" pitchFamily="2" charset="0"/>
              </a:rPr>
              <a:t>Swiss/French; 1712 - 1778</a:t>
            </a:r>
          </a:p>
        </p:txBody>
      </p:sp>
    </p:spTree>
    <p:extLst>
      <p:ext uri="{BB962C8B-B14F-4D97-AF65-F5344CB8AC3E}">
        <p14:creationId xmlns:p14="http://schemas.microsoft.com/office/powerpoint/2010/main" val="1434761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2" name="Picture 4" descr="Image result for guy debord the naked city">
            <a:extLst>
              <a:ext uri="{FF2B5EF4-FFF2-40B4-BE49-F238E27FC236}">
                <a16:creationId xmlns:a16="http://schemas.microsoft.com/office/drawing/2014/main" id="{3569D738-4D3E-40C5-BF54-00F73F91E0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960" y="452120"/>
            <a:ext cx="7944903" cy="5511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20</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Guy </a:t>
            </a:r>
            <a:r>
              <a:rPr lang="en-US" sz="1200" dirty="0" err="1">
                <a:solidFill>
                  <a:schemeClr val="bg1"/>
                </a:solidFill>
                <a:ea typeface="Roboto" panose="02000000000000000000" pitchFamily="2" charset="0"/>
                <a:cs typeface="Roboto" panose="02000000000000000000" pitchFamily="2" charset="0"/>
              </a:rPr>
              <a:t>Debord</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The </a:t>
            </a:r>
            <a:r>
              <a:rPr lang="fr-FR" sz="1200" i="1" dirty="0" err="1">
                <a:solidFill>
                  <a:schemeClr val="bg1"/>
                </a:solidFill>
                <a:ea typeface="Roboto" panose="02000000000000000000" pitchFamily="2" charset="0"/>
                <a:cs typeface="Roboto" panose="02000000000000000000" pitchFamily="2" charset="0"/>
              </a:rPr>
              <a:t>Naked</a:t>
            </a:r>
            <a:r>
              <a:rPr lang="fr-FR" sz="1200" i="1" dirty="0">
                <a:solidFill>
                  <a:schemeClr val="bg1"/>
                </a:solidFill>
                <a:ea typeface="Roboto" panose="02000000000000000000" pitchFamily="2" charset="0"/>
                <a:cs typeface="Roboto" panose="02000000000000000000" pitchFamily="2" charset="0"/>
              </a:rPr>
              <a:t> City </a:t>
            </a:r>
            <a:r>
              <a:rPr lang="fr-FR" sz="1200" dirty="0">
                <a:solidFill>
                  <a:schemeClr val="bg1"/>
                </a:solidFill>
                <a:ea typeface="Roboto" panose="02000000000000000000" pitchFamily="2" charset="0"/>
                <a:cs typeface="Roboto" panose="02000000000000000000" pitchFamily="2" charset="0"/>
              </a:rPr>
              <a:t>(1957)</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05074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21</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New Babylon </a:t>
            </a:r>
            <a:r>
              <a:rPr lang="fr-FR" sz="1200" dirty="0">
                <a:solidFill>
                  <a:schemeClr val="bg1"/>
                </a:solidFill>
                <a:ea typeface="Roboto" panose="02000000000000000000" pitchFamily="2" charset="0"/>
                <a:cs typeface="Roboto" panose="02000000000000000000" pitchFamily="2" charset="0"/>
              </a:rPr>
              <a:t>(1959 – 74)</a:t>
            </a:r>
            <a:endParaRPr lang="en-US" sz="1200" i="1" dirty="0">
              <a:solidFill>
                <a:schemeClr val="bg1"/>
              </a:solidFill>
              <a:ea typeface="Roboto" panose="02000000000000000000" pitchFamily="2" charset="0"/>
              <a:cs typeface="Roboto" panose="02000000000000000000" pitchFamily="2" charset="0"/>
            </a:endParaRPr>
          </a:p>
        </p:txBody>
      </p:sp>
      <p:pic>
        <p:nvPicPr>
          <p:cNvPr id="58374" name="Picture 6" descr="Image result for Constant Nieuwenhuys">
            <a:extLst>
              <a:ext uri="{FF2B5EF4-FFF2-40B4-BE49-F238E27FC236}">
                <a16:creationId xmlns:a16="http://schemas.microsoft.com/office/drawing/2014/main" id="{F00E2F7B-4570-4F08-92F2-9503BE2E0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018" y="1181100"/>
            <a:ext cx="6486525" cy="4495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60A60D-BDD4-4AB2-8208-9A95A617285C}"/>
              </a:ext>
            </a:extLst>
          </p:cNvPr>
          <p:cNvSpPr txBox="1"/>
          <p:nvPr/>
        </p:nvSpPr>
        <p:spPr>
          <a:xfrm>
            <a:off x="7426723" y="2900573"/>
            <a:ext cx="4184700" cy="861774"/>
          </a:xfrm>
          <a:prstGeom prst="rect">
            <a:avLst/>
          </a:prstGeom>
          <a:noFill/>
        </p:spPr>
        <p:txBody>
          <a:bodyPr wrap="square" rtlCol="0">
            <a:spAutoFit/>
          </a:bodyPr>
          <a:lstStyle/>
          <a:p>
            <a:pPr algn="ctr"/>
            <a:r>
              <a:rPr lang="en-US" sz="3200" dirty="0">
                <a:solidFill>
                  <a:schemeClr val="bg1"/>
                </a:solidFill>
              </a:rPr>
              <a:t>Constant </a:t>
            </a:r>
            <a:r>
              <a:rPr lang="en-US" sz="3200" dirty="0" err="1">
                <a:solidFill>
                  <a:schemeClr val="bg1"/>
                </a:solidFill>
              </a:rPr>
              <a:t>Nieuwenhuys</a:t>
            </a:r>
            <a:endParaRPr lang="en-US" sz="3200" dirty="0">
              <a:solidFill>
                <a:schemeClr val="bg1"/>
              </a:solidFill>
            </a:endParaRPr>
          </a:p>
          <a:p>
            <a:pPr algn="ctr"/>
            <a:r>
              <a:rPr lang="en-US" dirty="0">
                <a:solidFill>
                  <a:schemeClr val="bg1"/>
                </a:solidFill>
              </a:rPr>
              <a:t>Dutch; 1920 - 2005</a:t>
            </a:r>
          </a:p>
        </p:txBody>
      </p:sp>
    </p:spTree>
    <p:extLst>
      <p:ext uri="{BB962C8B-B14F-4D97-AF65-F5344CB8AC3E}">
        <p14:creationId xmlns:p14="http://schemas.microsoft.com/office/powerpoint/2010/main" val="13894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22</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New Babylon </a:t>
            </a:r>
            <a:r>
              <a:rPr lang="fr-FR" sz="1200" dirty="0">
                <a:solidFill>
                  <a:schemeClr val="bg1"/>
                </a:solidFill>
                <a:ea typeface="Roboto" panose="02000000000000000000" pitchFamily="2" charset="0"/>
                <a:cs typeface="Roboto" panose="02000000000000000000" pitchFamily="2" charset="0"/>
              </a:rPr>
              <a:t>(1959 – 74)</a:t>
            </a:r>
            <a:endParaRPr lang="en-US" sz="1200" i="1" dirty="0">
              <a:solidFill>
                <a:schemeClr val="bg1"/>
              </a:solidFill>
              <a:ea typeface="Roboto" panose="02000000000000000000" pitchFamily="2" charset="0"/>
              <a:cs typeface="Roboto" panose="02000000000000000000" pitchFamily="2" charset="0"/>
            </a:endParaRPr>
          </a:p>
        </p:txBody>
      </p:sp>
      <p:pic>
        <p:nvPicPr>
          <p:cNvPr id="60418" name="Picture 2" descr="Image result for Constant Nieuwenhuys new babylon">
            <a:extLst>
              <a:ext uri="{FF2B5EF4-FFF2-40B4-BE49-F238E27FC236}">
                <a16:creationId xmlns:a16="http://schemas.microsoft.com/office/drawing/2014/main" id="{1394A770-86E0-4387-AF8C-D59D4F222A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379" y="513396"/>
            <a:ext cx="8419782" cy="566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41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23</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New Babylon </a:t>
            </a:r>
            <a:r>
              <a:rPr lang="fr-FR" sz="1200" dirty="0">
                <a:solidFill>
                  <a:schemeClr val="bg1"/>
                </a:solidFill>
                <a:ea typeface="Roboto" panose="02000000000000000000" pitchFamily="2" charset="0"/>
                <a:cs typeface="Roboto" panose="02000000000000000000" pitchFamily="2" charset="0"/>
              </a:rPr>
              <a:t>(1959 – 74)</a:t>
            </a:r>
            <a:endParaRPr lang="en-US" sz="1200" i="1" dirty="0">
              <a:solidFill>
                <a:schemeClr val="bg1"/>
              </a:solidFill>
              <a:ea typeface="Roboto" panose="02000000000000000000" pitchFamily="2" charset="0"/>
              <a:cs typeface="Roboto" panose="02000000000000000000" pitchFamily="2" charset="0"/>
            </a:endParaRPr>
          </a:p>
        </p:txBody>
      </p:sp>
      <p:pic>
        <p:nvPicPr>
          <p:cNvPr id="60420" name="Picture 4" descr="Image result for Constant Nieuwenhuys">
            <a:extLst>
              <a:ext uri="{FF2B5EF4-FFF2-40B4-BE49-F238E27FC236}">
                <a16:creationId xmlns:a16="http://schemas.microsoft.com/office/drawing/2014/main" id="{59A7CD9F-D152-4E3C-AE5F-1329A06E79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640" y="623888"/>
            <a:ext cx="7620000"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0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24</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New Babylon </a:t>
            </a:r>
            <a:r>
              <a:rPr lang="fr-FR" sz="1200" dirty="0">
                <a:solidFill>
                  <a:schemeClr val="bg1"/>
                </a:solidFill>
                <a:ea typeface="Roboto" panose="02000000000000000000" pitchFamily="2" charset="0"/>
                <a:cs typeface="Roboto" panose="02000000000000000000" pitchFamily="2" charset="0"/>
              </a:rPr>
              <a:t>(1959 – 74)</a:t>
            </a:r>
            <a:endParaRPr lang="en-US" sz="1200" i="1" dirty="0">
              <a:solidFill>
                <a:schemeClr val="bg1"/>
              </a:solidFill>
              <a:ea typeface="Roboto" panose="02000000000000000000" pitchFamily="2" charset="0"/>
              <a:cs typeface="Roboto" panose="02000000000000000000" pitchFamily="2" charset="0"/>
            </a:endParaRPr>
          </a:p>
        </p:txBody>
      </p:sp>
      <p:pic>
        <p:nvPicPr>
          <p:cNvPr id="60422" name="Picture 6" descr="Image result for Constant Nieuwenhuys">
            <a:extLst>
              <a:ext uri="{FF2B5EF4-FFF2-40B4-BE49-F238E27FC236}">
                <a16:creationId xmlns:a16="http://schemas.microsoft.com/office/drawing/2014/main" id="{CD9E79C9-6EE9-4715-BF4A-22E72CFE9F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559" y="1366836"/>
            <a:ext cx="4762500" cy="4124325"/>
          </a:xfrm>
          <a:prstGeom prst="rect">
            <a:avLst/>
          </a:prstGeom>
          <a:noFill/>
          <a:extLst>
            <a:ext uri="{909E8E84-426E-40DD-AFC4-6F175D3DCCD1}">
              <a14:hiddenFill xmlns:a14="http://schemas.microsoft.com/office/drawing/2010/main">
                <a:solidFill>
                  <a:srgbClr val="FFFFFF"/>
                </a:solidFill>
              </a14:hiddenFill>
            </a:ext>
          </a:extLst>
        </p:spPr>
      </p:pic>
      <p:pic>
        <p:nvPicPr>
          <p:cNvPr id="60424" name="Picture 8" descr="Image result for Constant Nieuwenhuys">
            <a:extLst>
              <a:ext uri="{FF2B5EF4-FFF2-40B4-BE49-F238E27FC236}">
                <a16:creationId xmlns:a16="http://schemas.microsoft.com/office/drawing/2014/main" id="{E1AC0134-1284-4BFA-9216-B1803A92DB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981" y="595315"/>
            <a:ext cx="5634979" cy="566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42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25</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err="1">
                <a:solidFill>
                  <a:schemeClr val="bg1"/>
                </a:solidFill>
                <a:ea typeface="Roboto" panose="02000000000000000000" pitchFamily="2" charset="0"/>
                <a:cs typeface="Roboto" panose="02000000000000000000" pitchFamily="2" charset="0"/>
              </a:rPr>
              <a:t>Various</a:t>
            </a:r>
            <a:r>
              <a:rPr lang="fr-FR" sz="1200" i="1" dirty="0">
                <a:solidFill>
                  <a:schemeClr val="bg1"/>
                </a:solidFill>
                <a:ea typeface="Roboto" panose="02000000000000000000" pitchFamily="2" charset="0"/>
                <a:cs typeface="Roboto" panose="02000000000000000000" pitchFamily="2" charset="0"/>
              </a:rPr>
              <a:t> Works</a:t>
            </a:r>
            <a:endParaRPr lang="en-US" sz="1200" i="1" dirty="0">
              <a:solidFill>
                <a:schemeClr val="bg1"/>
              </a:solidFill>
              <a:ea typeface="Roboto" panose="02000000000000000000" pitchFamily="2" charset="0"/>
              <a:cs typeface="Roboto" panose="02000000000000000000" pitchFamily="2" charset="0"/>
            </a:endParaRPr>
          </a:p>
        </p:txBody>
      </p:sp>
      <p:pic>
        <p:nvPicPr>
          <p:cNvPr id="65538" name="Picture 2" descr="Image result for Constant Nieuwenhuys new babylon">
            <a:extLst>
              <a:ext uri="{FF2B5EF4-FFF2-40B4-BE49-F238E27FC236}">
                <a16:creationId xmlns:a16="http://schemas.microsoft.com/office/drawing/2014/main" id="{D68925DF-92EF-4AFE-A11C-1ECF137D2D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754" y="1538180"/>
            <a:ext cx="5676006" cy="3781639"/>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A tiny New Babylonian must have graffitied this part of &quot;Little Labyrinth&quot; (1961).">
            <a:extLst>
              <a:ext uri="{FF2B5EF4-FFF2-40B4-BE49-F238E27FC236}">
                <a16:creationId xmlns:a16="http://schemas.microsoft.com/office/drawing/2014/main" id="{A8613D82-F6C4-4967-8A04-1D2900939E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4334" y="1761012"/>
            <a:ext cx="5007089" cy="333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92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26</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a:p>
            <a:pPr algn="r"/>
            <a:r>
              <a:rPr lang="fr-FR" sz="1200" i="1" dirty="0">
                <a:solidFill>
                  <a:schemeClr val="bg1"/>
                </a:solidFill>
                <a:ea typeface="Roboto" panose="02000000000000000000" pitchFamily="2" charset="0"/>
                <a:cs typeface="Roboto" panose="02000000000000000000" pitchFamily="2" charset="0"/>
              </a:rPr>
              <a:t>New Babylon </a:t>
            </a:r>
            <a:r>
              <a:rPr lang="fr-FR" sz="1200" dirty="0">
                <a:solidFill>
                  <a:schemeClr val="bg1"/>
                </a:solidFill>
                <a:ea typeface="Roboto" panose="02000000000000000000" pitchFamily="2" charset="0"/>
                <a:cs typeface="Roboto" panose="02000000000000000000" pitchFamily="2" charset="0"/>
              </a:rPr>
              <a:t>(1959 – 74)</a:t>
            </a:r>
            <a:endParaRPr lang="en-US" sz="1200" i="1" dirty="0">
              <a:solidFill>
                <a:schemeClr val="bg1"/>
              </a:solidFill>
              <a:ea typeface="Roboto" panose="02000000000000000000" pitchFamily="2" charset="0"/>
              <a:cs typeface="Roboto" panose="02000000000000000000" pitchFamily="2" charset="0"/>
            </a:endParaRPr>
          </a:p>
        </p:txBody>
      </p:sp>
      <p:pic>
        <p:nvPicPr>
          <p:cNvPr id="60426" name="Picture 10" descr="Image result for Constant Nieuwenhuys continuous city">
            <a:extLst>
              <a:ext uri="{FF2B5EF4-FFF2-40B4-BE49-F238E27FC236}">
                <a16:creationId xmlns:a16="http://schemas.microsoft.com/office/drawing/2014/main" id="{44B694D1-DA8A-4473-8B30-A1EE40CCF29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5423"/>
          <a:stretch/>
        </p:blipFill>
        <p:spPr bwMode="auto">
          <a:xfrm>
            <a:off x="573247" y="1683476"/>
            <a:ext cx="4085113" cy="3491047"/>
          </a:xfrm>
          <a:prstGeom prst="rect">
            <a:avLst/>
          </a:prstGeom>
          <a:noFill/>
          <a:extLst>
            <a:ext uri="{909E8E84-426E-40DD-AFC4-6F175D3DCCD1}">
              <a14:hiddenFill xmlns:a14="http://schemas.microsoft.com/office/drawing/2010/main">
                <a:solidFill>
                  <a:srgbClr val="FFFFFF"/>
                </a:solidFill>
              </a14:hiddenFill>
            </a:ext>
          </a:extLst>
        </p:spPr>
      </p:pic>
      <p:pic>
        <p:nvPicPr>
          <p:cNvPr id="60428" name="Picture 12" descr="Image result for Constant Nieuwenhuys continuous city">
            <a:extLst>
              <a:ext uri="{FF2B5EF4-FFF2-40B4-BE49-F238E27FC236}">
                <a16:creationId xmlns:a16="http://schemas.microsoft.com/office/drawing/2014/main" id="{4E969903-479B-40D2-9DE8-CD7A585025C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2520" y="1501100"/>
            <a:ext cx="6856730" cy="385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142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27</a:t>
            </a:fld>
            <a:endParaRPr lang="en-US"/>
          </a:p>
        </p:txBody>
      </p:sp>
      <p:sp>
        <p:nvSpPr>
          <p:cNvPr id="10" name="TextBox 9">
            <a:extLst>
              <a:ext uri="{FF2B5EF4-FFF2-40B4-BE49-F238E27FC236}">
                <a16:creationId xmlns:a16="http://schemas.microsoft.com/office/drawing/2014/main" id="{987CF6EF-E488-4496-AAEB-58159EF3237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Left: Guy </a:t>
            </a:r>
            <a:r>
              <a:rPr lang="en-US" sz="1200" dirty="0" err="1">
                <a:solidFill>
                  <a:schemeClr val="bg1"/>
                </a:solidFill>
                <a:ea typeface="Roboto" panose="02000000000000000000" pitchFamily="2" charset="0"/>
                <a:cs typeface="Roboto" panose="02000000000000000000" pitchFamily="2" charset="0"/>
              </a:rPr>
              <a:t>Debord</a:t>
            </a:r>
            <a:endParaRPr lang="en-US" sz="1200" dirty="0">
              <a:solidFill>
                <a:schemeClr val="bg1"/>
              </a:solidFill>
              <a:ea typeface="Roboto" panose="02000000000000000000" pitchFamily="2" charset="0"/>
              <a:cs typeface="Roboto" panose="02000000000000000000" pitchFamily="2" charset="0"/>
            </a:endParaRPr>
          </a:p>
          <a:p>
            <a:pPr algn="r"/>
            <a:r>
              <a:rPr lang="en-US" sz="1200" dirty="0">
                <a:solidFill>
                  <a:schemeClr val="bg1"/>
                </a:solidFill>
                <a:ea typeface="Roboto" panose="02000000000000000000" pitchFamily="2" charset="0"/>
                <a:cs typeface="Roboto" panose="02000000000000000000" pitchFamily="2" charset="0"/>
              </a:rPr>
              <a:t>Right: Constant </a:t>
            </a:r>
            <a:r>
              <a:rPr lang="en-US" sz="1200" dirty="0" err="1">
                <a:solidFill>
                  <a:schemeClr val="bg1"/>
                </a:solidFill>
                <a:ea typeface="Roboto" panose="02000000000000000000" pitchFamily="2" charset="0"/>
                <a:cs typeface="Roboto" panose="02000000000000000000" pitchFamily="2" charset="0"/>
              </a:rPr>
              <a:t>Nieuwenhuys</a:t>
            </a:r>
            <a:endParaRPr lang="en-US" sz="1200" dirty="0">
              <a:solidFill>
                <a:schemeClr val="bg1"/>
              </a:solidFill>
              <a:ea typeface="Roboto" panose="02000000000000000000" pitchFamily="2" charset="0"/>
              <a:cs typeface="Roboto" panose="02000000000000000000" pitchFamily="2" charset="0"/>
            </a:endParaRPr>
          </a:p>
        </p:txBody>
      </p:sp>
      <p:pic>
        <p:nvPicPr>
          <p:cNvPr id="60430" name="Picture 14" descr="Image result for guy debord maps">
            <a:extLst>
              <a:ext uri="{FF2B5EF4-FFF2-40B4-BE49-F238E27FC236}">
                <a16:creationId xmlns:a16="http://schemas.microsoft.com/office/drawing/2014/main" id="{17667E78-2D3A-497F-B467-BCACDC2A66A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29960" y="1365134"/>
            <a:ext cx="5339080" cy="4127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guy debord psychogeographique de paris">
            <a:extLst>
              <a:ext uri="{FF2B5EF4-FFF2-40B4-BE49-F238E27FC236}">
                <a16:creationId xmlns:a16="http://schemas.microsoft.com/office/drawing/2014/main" id="{ECB5E467-14DA-4624-9E53-54CA5C8583B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60120" y="1135380"/>
            <a:ext cx="4690584" cy="458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6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28</a:t>
            </a:fld>
            <a:endParaRPr lang="en-US"/>
          </a:p>
        </p:txBody>
      </p:sp>
      <p:sp>
        <p:nvSpPr>
          <p:cNvPr id="14" name="TextBox 13">
            <a:extLst>
              <a:ext uri="{FF2B5EF4-FFF2-40B4-BE49-F238E27FC236}">
                <a16:creationId xmlns:a16="http://schemas.microsoft.com/office/drawing/2014/main" id="{87980CF8-448B-4C2D-B016-90ABB08A2AC7}"/>
              </a:ext>
            </a:extLst>
          </p:cNvPr>
          <p:cNvSpPr txBox="1"/>
          <p:nvPr/>
        </p:nvSpPr>
        <p:spPr>
          <a:xfrm>
            <a:off x="2233388" y="2686903"/>
            <a:ext cx="7725223" cy="830997"/>
          </a:xfrm>
          <a:prstGeom prst="rect">
            <a:avLst/>
          </a:prstGeom>
          <a:noFill/>
        </p:spPr>
        <p:txBody>
          <a:bodyPr wrap="square" rtlCol="0">
            <a:spAutoFit/>
          </a:bodyPr>
          <a:lstStyle/>
          <a:p>
            <a:pPr algn="ctr"/>
            <a:r>
              <a:rPr lang="en-US" sz="4800" dirty="0">
                <a:solidFill>
                  <a:schemeClr val="bg1"/>
                </a:solidFill>
              </a:rPr>
              <a:t>DECONSTRUCTIVISM</a:t>
            </a:r>
          </a:p>
        </p:txBody>
      </p:sp>
    </p:spTree>
    <p:extLst>
      <p:ext uri="{BB962C8B-B14F-4D97-AF65-F5344CB8AC3E}">
        <p14:creationId xmlns:p14="http://schemas.microsoft.com/office/powerpoint/2010/main" val="3681985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29</a:t>
            </a:fld>
            <a:endParaRPr lang="en-US"/>
          </a:p>
        </p:txBody>
      </p:sp>
      <p:pic>
        <p:nvPicPr>
          <p:cNvPr id="1026" name="Picture 2" descr="Image result for russian constructivism">
            <a:extLst>
              <a:ext uri="{FF2B5EF4-FFF2-40B4-BE49-F238E27FC236}">
                <a16:creationId xmlns:a16="http://schemas.microsoft.com/office/drawing/2014/main" id="{C144FCD7-BAD7-455B-A94E-F606C42F19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974" y="1009501"/>
            <a:ext cx="7258498" cy="4838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588951-905D-446B-BC3B-F4193BD91A46}"/>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Left: Aleksandr </a:t>
            </a:r>
            <a:r>
              <a:rPr lang="en-US" sz="1200" dirty="0" err="1">
                <a:solidFill>
                  <a:schemeClr val="bg1"/>
                </a:solidFill>
                <a:ea typeface="Roboto" panose="02000000000000000000" pitchFamily="2" charset="0"/>
                <a:cs typeface="Roboto" panose="02000000000000000000" pitchFamily="2" charset="0"/>
              </a:rPr>
              <a:t>Rodchenko</a:t>
            </a:r>
            <a:r>
              <a:rPr lang="en-US" sz="1200" dirty="0">
                <a:solidFill>
                  <a:schemeClr val="bg1"/>
                </a:solidFill>
                <a:ea typeface="Roboto" panose="02000000000000000000" pitchFamily="2" charset="0"/>
                <a:cs typeface="Roboto" panose="02000000000000000000" pitchFamily="2" charset="0"/>
              </a:rPr>
              <a:t>, </a:t>
            </a:r>
            <a:r>
              <a:rPr lang="en-US" sz="1200" i="1" dirty="0" err="1">
                <a:solidFill>
                  <a:schemeClr val="bg1"/>
                </a:solidFill>
                <a:ea typeface="Roboto" panose="02000000000000000000" pitchFamily="2" charset="0"/>
                <a:cs typeface="Roboto" panose="02000000000000000000" pitchFamily="2" charset="0"/>
              </a:rPr>
              <a:t>Knigi</a:t>
            </a:r>
            <a:endParaRPr lang="en-US" sz="1200" dirty="0">
              <a:solidFill>
                <a:schemeClr val="bg1"/>
              </a:solidFill>
              <a:ea typeface="Roboto" panose="02000000000000000000" pitchFamily="2" charset="0"/>
              <a:cs typeface="Roboto" panose="02000000000000000000" pitchFamily="2" charset="0"/>
            </a:endParaRPr>
          </a:p>
          <a:p>
            <a:pPr algn="r"/>
            <a:r>
              <a:rPr lang="en-US" sz="1200" dirty="0">
                <a:solidFill>
                  <a:schemeClr val="bg1"/>
                </a:solidFill>
                <a:ea typeface="Roboto" panose="02000000000000000000" pitchFamily="2" charset="0"/>
                <a:cs typeface="Roboto" panose="02000000000000000000" pitchFamily="2" charset="0"/>
              </a:rPr>
              <a:t>Right: Cover for </a:t>
            </a:r>
            <a:r>
              <a:rPr lang="en-US" sz="1200" i="1" dirty="0" err="1">
                <a:solidFill>
                  <a:schemeClr val="bg1"/>
                </a:solidFill>
                <a:ea typeface="Roboto" panose="02000000000000000000" pitchFamily="2" charset="0"/>
                <a:cs typeface="Roboto" panose="02000000000000000000" pitchFamily="2" charset="0"/>
              </a:rPr>
              <a:t>Novij</a:t>
            </a:r>
            <a:r>
              <a:rPr lang="en-US" sz="1200" i="1" dirty="0">
                <a:solidFill>
                  <a:schemeClr val="bg1"/>
                </a:solidFill>
                <a:ea typeface="Roboto" panose="02000000000000000000" pitchFamily="2" charset="0"/>
                <a:cs typeface="Roboto" panose="02000000000000000000" pitchFamily="2" charset="0"/>
              </a:rPr>
              <a:t> </a:t>
            </a:r>
            <a:r>
              <a:rPr lang="en-US" sz="1200" i="1" dirty="0" err="1">
                <a:solidFill>
                  <a:schemeClr val="bg1"/>
                </a:solidFill>
                <a:ea typeface="Roboto" panose="02000000000000000000" pitchFamily="2" charset="0"/>
                <a:cs typeface="Roboto" panose="02000000000000000000" pitchFamily="2" charset="0"/>
              </a:rPr>
              <a:t>Lef</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a:t>
            </a:r>
            <a:r>
              <a:rPr lang="en-US" sz="1200" i="1" dirty="0">
                <a:solidFill>
                  <a:schemeClr val="bg1"/>
                </a:solidFill>
                <a:ea typeface="Roboto" panose="02000000000000000000" pitchFamily="2" charset="0"/>
                <a:cs typeface="Roboto" panose="02000000000000000000" pitchFamily="2" charset="0"/>
              </a:rPr>
              <a:t>New Left</a:t>
            </a:r>
            <a:r>
              <a:rPr lang="en-US" sz="1200" dirty="0">
                <a:solidFill>
                  <a:schemeClr val="bg1"/>
                </a:solidFill>
                <a:ea typeface="Roboto" panose="02000000000000000000" pitchFamily="2" charset="0"/>
                <a:cs typeface="Roboto" panose="02000000000000000000" pitchFamily="2" charset="0"/>
              </a:rPr>
              <a:t>)</a:t>
            </a:r>
          </a:p>
        </p:txBody>
      </p:sp>
      <p:pic>
        <p:nvPicPr>
          <p:cNvPr id="1030" name="Picture 6">
            <a:extLst>
              <a:ext uri="{FF2B5EF4-FFF2-40B4-BE49-F238E27FC236}">
                <a16:creationId xmlns:a16="http://schemas.microsoft.com/office/drawing/2014/main" id="{915185B2-D386-4984-91B6-39A2D54D95A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34154" y="1009501"/>
            <a:ext cx="3168872" cy="483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30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a:t>
            </a:fld>
            <a:endParaRPr lang="en-US"/>
          </a:p>
        </p:txBody>
      </p:sp>
      <p:pic>
        <p:nvPicPr>
          <p:cNvPr id="6" name="Picture 2" descr="Image result for jean jacques rousseau">
            <a:extLst>
              <a:ext uri="{FF2B5EF4-FFF2-40B4-BE49-F238E27FC236}">
                <a16:creationId xmlns:a16="http://schemas.microsoft.com/office/drawing/2014/main" id="{F5B3985A-C30B-4BAF-AFC7-85A2BC6A20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92071" y="1142503"/>
            <a:ext cx="3721290" cy="457299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Image result for jean jacques rousseau rêveries du promeneur solitaire">
            <a:extLst>
              <a:ext uri="{FF2B5EF4-FFF2-40B4-BE49-F238E27FC236}">
                <a16:creationId xmlns:a16="http://schemas.microsoft.com/office/drawing/2014/main" id="{1BFA1AD4-AEDF-4A6A-87B6-495E3A457C3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0157" y="1105468"/>
            <a:ext cx="3478843" cy="4647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9667E8-645A-494E-A5C8-6231FB2719C9}"/>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Jean-Jacques Rousseau</a:t>
            </a:r>
          </a:p>
          <a:p>
            <a:pPr algn="r"/>
            <a:r>
              <a:rPr lang="fr-FR" sz="1200" i="1" dirty="0">
                <a:solidFill>
                  <a:schemeClr val="bg1"/>
                </a:solidFill>
                <a:ea typeface="Roboto" panose="02000000000000000000" pitchFamily="2" charset="0"/>
                <a:cs typeface="Roboto" panose="02000000000000000000" pitchFamily="2" charset="0"/>
              </a:rPr>
              <a:t>Les Rêveries du promeneur solitaire </a:t>
            </a:r>
            <a:r>
              <a:rPr lang="fr-FR" sz="1200" dirty="0">
                <a:solidFill>
                  <a:schemeClr val="bg1"/>
                </a:solidFill>
                <a:ea typeface="Roboto" panose="02000000000000000000" pitchFamily="2" charset="0"/>
                <a:cs typeface="Roboto" panose="02000000000000000000" pitchFamily="2" charset="0"/>
              </a:rPr>
              <a:t>(1782)</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10723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30</a:t>
            </a:fld>
            <a:endParaRPr lang="en-US"/>
          </a:p>
        </p:txBody>
      </p:sp>
      <p:pic>
        <p:nvPicPr>
          <p:cNvPr id="2050" name="Picture 2" descr="Image result for russian constructivism architecture">
            <a:extLst>
              <a:ext uri="{FF2B5EF4-FFF2-40B4-BE49-F238E27FC236}">
                <a16:creationId xmlns:a16="http://schemas.microsoft.com/office/drawing/2014/main" id="{C1D5019B-7C7C-4848-9254-67D219951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487" y="1351499"/>
            <a:ext cx="6059487" cy="4382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ussian constructivism architecture">
            <a:extLst>
              <a:ext uri="{FF2B5EF4-FFF2-40B4-BE49-F238E27FC236}">
                <a16:creationId xmlns:a16="http://schemas.microsoft.com/office/drawing/2014/main" id="{427595CE-39FC-45EB-B58C-2C3E752308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53275" y="352425"/>
            <a:ext cx="4036219" cy="5381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381ECE-5B97-4F2F-95D3-4B55AE4B2592}"/>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Left: </a:t>
            </a:r>
            <a:r>
              <a:rPr lang="en-US" sz="1200" dirty="0" err="1">
                <a:solidFill>
                  <a:schemeClr val="bg1"/>
                </a:solidFill>
                <a:ea typeface="Roboto" panose="02000000000000000000" pitchFamily="2" charset="0"/>
                <a:cs typeface="Roboto" panose="02000000000000000000" pitchFamily="2" charset="0"/>
              </a:rPr>
              <a:t>Yakov</a:t>
            </a:r>
            <a:r>
              <a:rPr lang="en-US" sz="1200" dirty="0">
                <a:solidFill>
                  <a:schemeClr val="bg1"/>
                </a:solidFill>
                <a:ea typeface="Roboto" panose="02000000000000000000" pitchFamily="2" charset="0"/>
                <a:cs typeface="Roboto" panose="02000000000000000000" pitchFamily="2" charset="0"/>
              </a:rPr>
              <a:t> </a:t>
            </a:r>
            <a:r>
              <a:rPr lang="en-US" sz="1200" dirty="0" err="1">
                <a:solidFill>
                  <a:schemeClr val="bg1"/>
                </a:solidFill>
                <a:ea typeface="Roboto" panose="02000000000000000000" pitchFamily="2" charset="0"/>
                <a:cs typeface="Roboto" panose="02000000000000000000" pitchFamily="2" charset="0"/>
              </a:rPr>
              <a:t>Chernikhov</a:t>
            </a:r>
            <a:r>
              <a:rPr lang="en-US" sz="1200" dirty="0">
                <a:solidFill>
                  <a:schemeClr val="bg1"/>
                </a:solidFill>
                <a:ea typeface="Roboto" panose="02000000000000000000" pitchFamily="2" charset="0"/>
                <a:cs typeface="Roboto" panose="02000000000000000000" pitchFamily="2" charset="0"/>
              </a:rPr>
              <a:t>, </a:t>
            </a:r>
            <a:r>
              <a:rPr lang="en-US" sz="1200" i="1" dirty="0">
                <a:solidFill>
                  <a:schemeClr val="bg1"/>
                </a:solidFill>
                <a:ea typeface="Roboto" panose="02000000000000000000" pitchFamily="2" charset="0"/>
                <a:cs typeface="Roboto" panose="02000000000000000000" pitchFamily="2" charset="0"/>
              </a:rPr>
              <a:t>Architectural Fantasy</a:t>
            </a:r>
            <a:r>
              <a:rPr lang="en-US" sz="1200" dirty="0">
                <a:solidFill>
                  <a:schemeClr val="bg1"/>
                </a:solidFill>
                <a:ea typeface="Roboto" panose="02000000000000000000" pitchFamily="2" charset="0"/>
                <a:cs typeface="Roboto" panose="02000000000000000000" pitchFamily="2" charset="0"/>
              </a:rPr>
              <a:t> (1933)</a:t>
            </a:r>
          </a:p>
          <a:p>
            <a:pPr algn="r"/>
            <a:r>
              <a:rPr lang="en-US" sz="1200" dirty="0">
                <a:solidFill>
                  <a:schemeClr val="bg1"/>
                </a:solidFill>
                <a:ea typeface="Roboto" panose="02000000000000000000" pitchFamily="2" charset="0"/>
                <a:cs typeface="Roboto" panose="02000000000000000000" pitchFamily="2" charset="0"/>
              </a:rPr>
              <a:t>Right: Vladimir </a:t>
            </a:r>
            <a:r>
              <a:rPr lang="en-US" sz="1200" dirty="0" err="1">
                <a:solidFill>
                  <a:schemeClr val="bg1"/>
                </a:solidFill>
                <a:ea typeface="Roboto" panose="02000000000000000000" pitchFamily="2" charset="0"/>
                <a:cs typeface="Roboto" panose="02000000000000000000" pitchFamily="2" charset="0"/>
              </a:rPr>
              <a:t>Shukhov</a:t>
            </a:r>
            <a:r>
              <a:rPr lang="en-US" sz="1200" dirty="0">
                <a:solidFill>
                  <a:schemeClr val="bg1"/>
                </a:solidFill>
                <a:ea typeface="Roboto" panose="02000000000000000000" pitchFamily="2" charset="0"/>
                <a:cs typeface="Roboto" panose="02000000000000000000" pitchFamily="2" charset="0"/>
              </a:rPr>
              <a:t>, </a:t>
            </a:r>
            <a:r>
              <a:rPr lang="en-US" sz="1200" i="1" dirty="0" err="1">
                <a:solidFill>
                  <a:schemeClr val="bg1"/>
                </a:solidFill>
                <a:ea typeface="Roboto" panose="02000000000000000000" pitchFamily="2" charset="0"/>
                <a:cs typeface="Roboto" panose="02000000000000000000" pitchFamily="2" charset="0"/>
              </a:rPr>
              <a:t>Shokhov</a:t>
            </a:r>
            <a:r>
              <a:rPr lang="en-US" sz="1200" i="1" dirty="0">
                <a:solidFill>
                  <a:schemeClr val="bg1"/>
                </a:solidFill>
                <a:ea typeface="Roboto" panose="02000000000000000000" pitchFamily="2" charset="0"/>
                <a:cs typeface="Roboto" panose="02000000000000000000" pitchFamily="2" charset="0"/>
              </a:rPr>
              <a:t> Radio Tower </a:t>
            </a:r>
            <a:r>
              <a:rPr lang="en-US" sz="1200" dirty="0">
                <a:solidFill>
                  <a:schemeClr val="bg1"/>
                </a:solidFill>
                <a:ea typeface="Roboto" panose="02000000000000000000" pitchFamily="2" charset="0"/>
                <a:cs typeface="Roboto" panose="02000000000000000000" pitchFamily="2" charset="0"/>
              </a:rPr>
              <a:t>(1920 – 22)</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85473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russian constructivism lenin">
            <a:extLst>
              <a:ext uri="{FF2B5EF4-FFF2-40B4-BE49-F238E27FC236}">
                <a16:creationId xmlns:a16="http://schemas.microsoft.com/office/drawing/2014/main" id="{E65AAC9B-484E-4C2C-B7DF-625068269D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116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31</a:t>
            </a:fld>
            <a:endParaRPr lang="en-US"/>
          </a:p>
        </p:txBody>
      </p:sp>
      <p:pic>
        <p:nvPicPr>
          <p:cNvPr id="4100" name="Picture 4" descr="Image result for russian constructivism lenin">
            <a:extLst>
              <a:ext uri="{FF2B5EF4-FFF2-40B4-BE49-F238E27FC236}">
                <a16:creationId xmlns:a16="http://schemas.microsoft.com/office/drawing/2014/main" id="{322A096F-35DA-4A78-93F3-8432348D0B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8468" y="590550"/>
            <a:ext cx="3656372" cy="5149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5F5EFB-94C4-40DA-8625-262106E22CCA}"/>
              </a:ext>
            </a:extLst>
          </p:cNvPr>
          <p:cNvSpPr txBox="1"/>
          <p:nvPr/>
        </p:nvSpPr>
        <p:spPr>
          <a:xfrm>
            <a:off x="4007014" y="6151890"/>
            <a:ext cx="7756809" cy="276999"/>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Left: El </a:t>
            </a:r>
            <a:r>
              <a:rPr lang="en-US" sz="1200" dirty="0" err="1">
                <a:solidFill>
                  <a:schemeClr val="bg1"/>
                </a:solidFill>
                <a:ea typeface="Roboto" panose="02000000000000000000" pitchFamily="2" charset="0"/>
                <a:cs typeface="Roboto" panose="02000000000000000000" pitchFamily="2" charset="0"/>
              </a:rPr>
              <a:t>Lissitzky</a:t>
            </a:r>
            <a:r>
              <a:rPr lang="en-US" sz="1200" dirty="0">
                <a:solidFill>
                  <a:schemeClr val="bg1"/>
                </a:solidFill>
                <a:ea typeface="Roboto" panose="02000000000000000000" pitchFamily="2" charset="0"/>
                <a:cs typeface="Roboto" panose="02000000000000000000" pitchFamily="2" charset="0"/>
              </a:rPr>
              <a:t>, </a:t>
            </a:r>
            <a:r>
              <a:rPr lang="en-US" sz="1200" i="1" dirty="0">
                <a:solidFill>
                  <a:schemeClr val="bg1"/>
                </a:solidFill>
                <a:ea typeface="Roboto" panose="02000000000000000000" pitchFamily="2" charset="0"/>
                <a:cs typeface="Roboto" panose="02000000000000000000" pitchFamily="2" charset="0"/>
              </a:rPr>
              <a:t>The Lenin Tribune</a:t>
            </a:r>
            <a:r>
              <a:rPr lang="en-US" sz="1200" dirty="0">
                <a:solidFill>
                  <a:schemeClr val="bg1"/>
                </a:solidFill>
                <a:ea typeface="Roboto" panose="02000000000000000000" pitchFamily="2" charset="0"/>
                <a:cs typeface="Roboto" panose="02000000000000000000" pitchFamily="2" charset="0"/>
              </a:rPr>
              <a:t> (1920-24)</a:t>
            </a:r>
          </a:p>
        </p:txBody>
      </p:sp>
    </p:spTree>
    <p:extLst>
      <p:ext uri="{BB962C8B-B14F-4D97-AF65-F5344CB8AC3E}">
        <p14:creationId xmlns:p14="http://schemas.microsoft.com/office/powerpoint/2010/main" val="3172699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russian constructivism lenin">
            <a:extLst>
              <a:ext uri="{FF2B5EF4-FFF2-40B4-BE49-F238E27FC236}">
                <a16:creationId xmlns:a16="http://schemas.microsoft.com/office/drawing/2014/main" id="{E65AAC9B-484E-4C2C-B7DF-625068269D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116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32</a:t>
            </a:fld>
            <a:endParaRPr lang="en-US"/>
          </a:p>
        </p:txBody>
      </p:sp>
      <p:pic>
        <p:nvPicPr>
          <p:cNvPr id="4102" name="Picture 6" descr="Image result for russian constructivism cuckold">
            <a:extLst>
              <a:ext uri="{FF2B5EF4-FFF2-40B4-BE49-F238E27FC236}">
                <a16:creationId xmlns:a16="http://schemas.microsoft.com/office/drawing/2014/main" id="{CAD18AE8-1758-4DD9-9B80-98A880AF6F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8849" y="1590675"/>
            <a:ext cx="6352625" cy="3843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3C6B0B-8B90-41B2-9454-FDD3695F289B}"/>
              </a:ext>
            </a:extLst>
          </p:cNvPr>
          <p:cNvSpPr txBox="1"/>
          <p:nvPr/>
        </p:nvSpPr>
        <p:spPr>
          <a:xfrm>
            <a:off x="4007013" y="61518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Left: El </a:t>
            </a:r>
            <a:r>
              <a:rPr lang="en-US" sz="1200" dirty="0" err="1">
                <a:solidFill>
                  <a:schemeClr val="bg1"/>
                </a:solidFill>
                <a:ea typeface="Roboto" panose="02000000000000000000" pitchFamily="2" charset="0"/>
                <a:cs typeface="Roboto" panose="02000000000000000000" pitchFamily="2" charset="0"/>
              </a:rPr>
              <a:t>Lissitzky</a:t>
            </a:r>
            <a:r>
              <a:rPr lang="en-US" sz="1200" dirty="0">
                <a:solidFill>
                  <a:schemeClr val="bg1"/>
                </a:solidFill>
                <a:ea typeface="Roboto" panose="02000000000000000000" pitchFamily="2" charset="0"/>
                <a:cs typeface="Roboto" panose="02000000000000000000" pitchFamily="2" charset="0"/>
              </a:rPr>
              <a:t>, </a:t>
            </a:r>
            <a:r>
              <a:rPr lang="en-US" sz="1200" i="1" dirty="0">
                <a:solidFill>
                  <a:schemeClr val="bg1"/>
                </a:solidFill>
                <a:ea typeface="Roboto" panose="02000000000000000000" pitchFamily="2" charset="0"/>
                <a:cs typeface="Roboto" panose="02000000000000000000" pitchFamily="2" charset="0"/>
              </a:rPr>
              <a:t>The Lenin Tribune</a:t>
            </a:r>
            <a:r>
              <a:rPr lang="en-US" sz="1200" dirty="0">
                <a:solidFill>
                  <a:schemeClr val="bg1"/>
                </a:solidFill>
                <a:ea typeface="Roboto" panose="02000000000000000000" pitchFamily="2" charset="0"/>
                <a:cs typeface="Roboto" panose="02000000000000000000" pitchFamily="2" charset="0"/>
              </a:rPr>
              <a:t> (1920-24)</a:t>
            </a:r>
          </a:p>
          <a:p>
            <a:pPr algn="r"/>
            <a:r>
              <a:rPr lang="en-US" sz="1200" dirty="0">
                <a:solidFill>
                  <a:schemeClr val="bg1"/>
                </a:solidFill>
                <a:ea typeface="Roboto" panose="02000000000000000000" pitchFamily="2" charset="0"/>
                <a:cs typeface="Roboto" panose="02000000000000000000" pitchFamily="2" charset="0"/>
              </a:rPr>
              <a:t>Right: Liubov Popova, Set design for </a:t>
            </a:r>
            <a:r>
              <a:rPr lang="en-US" sz="1200" i="1" dirty="0">
                <a:solidFill>
                  <a:schemeClr val="bg1"/>
                </a:solidFill>
                <a:ea typeface="Roboto" panose="02000000000000000000" pitchFamily="2" charset="0"/>
                <a:cs typeface="Roboto" panose="02000000000000000000" pitchFamily="2" charset="0"/>
              </a:rPr>
              <a:t>The Magnanimous Cuckold</a:t>
            </a:r>
          </a:p>
        </p:txBody>
      </p:sp>
    </p:spTree>
    <p:extLst>
      <p:ext uri="{BB962C8B-B14F-4D97-AF65-F5344CB8AC3E}">
        <p14:creationId xmlns:p14="http://schemas.microsoft.com/office/powerpoint/2010/main" val="262732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6" name="Picture 8" descr="Image result for russian constructivism tatlin">
            <a:extLst>
              <a:ext uri="{FF2B5EF4-FFF2-40B4-BE49-F238E27FC236}">
                <a16:creationId xmlns:a16="http://schemas.microsoft.com/office/drawing/2014/main" id="{6373B893-D849-4E17-802F-7ED026D02B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5260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33</a:t>
            </a:fld>
            <a:endParaRPr lang="en-US"/>
          </a:p>
        </p:txBody>
      </p:sp>
      <p:pic>
        <p:nvPicPr>
          <p:cNvPr id="2054" name="Picture 6" descr="Image result for russian constructivism tatlin">
            <a:extLst>
              <a:ext uri="{FF2B5EF4-FFF2-40B4-BE49-F238E27FC236}">
                <a16:creationId xmlns:a16="http://schemas.microsoft.com/office/drawing/2014/main" id="{2320357C-BD30-43C7-937A-7B105B7EBD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62700" y="644495"/>
            <a:ext cx="4842157" cy="518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BEF9738-B8C3-4E81-99CC-7BF6622873B7}"/>
              </a:ext>
            </a:extLst>
          </p:cNvPr>
          <p:cNvSpPr txBox="1"/>
          <p:nvPr/>
        </p:nvSpPr>
        <p:spPr>
          <a:xfrm>
            <a:off x="4007012" y="61518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Vladimir </a:t>
            </a:r>
            <a:r>
              <a:rPr lang="en-US" sz="1200" dirty="0" err="1">
                <a:solidFill>
                  <a:schemeClr val="bg1"/>
                </a:solidFill>
                <a:ea typeface="Roboto" panose="02000000000000000000" pitchFamily="2" charset="0"/>
                <a:cs typeface="Roboto" panose="02000000000000000000" pitchFamily="2" charset="0"/>
              </a:rPr>
              <a:t>Tatlin</a:t>
            </a:r>
            <a:endParaRPr lang="en-US" sz="1200" dirty="0">
              <a:solidFill>
                <a:schemeClr val="bg1"/>
              </a:solidFill>
              <a:ea typeface="Roboto" panose="02000000000000000000" pitchFamily="2" charset="0"/>
              <a:cs typeface="Roboto" panose="02000000000000000000" pitchFamily="2" charset="0"/>
            </a:endParaRPr>
          </a:p>
          <a:p>
            <a:pPr algn="r"/>
            <a:r>
              <a:rPr lang="en-US" sz="1200" i="1" dirty="0">
                <a:solidFill>
                  <a:schemeClr val="bg1"/>
                </a:solidFill>
                <a:ea typeface="Roboto" panose="02000000000000000000" pitchFamily="2" charset="0"/>
                <a:cs typeface="Roboto" panose="02000000000000000000" pitchFamily="2" charset="0"/>
              </a:rPr>
              <a:t>Monument to the Third International </a:t>
            </a:r>
            <a:r>
              <a:rPr lang="en-US" sz="1200" dirty="0">
                <a:solidFill>
                  <a:schemeClr val="bg1"/>
                </a:solidFill>
                <a:ea typeface="Roboto" panose="02000000000000000000" pitchFamily="2" charset="0"/>
                <a:cs typeface="Roboto" panose="02000000000000000000" pitchFamily="2" charset="0"/>
              </a:rPr>
              <a:t>(1919 – 20)</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70803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34</a:t>
            </a:fld>
            <a:endParaRPr lang="en-US"/>
          </a:p>
        </p:txBody>
      </p:sp>
      <p:sp>
        <p:nvSpPr>
          <p:cNvPr id="14" name="TextBox 13">
            <a:extLst>
              <a:ext uri="{FF2B5EF4-FFF2-40B4-BE49-F238E27FC236}">
                <a16:creationId xmlns:a16="http://schemas.microsoft.com/office/drawing/2014/main" id="{87980CF8-448B-4C2D-B016-90ABB08A2AC7}"/>
              </a:ext>
            </a:extLst>
          </p:cNvPr>
          <p:cNvSpPr txBox="1"/>
          <p:nvPr/>
        </p:nvSpPr>
        <p:spPr>
          <a:xfrm>
            <a:off x="7426723" y="2900573"/>
            <a:ext cx="4184700" cy="861774"/>
          </a:xfrm>
          <a:prstGeom prst="rect">
            <a:avLst/>
          </a:prstGeom>
          <a:noFill/>
        </p:spPr>
        <p:txBody>
          <a:bodyPr wrap="square" rtlCol="0">
            <a:spAutoFit/>
          </a:bodyPr>
          <a:lstStyle/>
          <a:p>
            <a:pPr algn="ctr"/>
            <a:r>
              <a:rPr lang="en-US" sz="3200" dirty="0">
                <a:solidFill>
                  <a:schemeClr val="bg1"/>
                </a:solidFill>
              </a:rPr>
              <a:t>Jacques Derrida</a:t>
            </a:r>
          </a:p>
          <a:p>
            <a:pPr algn="ctr"/>
            <a:r>
              <a:rPr lang="en-US" dirty="0">
                <a:solidFill>
                  <a:schemeClr val="bg1"/>
                </a:solidFill>
              </a:rPr>
              <a:t>French; 1930 - 2004</a:t>
            </a:r>
          </a:p>
        </p:txBody>
      </p:sp>
      <p:pic>
        <p:nvPicPr>
          <p:cNvPr id="6146" name="Picture 2" descr="Image result for jacques derrida">
            <a:extLst>
              <a:ext uri="{FF2B5EF4-FFF2-40B4-BE49-F238E27FC236}">
                <a16:creationId xmlns:a16="http://schemas.microsoft.com/office/drawing/2014/main" id="{2FC6A25E-F161-4CF0-A40F-62D22FD9F0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9050" y="1110196"/>
            <a:ext cx="5832873" cy="444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65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35</a:t>
            </a:fld>
            <a:endParaRPr lang="en-US"/>
          </a:p>
        </p:txBody>
      </p:sp>
      <p:sp>
        <p:nvSpPr>
          <p:cNvPr id="5" name="TextBox 4">
            <a:extLst>
              <a:ext uri="{FF2B5EF4-FFF2-40B4-BE49-F238E27FC236}">
                <a16:creationId xmlns:a16="http://schemas.microsoft.com/office/drawing/2014/main" id="{9663E545-6A27-44D7-95FF-B68ACE5FE1DA}"/>
              </a:ext>
            </a:extLst>
          </p:cNvPr>
          <p:cNvSpPr txBox="1"/>
          <p:nvPr/>
        </p:nvSpPr>
        <p:spPr>
          <a:xfrm>
            <a:off x="2233388" y="1772503"/>
            <a:ext cx="7725223" cy="830997"/>
          </a:xfrm>
          <a:prstGeom prst="rect">
            <a:avLst/>
          </a:prstGeom>
          <a:noFill/>
        </p:spPr>
        <p:txBody>
          <a:bodyPr wrap="square" rtlCol="0">
            <a:spAutoFit/>
          </a:bodyPr>
          <a:lstStyle/>
          <a:p>
            <a:pPr algn="ctr"/>
            <a:r>
              <a:rPr lang="en-US" sz="4800" dirty="0">
                <a:solidFill>
                  <a:schemeClr val="bg1"/>
                </a:solidFill>
              </a:rPr>
              <a:t>DECONSTRUCTIVISM</a:t>
            </a:r>
          </a:p>
        </p:txBody>
      </p:sp>
      <p:sp>
        <p:nvSpPr>
          <p:cNvPr id="6" name="TextBox 5">
            <a:extLst>
              <a:ext uri="{FF2B5EF4-FFF2-40B4-BE49-F238E27FC236}">
                <a16:creationId xmlns:a16="http://schemas.microsoft.com/office/drawing/2014/main" id="{9E583556-48BB-4614-84C4-46F452071085}"/>
              </a:ext>
            </a:extLst>
          </p:cNvPr>
          <p:cNvSpPr txBox="1"/>
          <p:nvPr/>
        </p:nvSpPr>
        <p:spPr>
          <a:xfrm>
            <a:off x="2233388" y="3962827"/>
            <a:ext cx="7725223" cy="830997"/>
          </a:xfrm>
          <a:prstGeom prst="rect">
            <a:avLst/>
          </a:prstGeom>
          <a:noFill/>
        </p:spPr>
        <p:txBody>
          <a:bodyPr wrap="square" rtlCol="0">
            <a:spAutoFit/>
          </a:bodyPr>
          <a:lstStyle/>
          <a:p>
            <a:pPr algn="ctr"/>
            <a:r>
              <a:rPr lang="en-US" sz="4800" dirty="0">
                <a:solidFill>
                  <a:schemeClr val="bg1"/>
                </a:solidFill>
              </a:rPr>
              <a:t>DECONSTRUCTION</a:t>
            </a:r>
          </a:p>
        </p:txBody>
      </p:sp>
      <p:sp>
        <p:nvSpPr>
          <p:cNvPr id="7" name="TextBox 6">
            <a:extLst>
              <a:ext uri="{FF2B5EF4-FFF2-40B4-BE49-F238E27FC236}">
                <a16:creationId xmlns:a16="http://schemas.microsoft.com/office/drawing/2014/main" id="{667B3630-D636-4764-A0B6-7E2A7888AADB}"/>
              </a:ext>
            </a:extLst>
          </p:cNvPr>
          <p:cNvSpPr txBox="1"/>
          <p:nvPr/>
        </p:nvSpPr>
        <p:spPr>
          <a:xfrm>
            <a:off x="2233388" y="2867665"/>
            <a:ext cx="7725223" cy="830997"/>
          </a:xfrm>
          <a:prstGeom prst="rect">
            <a:avLst/>
          </a:prstGeom>
          <a:noFill/>
        </p:spPr>
        <p:txBody>
          <a:bodyPr wrap="square" rtlCol="0">
            <a:spAutoFit/>
          </a:bodyPr>
          <a:lstStyle/>
          <a:p>
            <a:pPr algn="ctr"/>
            <a:r>
              <a:rPr lang="en-US" sz="4800" dirty="0">
                <a:solidFill>
                  <a:schemeClr val="bg1"/>
                </a:solidFill>
              </a:rPr>
              <a:t>≠</a:t>
            </a:r>
          </a:p>
        </p:txBody>
      </p:sp>
    </p:spTree>
    <p:extLst>
      <p:ext uri="{BB962C8B-B14F-4D97-AF65-F5344CB8AC3E}">
        <p14:creationId xmlns:p14="http://schemas.microsoft.com/office/powerpoint/2010/main" val="41973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36</a:t>
            </a:fld>
            <a:endParaRPr lang="en-US"/>
          </a:p>
        </p:txBody>
      </p:sp>
      <p:sp>
        <p:nvSpPr>
          <p:cNvPr id="5" name="TextBox 4">
            <a:extLst>
              <a:ext uri="{FF2B5EF4-FFF2-40B4-BE49-F238E27FC236}">
                <a16:creationId xmlns:a16="http://schemas.microsoft.com/office/drawing/2014/main" id="{9663E545-6A27-44D7-95FF-B68ACE5FE1DA}"/>
              </a:ext>
            </a:extLst>
          </p:cNvPr>
          <p:cNvSpPr txBox="1"/>
          <p:nvPr/>
        </p:nvSpPr>
        <p:spPr>
          <a:xfrm>
            <a:off x="2233388" y="1772503"/>
            <a:ext cx="7725223" cy="830997"/>
          </a:xfrm>
          <a:prstGeom prst="rect">
            <a:avLst/>
          </a:prstGeom>
          <a:noFill/>
        </p:spPr>
        <p:txBody>
          <a:bodyPr wrap="square" rtlCol="0">
            <a:spAutoFit/>
          </a:bodyPr>
          <a:lstStyle/>
          <a:p>
            <a:pPr algn="ctr"/>
            <a:r>
              <a:rPr lang="en-US" sz="4800" dirty="0">
                <a:solidFill>
                  <a:schemeClr val="bg1"/>
                </a:solidFill>
              </a:rPr>
              <a:t>DECONSTRUCTIVISM</a:t>
            </a:r>
          </a:p>
        </p:txBody>
      </p:sp>
      <p:sp>
        <p:nvSpPr>
          <p:cNvPr id="6" name="TextBox 5">
            <a:extLst>
              <a:ext uri="{FF2B5EF4-FFF2-40B4-BE49-F238E27FC236}">
                <a16:creationId xmlns:a16="http://schemas.microsoft.com/office/drawing/2014/main" id="{9E583556-48BB-4614-84C4-46F452071085}"/>
              </a:ext>
            </a:extLst>
          </p:cNvPr>
          <p:cNvSpPr txBox="1"/>
          <p:nvPr/>
        </p:nvSpPr>
        <p:spPr>
          <a:xfrm>
            <a:off x="2233388" y="3962827"/>
            <a:ext cx="7725223" cy="830997"/>
          </a:xfrm>
          <a:prstGeom prst="rect">
            <a:avLst/>
          </a:prstGeom>
          <a:noFill/>
        </p:spPr>
        <p:txBody>
          <a:bodyPr wrap="square" rtlCol="0">
            <a:spAutoFit/>
          </a:bodyPr>
          <a:lstStyle/>
          <a:p>
            <a:pPr algn="ctr"/>
            <a:r>
              <a:rPr lang="en-US" sz="4800" dirty="0">
                <a:solidFill>
                  <a:schemeClr val="tx1">
                    <a:lumMod val="75000"/>
                    <a:lumOff val="25000"/>
                  </a:schemeClr>
                </a:solidFill>
              </a:rPr>
              <a:t>DECON</a:t>
            </a:r>
            <a:r>
              <a:rPr lang="en-US" sz="4800" dirty="0">
                <a:solidFill>
                  <a:schemeClr val="bg1"/>
                </a:solidFill>
              </a:rPr>
              <a:t>STRUCT</a:t>
            </a:r>
            <a:r>
              <a:rPr lang="en-US" sz="4800" dirty="0">
                <a:solidFill>
                  <a:schemeClr val="tx1">
                    <a:lumMod val="75000"/>
                    <a:lumOff val="25000"/>
                  </a:schemeClr>
                </a:solidFill>
              </a:rPr>
              <a:t>ION</a:t>
            </a:r>
          </a:p>
        </p:txBody>
      </p:sp>
      <p:sp>
        <p:nvSpPr>
          <p:cNvPr id="7" name="TextBox 6">
            <a:extLst>
              <a:ext uri="{FF2B5EF4-FFF2-40B4-BE49-F238E27FC236}">
                <a16:creationId xmlns:a16="http://schemas.microsoft.com/office/drawing/2014/main" id="{667B3630-D636-4764-A0B6-7E2A7888AADB}"/>
              </a:ext>
            </a:extLst>
          </p:cNvPr>
          <p:cNvSpPr txBox="1"/>
          <p:nvPr/>
        </p:nvSpPr>
        <p:spPr>
          <a:xfrm>
            <a:off x="2233388" y="2867665"/>
            <a:ext cx="7725223" cy="830997"/>
          </a:xfrm>
          <a:prstGeom prst="rect">
            <a:avLst/>
          </a:prstGeom>
          <a:noFill/>
        </p:spPr>
        <p:txBody>
          <a:bodyPr wrap="square" rtlCol="0">
            <a:spAutoFit/>
          </a:bodyPr>
          <a:lstStyle/>
          <a:p>
            <a:pPr algn="ctr"/>
            <a:r>
              <a:rPr lang="en-US" sz="4800" dirty="0">
                <a:solidFill>
                  <a:schemeClr val="bg1"/>
                </a:solidFill>
              </a:rPr>
              <a:t>≠</a:t>
            </a:r>
          </a:p>
        </p:txBody>
      </p:sp>
      <p:sp>
        <p:nvSpPr>
          <p:cNvPr id="8" name="TextBox 7">
            <a:extLst>
              <a:ext uri="{FF2B5EF4-FFF2-40B4-BE49-F238E27FC236}">
                <a16:creationId xmlns:a16="http://schemas.microsoft.com/office/drawing/2014/main" id="{758561E7-35D2-4DA3-9A28-25897DBBDC64}"/>
              </a:ext>
            </a:extLst>
          </p:cNvPr>
          <p:cNvSpPr txBox="1"/>
          <p:nvPr/>
        </p:nvSpPr>
        <p:spPr>
          <a:xfrm>
            <a:off x="3785963" y="4790649"/>
            <a:ext cx="7725223" cy="830998"/>
          </a:xfrm>
          <a:prstGeom prst="rect">
            <a:avLst/>
          </a:prstGeom>
          <a:noFill/>
        </p:spPr>
        <p:txBody>
          <a:bodyPr wrap="square" rtlCol="0">
            <a:noAutofit/>
          </a:bodyPr>
          <a:lstStyle/>
          <a:p>
            <a:pPr algn="ctr"/>
            <a:r>
              <a:rPr lang="en-US" sz="4800" dirty="0">
                <a:solidFill>
                  <a:schemeClr val="bg1"/>
                </a:solidFill>
              </a:rPr>
              <a:t>STRUCT</a:t>
            </a:r>
            <a:r>
              <a:rPr lang="en-US" sz="4800" dirty="0">
                <a:solidFill>
                  <a:schemeClr val="tx1">
                    <a:lumMod val="75000"/>
                    <a:lumOff val="25000"/>
                  </a:schemeClr>
                </a:solidFill>
              </a:rPr>
              <a:t>URALISM</a:t>
            </a:r>
          </a:p>
        </p:txBody>
      </p:sp>
      <p:cxnSp>
        <p:nvCxnSpPr>
          <p:cNvPr id="3" name="Straight Connector 2">
            <a:extLst>
              <a:ext uri="{FF2B5EF4-FFF2-40B4-BE49-F238E27FC236}">
                <a16:creationId xmlns:a16="http://schemas.microsoft.com/office/drawing/2014/main" id="{7F9E1CCA-8074-45CA-B530-8493B46C92EA}"/>
              </a:ext>
            </a:extLst>
          </p:cNvPr>
          <p:cNvCxnSpPr/>
          <p:nvPr/>
        </p:nvCxnSpPr>
        <p:spPr>
          <a:xfrm>
            <a:off x="5572125" y="4790649"/>
            <a:ext cx="18573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542300-5B46-4755-8AEE-CB86F40300EF}"/>
              </a:ext>
            </a:extLst>
          </p:cNvPr>
          <p:cNvSpPr txBox="1"/>
          <p:nvPr/>
        </p:nvSpPr>
        <p:spPr>
          <a:xfrm>
            <a:off x="3147788" y="5470312"/>
            <a:ext cx="7725223" cy="830998"/>
          </a:xfrm>
          <a:prstGeom prst="rect">
            <a:avLst/>
          </a:prstGeom>
          <a:noFill/>
        </p:spPr>
        <p:txBody>
          <a:bodyPr wrap="square" rtlCol="0">
            <a:noAutofit/>
          </a:bodyPr>
          <a:lstStyle/>
          <a:p>
            <a:pPr algn="ctr"/>
            <a:r>
              <a:rPr lang="en-US" sz="4800" dirty="0">
                <a:solidFill>
                  <a:schemeClr val="tx1">
                    <a:lumMod val="75000"/>
                    <a:lumOff val="25000"/>
                  </a:schemeClr>
                </a:solidFill>
              </a:rPr>
              <a:t>POST</a:t>
            </a:r>
            <a:r>
              <a:rPr lang="en-US" sz="4800" dirty="0">
                <a:solidFill>
                  <a:schemeClr val="bg1"/>
                </a:solidFill>
              </a:rPr>
              <a:t>STRUCT</a:t>
            </a:r>
            <a:r>
              <a:rPr lang="en-US" sz="4800" dirty="0">
                <a:solidFill>
                  <a:schemeClr val="tx1">
                    <a:lumMod val="75000"/>
                    <a:lumOff val="25000"/>
                  </a:schemeClr>
                </a:solidFill>
              </a:rPr>
              <a:t>URALISM</a:t>
            </a:r>
          </a:p>
        </p:txBody>
      </p:sp>
    </p:spTree>
    <p:extLst>
      <p:ext uri="{BB962C8B-B14F-4D97-AF65-F5344CB8AC3E}">
        <p14:creationId xmlns:p14="http://schemas.microsoft.com/office/powerpoint/2010/main" val="4249668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37</a:t>
            </a:fld>
            <a:endParaRPr lang="en-US"/>
          </a:p>
        </p:txBody>
      </p:sp>
      <p:sp>
        <p:nvSpPr>
          <p:cNvPr id="5" name="TextBox 4">
            <a:extLst>
              <a:ext uri="{FF2B5EF4-FFF2-40B4-BE49-F238E27FC236}">
                <a16:creationId xmlns:a16="http://schemas.microsoft.com/office/drawing/2014/main" id="{9663E545-6A27-44D7-95FF-B68ACE5FE1DA}"/>
              </a:ext>
            </a:extLst>
          </p:cNvPr>
          <p:cNvSpPr txBox="1"/>
          <p:nvPr/>
        </p:nvSpPr>
        <p:spPr>
          <a:xfrm>
            <a:off x="2233388" y="1772503"/>
            <a:ext cx="7725223" cy="830997"/>
          </a:xfrm>
          <a:prstGeom prst="rect">
            <a:avLst/>
          </a:prstGeom>
          <a:noFill/>
        </p:spPr>
        <p:txBody>
          <a:bodyPr wrap="square" rtlCol="0">
            <a:spAutoFit/>
          </a:bodyPr>
          <a:lstStyle/>
          <a:p>
            <a:pPr algn="ctr"/>
            <a:r>
              <a:rPr lang="en-US" sz="4800" dirty="0">
                <a:solidFill>
                  <a:schemeClr val="bg1"/>
                </a:solidFill>
              </a:rPr>
              <a:t>DECONSTRUCTIVISM</a:t>
            </a:r>
          </a:p>
        </p:txBody>
      </p:sp>
      <p:sp>
        <p:nvSpPr>
          <p:cNvPr id="6" name="TextBox 5">
            <a:extLst>
              <a:ext uri="{FF2B5EF4-FFF2-40B4-BE49-F238E27FC236}">
                <a16:creationId xmlns:a16="http://schemas.microsoft.com/office/drawing/2014/main" id="{9E583556-48BB-4614-84C4-46F452071085}"/>
              </a:ext>
            </a:extLst>
          </p:cNvPr>
          <p:cNvSpPr txBox="1"/>
          <p:nvPr/>
        </p:nvSpPr>
        <p:spPr>
          <a:xfrm>
            <a:off x="2233388" y="3962827"/>
            <a:ext cx="7725223" cy="830997"/>
          </a:xfrm>
          <a:prstGeom prst="rect">
            <a:avLst/>
          </a:prstGeom>
          <a:noFill/>
        </p:spPr>
        <p:txBody>
          <a:bodyPr wrap="square" rtlCol="0">
            <a:spAutoFit/>
          </a:bodyPr>
          <a:lstStyle/>
          <a:p>
            <a:pPr algn="ctr"/>
            <a:r>
              <a:rPr lang="en-US" sz="4800" dirty="0">
                <a:solidFill>
                  <a:schemeClr val="tx1">
                    <a:lumMod val="75000"/>
                    <a:lumOff val="25000"/>
                  </a:schemeClr>
                </a:solidFill>
              </a:rPr>
              <a:t>DECON</a:t>
            </a:r>
            <a:r>
              <a:rPr lang="en-US" sz="4800" dirty="0">
                <a:solidFill>
                  <a:schemeClr val="bg1"/>
                </a:solidFill>
              </a:rPr>
              <a:t>STRUCT</a:t>
            </a:r>
            <a:r>
              <a:rPr lang="en-US" sz="4800" dirty="0">
                <a:solidFill>
                  <a:schemeClr val="tx1">
                    <a:lumMod val="75000"/>
                    <a:lumOff val="25000"/>
                  </a:schemeClr>
                </a:solidFill>
              </a:rPr>
              <a:t>ION</a:t>
            </a:r>
          </a:p>
        </p:txBody>
      </p:sp>
      <p:sp>
        <p:nvSpPr>
          <p:cNvPr id="7" name="TextBox 6">
            <a:extLst>
              <a:ext uri="{FF2B5EF4-FFF2-40B4-BE49-F238E27FC236}">
                <a16:creationId xmlns:a16="http://schemas.microsoft.com/office/drawing/2014/main" id="{667B3630-D636-4764-A0B6-7E2A7888AADB}"/>
              </a:ext>
            </a:extLst>
          </p:cNvPr>
          <p:cNvSpPr txBox="1"/>
          <p:nvPr/>
        </p:nvSpPr>
        <p:spPr>
          <a:xfrm>
            <a:off x="2233388" y="2867665"/>
            <a:ext cx="7725223" cy="830997"/>
          </a:xfrm>
          <a:prstGeom prst="rect">
            <a:avLst/>
          </a:prstGeom>
          <a:noFill/>
        </p:spPr>
        <p:txBody>
          <a:bodyPr wrap="square" rtlCol="0">
            <a:spAutoFit/>
          </a:bodyPr>
          <a:lstStyle/>
          <a:p>
            <a:pPr algn="ctr"/>
            <a:r>
              <a:rPr lang="en-US" sz="4800" dirty="0">
                <a:solidFill>
                  <a:schemeClr val="bg1"/>
                </a:solidFill>
              </a:rPr>
              <a:t>≠</a:t>
            </a:r>
          </a:p>
        </p:txBody>
      </p:sp>
      <p:sp>
        <p:nvSpPr>
          <p:cNvPr id="8" name="TextBox 7">
            <a:extLst>
              <a:ext uri="{FF2B5EF4-FFF2-40B4-BE49-F238E27FC236}">
                <a16:creationId xmlns:a16="http://schemas.microsoft.com/office/drawing/2014/main" id="{758561E7-35D2-4DA3-9A28-25897DBBDC64}"/>
              </a:ext>
            </a:extLst>
          </p:cNvPr>
          <p:cNvSpPr txBox="1"/>
          <p:nvPr/>
        </p:nvSpPr>
        <p:spPr>
          <a:xfrm>
            <a:off x="3785963" y="4790649"/>
            <a:ext cx="7725223" cy="830998"/>
          </a:xfrm>
          <a:prstGeom prst="rect">
            <a:avLst/>
          </a:prstGeom>
          <a:noFill/>
        </p:spPr>
        <p:txBody>
          <a:bodyPr wrap="square" rtlCol="0">
            <a:noAutofit/>
          </a:bodyPr>
          <a:lstStyle/>
          <a:p>
            <a:pPr algn="ctr"/>
            <a:r>
              <a:rPr lang="en-US" sz="4800" dirty="0">
                <a:solidFill>
                  <a:schemeClr val="bg1"/>
                </a:solidFill>
              </a:rPr>
              <a:t>STRUCT</a:t>
            </a:r>
            <a:r>
              <a:rPr lang="en-US" sz="4800" dirty="0">
                <a:solidFill>
                  <a:schemeClr val="tx1">
                    <a:lumMod val="75000"/>
                    <a:lumOff val="25000"/>
                  </a:schemeClr>
                </a:solidFill>
              </a:rPr>
              <a:t>URALISM</a:t>
            </a:r>
          </a:p>
        </p:txBody>
      </p:sp>
      <p:cxnSp>
        <p:nvCxnSpPr>
          <p:cNvPr id="3" name="Straight Connector 2">
            <a:extLst>
              <a:ext uri="{FF2B5EF4-FFF2-40B4-BE49-F238E27FC236}">
                <a16:creationId xmlns:a16="http://schemas.microsoft.com/office/drawing/2014/main" id="{7F9E1CCA-8074-45CA-B530-8493B46C92EA}"/>
              </a:ext>
            </a:extLst>
          </p:cNvPr>
          <p:cNvCxnSpPr/>
          <p:nvPr/>
        </p:nvCxnSpPr>
        <p:spPr>
          <a:xfrm>
            <a:off x="5572125" y="4790649"/>
            <a:ext cx="18573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542300-5B46-4755-8AEE-CB86F40300EF}"/>
              </a:ext>
            </a:extLst>
          </p:cNvPr>
          <p:cNvSpPr txBox="1"/>
          <p:nvPr/>
        </p:nvSpPr>
        <p:spPr>
          <a:xfrm>
            <a:off x="3147788" y="5470312"/>
            <a:ext cx="7725223" cy="830998"/>
          </a:xfrm>
          <a:prstGeom prst="rect">
            <a:avLst/>
          </a:prstGeom>
          <a:noFill/>
        </p:spPr>
        <p:txBody>
          <a:bodyPr wrap="square" rtlCol="0">
            <a:noAutofit/>
          </a:bodyPr>
          <a:lstStyle/>
          <a:p>
            <a:pPr algn="ctr"/>
            <a:r>
              <a:rPr lang="en-US" sz="4800" dirty="0">
                <a:solidFill>
                  <a:schemeClr val="tx1">
                    <a:lumMod val="75000"/>
                    <a:lumOff val="25000"/>
                  </a:schemeClr>
                </a:solidFill>
              </a:rPr>
              <a:t>POST</a:t>
            </a:r>
            <a:r>
              <a:rPr lang="en-US" sz="4800" dirty="0">
                <a:solidFill>
                  <a:schemeClr val="bg1"/>
                </a:solidFill>
              </a:rPr>
              <a:t>STRUCT</a:t>
            </a:r>
            <a:r>
              <a:rPr lang="en-US" sz="4800" dirty="0">
                <a:solidFill>
                  <a:schemeClr val="tx1">
                    <a:lumMod val="75000"/>
                    <a:lumOff val="25000"/>
                  </a:schemeClr>
                </a:solidFill>
              </a:rPr>
              <a:t>URALISM</a:t>
            </a:r>
          </a:p>
        </p:txBody>
      </p:sp>
      <p:pic>
        <p:nvPicPr>
          <p:cNvPr id="9" name="Picture 8">
            <a:extLst>
              <a:ext uri="{FF2B5EF4-FFF2-40B4-BE49-F238E27FC236}">
                <a16:creationId xmlns:a16="http://schemas.microsoft.com/office/drawing/2014/main" id="{F1CEF91D-24D4-461C-87F6-33C3A18376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0834" y="3012469"/>
            <a:ext cx="2432048" cy="2432048"/>
          </a:xfrm>
          <a:prstGeom prst="rect">
            <a:avLst/>
          </a:prstGeom>
        </p:spPr>
      </p:pic>
      <p:sp>
        <p:nvSpPr>
          <p:cNvPr id="10" name="TextBox 9">
            <a:extLst>
              <a:ext uri="{FF2B5EF4-FFF2-40B4-BE49-F238E27FC236}">
                <a16:creationId xmlns:a16="http://schemas.microsoft.com/office/drawing/2014/main" id="{EAED5DA2-0C1B-414E-856F-99229B5EC81E}"/>
              </a:ext>
            </a:extLst>
          </p:cNvPr>
          <p:cNvSpPr txBox="1"/>
          <p:nvPr/>
        </p:nvSpPr>
        <p:spPr>
          <a:xfrm>
            <a:off x="460834" y="5589321"/>
            <a:ext cx="2432048" cy="800219"/>
          </a:xfrm>
          <a:prstGeom prst="rect">
            <a:avLst/>
          </a:prstGeom>
          <a:noFill/>
        </p:spPr>
        <p:txBody>
          <a:bodyPr wrap="square" rtlCol="0">
            <a:spAutoFit/>
          </a:bodyPr>
          <a:lstStyle/>
          <a:p>
            <a:r>
              <a:rPr lang="en-US" dirty="0">
                <a:solidFill>
                  <a:schemeClr val="bg1"/>
                </a:solidFill>
              </a:rPr>
              <a:t>Ferdinand de Saussure</a:t>
            </a:r>
          </a:p>
          <a:p>
            <a:r>
              <a:rPr lang="en-US" sz="1400" dirty="0">
                <a:solidFill>
                  <a:schemeClr val="bg1"/>
                </a:solidFill>
              </a:rPr>
              <a:t>Swiss, 1857 - 1913</a:t>
            </a:r>
          </a:p>
          <a:p>
            <a:r>
              <a:rPr lang="en-US" sz="1400" dirty="0">
                <a:solidFill>
                  <a:schemeClr val="bg1"/>
                </a:solidFill>
              </a:rPr>
              <a:t>Linguistics </a:t>
            </a:r>
          </a:p>
        </p:txBody>
      </p:sp>
      <p:cxnSp>
        <p:nvCxnSpPr>
          <p:cNvPr id="12" name="Straight Arrow Connector 11">
            <a:extLst>
              <a:ext uri="{FF2B5EF4-FFF2-40B4-BE49-F238E27FC236}">
                <a16:creationId xmlns:a16="http://schemas.microsoft.com/office/drawing/2014/main" id="{9ADD9C36-6C55-4A6F-8CD3-81DB15E3C5D5}"/>
              </a:ext>
            </a:extLst>
          </p:cNvPr>
          <p:cNvCxnSpPr/>
          <p:nvPr/>
        </p:nvCxnSpPr>
        <p:spPr>
          <a:xfrm flipH="1">
            <a:off x="3147788" y="5206148"/>
            <a:ext cx="2205262"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697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38</a:t>
            </a:fld>
            <a:endParaRPr lang="en-US"/>
          </a:p>
        </p:txBody>
      </p:sp>
      <p:sp>
        <p:nvSpPr>
          <p:cNvPr id="5" name="TextBox 4">
            <a:extLst>
              <a:ext uri="{FF2B5EF4-FFF2-40B4-BE49-F238E27FC236}">
                <a16:creationId xmlns:a16="http://schemas.microsoft.com/office/drawing/2014/main" id="{9663E545-6A27-44D7-95FF-B68ACE5FE1DA}"/>
              </a:ext>
            </a:extLst>
          </p:cNvPr>
          <p:cNvSpPr txBox="1"/>
          <p:nvPr/>
        </p:nvSpPr>
        <p:spPr>
          <a:xfrm>
            <a:off x="2233388" y="1772503"/>
            <a:ext cx="7725223" cy="830997"/>
          </a:xfrm>
          <a:prstGeom prst="rect">
            <a:avLst/>
          </a:prstGeom>
          <a:noFill/>
        </p:spPr>
        <p:txBody>
          <a:bodyPr wrap="square" rtlCol="0">
            <a:spAutoFit/>
          </a:bodyPr>
          <a:lstStyle/>
          <a:p>
            <a:pPr algn="ctr"/>
            <a:r>
              <a:rPr lang="en-US" sz="4800" dirty="0">
                <a:solidFill>
                  <a:schemeClr val="bg1"/>
                </a:solidFill>
              </a:rPr>
              <a:t>DECONSTRUCTIVISM</a:t>
            </a:r>
          </a:p>
        </p:txBody>
      </p:sp>
      <p:sp>
        <p:nvSpPr>
          <p:cNvPr id="6" name="TextBox 5">
            <a:extLst>
              <a:ext uri="{FF2B5EF4-FFF2-40B4-BE49-F238E27FC236}">
                <a16:creationId xmlns:a16="http://schemas.microsoft.com/office/drawing/2014/main" id="{9E583556-48BB-4614-84C4-46F452071085}"/>
              </a:ext>
            </a:extLst>
          </p:cNvPr>
          <p:cNvSpPr txBox="1"/>
          <p:nvPr/>
        </p:nvSpPr>
        <p:spPr>
          <a:xfrm>
            <a:off x="2233388" y="3962827"/>
            <a:ext cx="7725223" cy="830997"/>
          </a:xfrm>
          <a:prstGeom prst="rect">
            <a:avLst/>
          </a:prstGeom>
          <a:noFill/>
        </p:spPr>
        <p:txBody>
          <a:bodyPr wrap="square" rtlCol="0">
            <a:spAutoFit/>
          </a:bodyPr>
          <a:lstStyle/>
          <a:p>
            <a:pPr algn="ctr"/>
            <a:r>
              <a:rPr lang="en-US" sz="4800" dirty="0">
                <a:solidFill>
                  <a:schemeClr val="tx1">
                    <a:lumMod val="75000"/>
                    <a:lumOff val="25000"/>
                  </a:schemeClr>
                </a:solidFill>
              </a:rPr>
              <a:t>DECON</a:t>
            </a:r>
            <a:r>
              <a:rPr lang="en-US" sz="4800" dirty="0">
                <a:solidFill>
                  <a:schemeClr val="bg1"/>
                </a:solidFill>
              </a:rPr>
              <a:t>STRUCT</a:t>
            </a:r>
            <a:r>
              <a:rPr lang="en-US" sz="4800" dirty="0">
                <a:solidFill>
                  <a:schemeClr val="tx1">
                    <a:lumMod val="75000"/>
                    <a:lumOff val="25000"/>
                  </a:schemeClr>
                </a:solidFill>
              </a:rPr>
              <a:t>ION</a:t>
            </a:r>
          </a:p>
        </p:txBody>
      </p:sp>
      <p:sp>
        <p:nvSpPr>
          <p:cNvPr id="7" name="TextBox 6">
            <a:extLst>
              <a:ext uri="{FF2B5EF4-FFF2-40B4-BE49-F238E27FC236}">
                <a16:creationId xmlns:a16="http://schemas.microsoft.com/office/drawing/2014/main" id="{667B3630-D636-4764-A0B6-7E2A7888AADB}"/>
              </a:ext>
            </a:extLst>
          </p:cNvPr>
          <p:cNvSpPr txBox="1"/>
          <p:nvPr/>
        </p:nvSpPr>
        <p:spPr>
          <a:xfrm>
            <a:off x="2233388" y="2867665"/>
            <a:ext cx="7725223" cy="830997"/>
          </a:xfrm>
          <a:prstGeom prst="rect">
            <a:avLst/>
          </a:prstGeom>
          <a:noFill/>
        </p:spPr>
        <p:txBody>
          <a:bodyPr wrap="square" rtlCol="0">
            <a:spAutoFit/>
          </a:bodyPr>
          <a:lstStyle/>
          <a:p>
            <a:pPr algn="ctr"/>
            <a:r>
              <a:rPr lang="en-US" sz="4800" dirty="0">
                <a:solidFill>
                  <a:schemeClr val="bg1"/>
                </a:solidFill>
              </a:rPr>
              <a:t>≠</a:t>
            </a:r>
          </a:p>
        </p:txBody>
      </p:sp>
      <p:sp>
        <p:nvSpPr>
          <p:cNvPr id="8" name="TextBox 7">
            <a:extLst>
              <a:ext uri="{FF2B5EF4-FFF2-40B4-BE49-F238E27FC236}">
                <a16:creationId xmlns:a16="http://schemas.microsoft.com/office/drawing/2014/main" id="{758561E7-35D2-4DA3-9A28-25897DBBDC64}"/>
              </a:ext>
            </a:extLst>
          </p:cNvPr>
          <p:cNvSpPr txBox="1"/>
          <p:nvPr/>
        </p:nvSpPr>
        <p:spPr>
          <a:xfrm>
            <a:off x="3785963" y="4790649"/>
            <a:ext cx="7725223" cy="830998"/>
          </a:xfrm>
          <a:prstGeom prst="rect">
            <a:avLst/>
          </a:prstGeom>
          <a:noFill/>
        </p:spPr>
        <p:txBody>
          <a:bodyPr wrap="square" rtlCol="0">
            <a:noAutofit/>
          </a:bodyPr>
          <a:lstStyle/>
          <a:p>
            <a:pPr algn="ctr"/>
            <a:r>
              <a:rPr lang="en-US" sz="4800" dirty="0">
                <a:solidFill>
                  <a:schemeClr val="bg1"/>
                </a:solidFill>
              </a:rPr>
              <a:t>STRUCT</a:t>
            </a:r>
            <a:r>
              <a:rPr lang="en-US" sz="4800" dirty="0">
                <a:solidFill>
                  <a:schemeClr val="tx1">
                    <a:lumMod val="75000"/>
                    <a:lumOff val="25000"/>
                  </a:schemeClr>
                </a:solidFill>
              </a:rPr>
              <a:t>URALISM</a:t>
            </a:r>
          </a:p>
        </p:txBody>
      </p:sp>
      <p:cxnSp>
        <p:nvCxnSpPr>
          <p:cNvPr id="3" name="Straight Connector 2">
            <a:extLst>
              <a:ext uri="{FF2B5EF4-FFF2-40B4-BE49-F238E27FC236}">
                <a16:creationId xmlns:a16="http://schemas.microsoft.com/office/drawing/2014/main" id="{7F9E1CCA-8074-45CA-B530-8493B46C92EA}"/>
              </a:ext>
            </a:extLst>
          </p:cNvPr>
          <p:cNvCxnSpPr/>
          <p:nvPr/>
        </p:nvCxnSpPr>
        <p:spPr>
          <a:xfrm>
            <a:off x="5572125" y="4790649"/>
            <a:ext cx="18573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542300-5B46-4755-8AEE-CB86F40300EF}"/>
              </a:ext>
            </a:extLst>
          </p:cNvPr>
          <p:cNvSpPr txBox="1"/>
          <p:nvPr/>
        </p:nvSpPr>
        <p:spPr>
          <a:xfrm>
            <a:off x="3147788" y="5470312"/>
            <a:ext cx="7725223" cy="830998"/>
          </a:xfrm>
          <a:prstGeom prst="rect">
            <a:avLst/>
          </a:prstGeom>
          <a:noFill/>
        </p:spPr>
        <p:txBody>
          <a:bodyPr wrap="square" rtlCol="0">
            <a:noAutofit/>
          </a:bodyPr>
          <a:lstStyle/>
          <a:p>
            <a:pPr algn="ctr"/>
            <a:r>
              <a:rPr lang="en-US" sz="4800" dirty="0">
                <a:solidFill>
                  <a:schemeClr val="tx1">
                    <a:lumMod val="75000"/>
                    <a:lumOff val="25000"/>
                  </a:schemeClr>
                </a:solidFill>
              </a:rPr>
              <a:t>POST</a:t>
            </a:r>
            <a:r>
              <a:rPr lang="en-US" sz="4800" dirty="0">
                <a:solidFill>
                  <a:schemeClr val="bg1"/>
                </a:solidFill>
              </a:rPr>
              <a:t>STRUCT</a:t>
            </a:r>
            <a:r>
              <a:rPr lang="en-US" sz="4800" dirty="0">
                <a:solidFill>
                  <a:schemeClr val="tx1">
                    <a:lumMod val="75000"/>
                    <a:lumOff val="25000"/>
                  </a:schemeClr>
                </a:solidFill>
              </a:rPr>
              <a:t>URALISM</a:t>
            </a:r>
          </a:p>
        </p:txBody>
      </p:sp>
      <p:graphicFrame>
        <p:nvGraphicFramePr>
          <p:cNvPr id="2" name="Object 1">
            <a:extLst>
              <a:ext uri="{FF2B5EF4-FFF2-40B4-BE49-F238E27FC236}">
                <a16:creationId xmlns:a16="http://schemas.microsoft.com/office/drawing/2014/main" id="{8837EC4C-9D59-46C9-844A-15309DCE6CF5}"/>
              </a:ext>
            </a:extLst>
          </p:cNvPr>
          <p:cNvGraphicFramePr>
            <a:graphicFrameLocks noChangeAspect="1"/>
          </p:cNvGraphicFramePr>
          <p:nvPr>
            <p:extLst>
              <p:ext uri="{D42A27DB-BD31-4B8C-83A1-F6EECF244321}">
                <p14:modId xmlns:p14="http://schemas.microsoft.com/office/powerpoint/2010/main" val="3215978018"/>
              </p:ext>
            </p:extLst>
          </p:nvPr>
        </p:nvGraphicFramePr>
        <p:xfrm>
          <a:off x="263983" y="3570486"/>
          <a:ext cx="2628899" cy="1615678"/>
        </p:xfrm>
        <a:graphic>
          <a:graphicData uri="http://schemas.openxmlformats.org/presentationml/2006/ole">
            <mc:AlternateContent xmlns:mc="http://schemas.openxmlformats.org/markup-compatibility/2006">
              <mc:Choice xmlns:v="urn:schemas-microsoft-com:vml" Requires="v">
                <p:oleObj spid="_x0000_s7277" r:id="rId4" imgW="3656880" imgH="2247480" progId="">
                  <p:embed/>
                </p:oleObj>
              </mc:Choice>
              <mc:Fallback>
                <p:oleObj r:id="rId4" imgW="3656880" imgH="2247480" progId="">
                  <p:embed/>
                  <p:pic>
                    <p:nvPicPr>
                      <p:cNvPr id="0" name=""/>
                      <p:cNvPicPr/>
                      <p:nvPr/>
                    </p:nvPicPr>
                    <p:blipFill>
                      <a:blip r:embed="rId5"/>
                      <a:stretch>
                        <a:fillRect/>
                      </a:stretch>
                    </p:blipFill>
                    <p:spPr>
                      <a:xfrm>
                        <a:off x="263983" y="3570486"/>
                        <a:ext cx="2628899" cy="1615678"/>
                      </a:xfrm>
                      <a:prstGeom prst="rect">
                        <a:avLst/>
                      </a:prstGeom>
                    </p:spPr>
                  </p:pic>
                </p:oleObj>
              </mc:Fallback>
            </mc:AlternateContent>
          </a:graphicData>
        </a:graphic>
      </p:graphicFrame>
      <p:cxnSp>
        <p:nvCxnSpPr>
          <p:cNvPr id="15" name="Straight Arrow Connector 14">
            <a:extLst>
              <a:ext uri="{FF2B5EF4-FFF2-40B4-BE49-F238E27FC236}">
                <a16:creationId xmlns:a16="http://schemas.microsoft.com/office/drawing/2014/main" id="{9CC9D712-A11C-4BDE-9B16-BAC7710DC624}"/>
              </a:ext>
            </a:extLst>
          </p:cNvPr>
          <p:cNvCxnSpPr/>
          <p:nvPr/>
        </p:nvCxnSpPr>
        <p:spPr>
          <a:xfrm flipH="1">
            <a:off x="2892882" y="4378325"/>
            <a:ext cx="72661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544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39</a:t>
            </a:fld>
            <a:endParaRPr lang="en-US"/>
          </a:p>
        </p:txBody>
      </p:sp>
      <p:sp>
        <p:nvSpPr>
          <p:cNvPr id="2" name="Rectangle 1">
            <a:extLst>
              <a:ext uri="{FF2B5EF4-FFF2-40B4-BE49-F238E27FC236}">
                <a16:creationId xmlns:a16="http://schemas.microsoft.com/office/drawing/2014/main" id="{836A81DF-A84D-477F-AD56-4462D455465F}"/>
              </a:ext>
            </a:extLst>
          </p:cNvPr>
          <p:cNvSpPr/>
          <p:nvPr/>
        </p:nvSpPr>
        <p:spPr>
          <a:xfrm>
            <a:off x="1512674" y="1349276"/>
            <a:ext cx="9877851" cy="2062103"/>
          </a:xfrm>
          <a:prstGeom prst="rect">
            <a:avLst/>
          </a:prstGeom>
        </p:spPr>
        <p:txBody>
          <a:bodyPr wrap="square">
            <a:spAutoFit/>
          </a:bodyPr>
          <a:lstStyle/>
          <a:p>
            <a:r>
              <a:rPr lang="en-US" sz="3200" dirty="0">
                <a:solidFill>
                  <a:schemeClr val="bg1"/>
                </a:solidFill>
                <a:latin typeface="Calibri" panose="020F0502020204030204" pitchFamily="34" charset="0"/>
              </a:rPr>
              <a:t>“no historical moment, body of thought, epoch or tradition, is ever wholly at one with itself because it </a:t>
            </a:r>
            <a:r>
              <a:rPr lang="en-US" sz="3200" b="1" dirty="0">
                <a:solidFill>
                  <a:srgbClr val="FF0000"/>
                </a:solidFill>
                <a:latin typeface="Calibri" panose="020F0502020204030204" pitchFamily="34" charset="0"/>
              </a:rPr>
              <a:t>inevitably contains the traces of what precedes and follows it.”</a:t>
            </a:r>
            <a:endParaRPr lang="en-US" sz="3200" b="1" dirty="0">
              <a:solidFill>
                <a:srgbClr val="FF0000"/>
              </a:solidFill>
            </a:endParaRPr>
          </a:p>
        </p:txBody>
      </p:sp>
      <p:sp>
        <p:nvSpPr>
          <p:cNvPr id="7" name="Rectangle 6">
            <a:extLst>
              <a:ext uri="{FF2B5EF4-FFF2-40B4-BE49-F238E27FC236}">
                <a16:creationId xmlns:a16="http://schemas.microsoft.com/office/drawing/2014/main" id="{B64E8015-1CAA-4964-863D-0ACB03C335BB}"/>
              </a:ext>
            </a:extLst>
          </p:cNvPr>
          <p:cNvSpPr/>
          <p:nvPr/>
        </p:nvSpPr>
        <p:spPr>
          <a:xfrm>
            <a:off x="1512674" y="4001118"/>
            <a:ext cx="9877851" cy="1077218"/>
          </a:xfrm>
          <a:prstGeom prst="rect">
            <a:avLst/>
          </a:prstGeom>
        </p:spPr>
        <p:txBody>
          <a:bodyPr wrap="square">
            <a:spAutoFit/>
          </a:bodyPr>
          <a:lstStyle/>
          <a:p>
            <a:r>
              <a:rPr lang="en-US" sz="3200" b="1" dirty="0">
                <a:solidFill>
                  <a:srgbClr val="FF0000"/>
                </a:solidFill>
                <a:latin typeface="Calibri" panose="020F0502020204030204" pitchFamily="34" charset="0"/>
              </a:rPr>
              <a:t>“there is not one single history, a general history, but rather histories.”</a:t>
            </a:r>
            <a:endParaRPr lang="en-US" sz="3200" b="1" dirty="0">
              <a:solidFill>
                <a:srgbClr val="FF0000"/>
              </a:solidFill>
            </a:endParaRPr>
          </a:p>
        </p:txBody>
      </p:sp>
    </p:spTree>
    <p:extLst>
      <p:ext uri="{BB962C8B-B14F-4D97-AF65-F5344CB8AC3E}">
        <p14:creationId xmlns:p14="http://schemas.microsoft.com/office/powerpoint/2010/main" val="416758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a:t>
            </a:fld>
            <a:endParaRPr lang="en-US"/>
          </a:p>
        </p:txBody>
      </p:sp>
      <p:pic>
        <p:nvPicPr>
          <p:cNvPr id="6" name="Picture 2" descr="Image result for jean jacques rousseau">
            <a:extLst>
              <a:ext uri="{FF2B5EF4-FFF2-40B4-BE49-F238E27FC236}">
                <a16:creationId xmlns:a16="http://schemas.microsoft.com/office/drawing/2014/main" id="{F5B3985A-C30B-4BAF-AFC7-85A2BC6A20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92071" y="1142503"/>
            <a:ext cx="3721290" cy="4572994"/>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Image result for jean jacques rousseau rêveries du promeneur solitaire">
            <a:extLst>
              <a:ext uri="{FF2B5EF4-FFF2-40B4-BE49-F238E27FC236}">
                <a16:creationId xmlns:a16="http://schemas.microsoft.com/office/drawing/2014/main" id="{18CD14B6-C57D-44E9-BCAE-A163C7700C9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6084" y="1654791"/>
            <a:ext cx="4731224" cy="35484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A61AC2-8928-4AA9-A1B3-8EA660553797}"/>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Jean-Jacques Rousseau</a:t>
            </a:r>
          </a:p>
          <a:p>
            <a:pPr algn="r"/>
            <a:r>
              <a:rPr lang="fr-FR" sz="1200" i="1" dirty="0">
                <a:solidFill>
                  <a:schemeClr val="bg1"/>
                </a:solidFill>
                <a:ea typeface="Roboto" panose="02000000000000000000" pitchFamily="2" charset="0"/>
                <a:cs typeface="Roboto" panose="02000000000000000000" pitchFamily="2" charset="0"/>
              </a:rPr>
              <a:t>Les Rêveries du promeneur solitaire </a:t>
            </a:r>
            <a:r>
              <a:rPr lang="fr-FR" sz="1200" dirty="0">
                <a:solidFill>
                  <a:schemeClr val="bg1"/>
                </a:solidFill>
                <a:ea typeface="Roboto" panose="02000000000000000000" pitchFamily="2" charset="0"/>
                <a:cs typeface="Roboto" panose="02000000000000000000" pitchFamily="2" charset="0"/>
              </a:rPr>
              <a:t>(1782)</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1189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40</a:t>
            </a:fld>
            <a:endParaRPr lang="en-US"/>
          </a:p>
        </p:txBody>
      </p:sp>
      <p:sp>
        <p:nvSpPr>
          <p:cNvPr id="2" name="Rectangle 1">
            <a:extLst>
              <a:ext uri="{FF2B5EF4-FFF2-40B4-BE49-F238E27FC236}">
                <a16:creationId xmlns:a16="http://schemas.microsoft.com/office/drawing/2014/main" id="{836A81DF-A84D-477F-AD56-4462D455465F}"/>
              </a:ext>
            </a:extLst>
          </p:cNvPr>
          <p:cNvSpPr/>
          <p:nvPr/>
        </p:nvSpPr>
        <p:spPr>
          <a:xfrm>
            <a:off x="1512674" y="1361976"/>
            <a:ext cx="9877851" cy="1569660"/>
          </a:xfrm>
          <a:prstGeom prst="rect">
            <a:avLst/>
          </a:prstGeom>
        </p:spPr>
        <p:txBody>
          <a:bodyPr wrap="square">
            <a:spAutoFit/>
          </a:bodyPr>
          <a:lstStyle/>
          <a:p>
            <a:r>
              <a:rPr lang="en-US" sz="3200" dirty="0">
                <a:solidFill>
                  <a:schemeClr val="bg1"/>
                </a:solidFill>
                <a:latin typeface="Calibri" panose="020F0502020204030204" pitchFamily="34" charset="0"/>
              </a:rPr>
              <a:t>“The fact is that </a:t>
            </a:r>
            <a:r>
              <a:rPr lang="en-US" sz="3200" i="1" dirty="0">
                <a:solidFill>
                  <a:schemeClr val="bg1"/>
                </a:solidFill>
                <a:latin typeface="Calibri" panose="020F0502020204030204" pitchFamily="34" charset="0"/>
              </a:rPr>
              <a:t>every</a:t>
            </a:r>
            <a:r>
              <a:rPr lang="en-US" sz="3200" dirty="0">
                <a:solidFill>
                  <a:schemeClr val="bg1"/>
                </a:solidFill>
                <a:latin typeface="Calibri" panose="020F0502020204030204" pitchFamily="34" charset="0"/>
              </a:rPr>
              <a:t> text is the product of a logic of difference, relation or </a:t>
            </a:r>
            <a:r>
              <a:rPr lang="en-US" sz="3200" dirty="0" err="1">
                <a:solidFill>
                  <a:schemeClr val="bg1"/>
                </a:solidFill>
                <a:latin typeface="Calibri" panose="020F0502020204030204" pitchFamily="34" charset="0"/>
              </a:rPr>
              <a:t>supplementarity</a:t>
            </a:r>
            <a:r>
              <a:rPr lang="en-US" sz="3200" dirty="0">
                <a:solidFill>
                  <a:schemeClr val="bg1"/>
                </a:solidFill>
                <a:latin typeface="Calibri" panose="020F0502020204030204" pitchFamily="34" charset="0"/>
              </a:rPr>
              <a:t> that </a:t>
            </a:r>
            <a:r>
              <a:rPr lang="en-US" sz="3200" b="1" dirty="0">
                <a:solidFill>
                  <a:srgbClr val="FF0000"/>
                </a:solidFill>
                <a:latin typeface="Calibri" panose="020F0502020204030204" pitchFamily="34" charset="0"/>
              </a:rPr>
              <a:t>exceeds its author’s control</a:t>
            </a:r>
            <a:r>
              <a:rPr lang="en-US" sz="3200" dirty="0">
                <a:solidFill>
                  <a:schemeClr val="bg1"/>
                </a:solidFill>
                <a:latin typeface="Calibri" panose="020F0502020204030204" pitchFamily="34" charset="0"/>
              </a:rPr>
              <a:t>.”</a:t>
            </a:r>
            <a:endParaRPr lang="en-US" sz="3200" dirty="0">
              <a:solidFill>
                <a:schemeClr val="bg1"/>
              </a:solidFill>
            </a:endParaRPr>
          </a:p>
        </p:txBody>
      </p:sp>
      <p:sp>
        <p:nvSpPr>
          <p:cNvPr id="7" name="Rectangle 6">
            <a:extLst>
              <a:ext uri="{FF2B5EF4-FFF2-40B4-BE49-F238E27FC236}">
                <a16:creationId xmlns:a16="http://schemas.microsoft.com/office/drawing/2014/main" id="{B64E8015-1CAA-4964-863D-0ACB03C335BB}"/>
              </a:ext>
            </a:extLst>
          </p:cNvPr>
          <p:cNvSpPr/>
          <p:nvPr/>
        </p:nvSpPr>
        <p:spPr>
          <a:xfrm>
            <a:off x="1512674" y="4013818"/>
            <a:ext cx="9877851" cy="1077218"/>
          </a:xfrm>
          <a:prstGeom prst="rect">
            <a:avLst/>
          </a:prstGeom>
        </p:spPr>
        <p:txBody>
          <a:bodyPr wrap="square">
            <a:spAutoFit/>
          </a:bodyPr>
          <a:lstStyle/>
          <a:p>
            <a:r>
              <a:rPr lang="en-US" sz="3200" dirty="0">
                <a:solidFill>
                  <a:schemeClr val="bg1"/>
                </a:solidFill>
                <a:latin typeface="Calibri" panose="020F0502020204030204" pitchFamily="34" charset="0"/>
              </a:rPr>
              <a:t>“</a:t>
            </a:r>
            <a:r>
              <a:rPr lang="en-US" sz="3200" b="1" dirty="0">
                <a:solidFill>
                  <a:srgbClr val="FF0000"/>
                </a:solidFill>
                <a:latin typeface="Calibri" panose="020F0502020204030204" pitchFamily="34" charset="0"/>
              </a:rPr>
              <a:t>language is born out of the process of its own degeneration</a:t>
            </a:r>
            <a:r>
              <a:rPr lang="en-US" sz="3200" dirty="0">
                <a:solidFill>
                  <a:schemeClr val="bg1"/>
                </a:solidFill>
                <a:latin typeface="Calibri" panose="020F0502020204030204" pitchFamily="34" charset="0"/>
              </a:rPr>
              <a:t>.”</a:t>
            </a:r>
            <a:endParaRPr lang="en-US" sz="3200" dirty="0">
              <a:solidFill>
                <a:schemeClr val="bg1"/>
              </a:solidFill>
            </a:endParaRPr>
          </a:p>
        </p:txBody>
      </p:sp>
    </p:spTree>
    <p:extLst>
      <p:ext uri="{BB962C8B-B14F-4D97-AF65-F5344CB8AC3E}">
        <p14:creationId xmlns:p14="http://schemas.microsoft.com/office/powerpoint/2010/main" val="943848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41</a:t>
            </a:fld>
            <a:endParaRPr lang="en-US"/>
          </a:p>
        </p:txBody>
      </p:sp>
      <p:sp>
        <p:nvSpPr>
          <p:cNvPr id="14" name="TextBox 13">
            <a:extLst>
              <a:ext uri="{FF2B5EF4-FFF2-40B4-BE49-F238E27FC236}">
                <a16:creationId xmlns:a16="http://schemas.microsoft.com/office/drawing/2014/main" id="{87980CF8-448B-4C2D-B016-90ABB08A2AC7}"/>
              </a:ext>
            </a:extLst>
          </p:cNvPr>
          <p:cNvSpPr txBox="1"/>
          <p:nvPr/>
        </p:nvSpPr>
        <p:spPr>
          <a:xfrm>
            <a:off x="7426723" y="2900573"/>
            <a:ext cx="4184700" cy="861774"/>
          </a:xfrm>
          <a:prstGeom prst="rect">
            <a:avLst/>
          </a:prstGeom>
          <a:noFill/>
        </p:spPr>
        <p:txBody>
          <a:bodyPr wrap="square" rtlCol="0">
            <a:spAutoFit/>
          </a:bodyPr>
          <a:lstStyle/>
          <a:p>
            <a:pPr algn="ctr"/>
            <a:r>
              <a:rPr lang="en-US" sz="3200" dirty="0">
                <a:solidFill>
                  <a:schemeClr val="bg1"/>
                </a:solidFill>
              </a:rPr>
              <a:t>Bernard Tschumi</a:t>
            </a:r>
          </a:p>
          <a:p>
            <a:pPr algn="ctr"/>
            <a:r>
              <a:rPr lang="en-US" dirty="0">
                <a:solidFill>
                  <a:schemeClr val="bg1"/>
                </a:solidFill>
              </a:rPr>
              <a:t>French; 1944 - </a:t>
            </a:r>
          </a:p>
        </p:txBody>
      </p:sp>
      <p:pic>
        <p:nvPicPr>
          <p:cNvPr id="60432" name="Picture 16" descr="Image result for bernard tschumi portrait">
            <a:extLst>
              <a:ext uri="{FF2B5EF4-FFF2-40B4-BE49-F238E27FC236}">
                <a16:creationId xmlns:a16="http://schemas.microsoft.com/office/drawing/2014/main" id="{2DB45449-8F87-4CE1-81BE-1D43E2BDA9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7111" y="1231805"/>
            <a:ext cx="6567170" cy="439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88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42</a:t>
            </a:fld>
            <a:endParaRPr lang="en-US"/>
          </a:p>
        </p:txBody>
      </p:sp>
      <p:sp>
        <p:nvSpPr>
          <p:cNvPr id="14" name="TextBox 13">
            <a:extLst>
              <a:ext uri="{FF2B5EF4-FFF2-40B4-BE49-F238E27FC236}">
                <a16:creationId xmlns:a16="http://schemas.microsoft.com/office/drawing/2014/main" id="{87980CF8-448B-4C2D-B016-90ABB08A2AC7}"/>
              </a:ext>
            </a:extLst>
          </p:cNvPr>
          <p:cNvSpPr txBox="1"/>
          <p:nvPr/>
        </p:nvSpPr>
        <p:spPr>
          <a:xfrm>
            <a:off x="2704876" y="1662323"/>
            <a:ext cx="6782248" cy="923330"/>
          </a:xfrm>
          <a:prstGeom prst="rect">
            <a:avLst/>
          </a:prstGeom>
          <a:noFill/>
        </p:spPr>
        <p:txBody>
          <a:bodyPr wrap="square" rtlCol="0">
            <a:spAutoFit/>
          </a:bodyPr>
          <a:lstStyle/>
          <a:p>
            <a:pPr algn="ctr"/>
            <a:r>
              <a:rPr lang="en-US" sz="5400" dirty="0">
                <a:solidFill>
                  <a:schemeClr val="bg1"/>
                </a:solidFill>
              </a:rPr>
              <a:t>DISJUNCTION</a:t>
            </a:r>
          </a:p>
        </p:txBody>
      </p:sp>
      <p:sp>
        <p:nvSpPr>
          <p:cNvPr id="5" name="TextBox 4">
            <a:extLst>
              <a:ext uri="{FF2B5EF4-FFF2-40B4-BE49-F238E27FC236}">
                <a16:creationId xmlns:a16="http://schemas.microsoft.com/office/drawing/2014/main" id="{24434405-D88F-443F-AE11-7167C55D3722}"/>
              </a:ext>
            </a:extLst>
          </p:cNvPr>
          <p:cNvSpPr txBox="1"/>
          <p:nvPr/>
        </p:nvSpPr>
        <p:spPr>
          <a:xfrm>
            <a:off x="2704876" y="2953324"/>
            <a:ext cx="6782248" cy="923330"/>
          </a:xfrm>
          <a:prstGeom prst="rect">
            <a:avLst/>
          </a:prstGeom>
          <a:noFill/>
        </p:spPr>
        <p:txBody>
          <a:bodyPr wrap="square" rtlCol="0">
            <a:spAutoFit/>
          </a:bodyPr>
          <a:lstStyle/>
          <a:p>
            <a:pPr algn="ctr"/>
            <a:r>
              <a:rPr lang="en-US" sz="5400" dirty="0">
                <a:solidFill>
                  <a:schemeClr val="bg1"/>
                </a:solidFill>
              </a:rPr>
              <a:t>DEFAMILIARIZATION</a:t>
            </a:r>
          </a:p>
        </p:txBody>
      </p:sp>
      <p:sp>
        <p:nvSpPr>
          <p:cNvPr id="6" name="TextBox 5">
            <a:extLst>
              <a:ext uri="{FF2B5EF4-FFF2-40B4-BE49-F238E27FC236}">
                <a16:creationId xmlns:a16="http://schemas.microsoft.com/office/drawing/2014/main" id="{F28CA4A6-8910-4E5A-AEBF-AE9234C23573}"/>
              </a:ext>
            </a:extLst>
          </p:cNvPr>
          <p:cNvSpPr txBox="1"/>
          <p:nvPr/>
        </p:nvSpPr>
        <p:spPr>
          <a:xfrm>
            <a:off x="2704876" y="4244325"/>
            <a:ext cx="6782248" cy="923330"/>
          </a:xfrm>
          <a:prstGeom prst="rect">
            <a:avLst/>
          </a:prstGeom>
          <a:noFill/>
        </p:spPr>
        <p:txBody>
          <a:bodyPr wrap="square" rtlCol="0">
            <a:spAutoFit/>
          </a:bodyPr>
          <a:lstStyle/>
          <a:p>
            <a:pPr algn="ctr"/>
            <a:r>
              <a:rPr lang="en-US" sz="5400" dirty="0">
                <a:solidFill>
                  <a:schemeClr val="bg1"/>
                </a:solidFill>
              </a:rPr>
              <a:t>EVENT</a:t>
            </a:r>
          </a:p>
        </p:txBody>
      </p:sp>
    </p:spTree>
    <p:extLst>
      <p:ext uri="{BB962C8B-B14F-4D97-AF65-F5344CB8AC3E}">
        <p14:creationId xmlns:p14="http://schemas.microsoft.com/office/powerpoint/2010/main" val="2450681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bg1"/>
                </a:solidFill>
              </a:rPr>
              <a:t>43</a:t>
            </a:fld>
            <a:endParaRPr lang="en-US">
              <a:solidFill>
                <a:schemeClr val="bg1"/>
              </a:solidFill>
            </a:endParaRPr>
          </a:p>
        </p:txBody>
      </p:sp>
      <p:pic>
        <p:nvPicPr>
          <p:cNvPr id="62468" name="Picture 4" descr="Image result for tschumi advertisements for architecture">
            <a:extLst>
              <a:ext uri="{FF2B5EF4-FFF2-40B4-BE49-F238E27FC236}">
                <a16:creationId xmlns:a16="http://schemas.microsoft.com/office/drawing/2014/main" id="{924DDC7D-52C2-45AD-80B2-8803280CD6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73935" y="260815"/>
            <a:ext cx="4128209" cy="608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schumi advertisements for architecture">
            <a:extLst>
              <a:ext uri="{FF2B5EF4-FFF2-40B4-BE49-F238E27FC236}">
                <a16:creationId xmlns:a16="http://schemas.microsoft.com/office/drawing/2014/main" id="{FC187684-1B6F-4D9E-B13C-50AABF6D281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1863" y="241764"/>
            <a:ext cx="4436874" cy="60887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5221E4-7F6D-48CF-B9F8-13CA02A1FCA5}"/>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Advertisements for Architecture </a:t>
            </a:r>
            <a:r>
              <a:rPr lang="en-US" sz="1200" dirty="0">
                <a:solidFill>
                  <a:schemeClr val="bg1"/>
                </a:solidFill>
                <a:ea typeface="Roboto" panose="02000000000000000000" pitchFamily="2" charset="0"/>
                <a:cs typeface="Roboto" panose="02000000000000000000" pitchFamily="2" charset="0"/>
              </a:rPr>
              <a:t>(1976 – 7)</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14088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bg1"/>
                </a:solidFill>
              </a:rPr>
              <a:t>44</a:t>
            </a:fld>
            <a:endParaRPr lang="en-US">
              <a:solidFill>
                <a:schemeClr val="bg1"/>
              </a:solidFill>
            </a:endParaRPr>
          </a:p>
        </p:txBody>
      </p:sp>
      <p:pic>
        <p:nvPicPr>
          <p:cNvPr id="62468" name="Picture 4" descr="Image result for tschumi advertisements for architecture">
            <a:extLst>
              <a:ext uri="{FF2B5EF4-FFF2-40B4-BE49-F238E27FC236}">
                <a16:creationId xmlns:a16="http://schemas.microsoft.com/office/drawing/2014/main" id="{924DDC7D-52C2-45AD-80B2-8803280CD6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73935" y="260815"/>
            <a:ext cx="4128209" cy="6088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3B654C-38C2-4436-BC6F-FAFC312A7E0F}"/>
              </a:ext>
            </a:extLst>
          </p:cNvPr>
          <p:cNvSpPr/>
          <p:nvPr/>
        </p:nvSpPr>
        <p:spPr>
          <a:xfrm>
            <a:off x="806614" y="2397948"/>
            <a:ext cx="5086186" cy="2062103"/>
          </a:xfrm>
          <a:prstGeom prst="rect">
            <a:avLst/>
          </a:prstGeom>
        </p:spPr>
        <p:txBody>
          <a:bodyPr wrap="square">
            <a:spAutoFit/>
          </a:bodyPr>
          <a:lstStyle/>
          <a:p>
            <a:r>
              <a:rPr lang="en-US" sz="3200" dirty="0">
                <a:solidFill>
                  <a:schemeClr val="bg1"/>
                </a:solidFill>
                <a:latin typeface="medium-content-serif-font"/>
              </a:rPr>
              <a:t>“Architecture is not simply about space and form, but also about event, action, and what happens in space.”</a:t>
            </a:r>
            <a:endParaRPr lang="en-US" sz="3200" dirty="0">
              <a:solidFill>
                <a:schemeClr val="bg1"/>
              </a:solidFill>
            </a:endParaRPr>
          </a:p>
        </p:txBody>
      </p:sp>
      <p:sp>
        <p:nvSpPr>
          <p:cNvPr id="8" name="TextBox 7">
            <a:extLst>
              <a:ext uri="{FF2B5EF4-FFF2-40B4-BE49-F238E27FC236}">
                <a16:creationId xmlns:a16="http://schemas.microsoft.com/office/drawing/2014/main" id="{D3B7AB56-B590-42C5-902A-91D3D12618F2}"/>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Advertisements for Architecture </a:t>
            </a:r>
            <a:r>
              <a:rPr lang="en-US" sz="1200" dirty="0">
                <a:solidFill>
                  <a:schemeClr val="bg1"/>
                </a:solidFill>
                <a:ea typeface="Roboto" panose="02000000000000000000" pitchFamily="2" charset="0"/>
                <a:cs typeface="Roboto" panose="02000000000000000000" pitchFamily="2" charset="0"/>
              </a:rPr>
              <a:t>(1976 – 7)</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76733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80" name="Picture 4" descr="Image result for tschumi fresnoy">
            <a:extLst>
              <a:ext uri="{FF2B5EF4-FFF2-40B4-BE49-F238E27FC236}">
                <a16:creationId xmlns:a16="http://schemas.microsoft.com/office/drawing/2014/main" id="{1848B8FF-C3D7-40A0-A5DB-A8E6FE9A8D6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787"/>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45</a:t>
            </a:fld>
            <a:endParaRPr lang="en-US"/>
          </a:p>
        </p:txBody>
      </p:sp>
      <p:sp>
        <p:nvSpPr>
          <p:cNvPr id="6" name="TextBox 5">
            <a:extLst>
              <a:ext uri="{FF2B5EF4-FFF2-40B4-BE49-F238E27FC236}">
                <a16:creationId xmlns:a16="http://schemas.microsoft.com/office/drawing/2014/main" id="{F9550841-7D9E-4640-AB5E-54B6351BBF8E}"/>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La </a:t>
            </a:r>
            <a:r>
              <a:rPr lang="en-US" sz="1200" i="1" dirty="0" err="1">
                <a:solidFill>
                  <a:schemeClr val="bg1"/>
                </a:solidFill>
                <a:ea typeface="Roboto" panose="02000000000000000000" pitchFamily="2" charset="0"/>
                <a:cs typeface="Roboto" panose="02000000000000000000" pitchFamily="2" charset="0"/>
              </a:rPr>
              <a:t>Fresnoy</a:t>
            </a:r>
            <a:r>
              <a:rPr lang="en-US" sz="1200" i="1" dirty="0">
                <a:solidFill>
                  <a:schemeClr val="bg1"/>
                </a:solidFill>
                <a:ea typeface="Roboto" panose="02000000000000000000" pitchFamily="2" charset="0"/>
                <a:cs typeface="Roboto" panose="02000000000000000000" pitchFamily="2" charset="0"/>
              </a:rPr>
              <a:t> Art Center</a:t>
            </a:r>
            <a:r>
              <a:rPr lang="en-US" sz="1200" dirty="0">
                <a:solidFill>
                  <a:schemeClr val="bg1"/>
                </a:solidFill>
                <a:ea typeface="Roboto" panose="02000000000000000000" pitchFamily="2" charset="0"/>
                <a:cs typeface="Roboto" panose="02000000000000000000" pitchFamily="2" charset="0"/>
              </a:rPr>
              <a:t>, Tourcoing, France</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(1991 – 1997)</a:t>
            </a:r>
          </a:p>
        </p:txBody>
      </p:sp>
      <p:pic>
        <p:nvPicPr>
          <p:cNvPr id="8" name="Picture 2" descr="Image result for tschumi fresnoy">
            <a:extLst>
              <a:ext uri="{FF2B5EF4-FFF2-40B4-BE49-F238E27FC236}">
                <a16:creationId xmlns:a16="http://schemas.microsoft.com/office/drawing/2014/main" id="{AEB485AE-C227-4810-9AAC-2753EC0315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5550" y="1409699"/>
            <a:ext cx="5610225" cy="420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776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46</a:t>
            </a:fld>
            <a:endParaRPr lang="en-US"/>
          </a:p>
        </p:txBody>
      </p:sp>
      <p:pic>
        <p:nvPicPr>
          <p:cNvPr id="24578" name="Picture 2" descr="Image result for tschumi fresnoy">
            <a:extLst>
              <a:ext uri="{FF2B5EF4-FFF2-40B4-BE49-F238E27FC236}">
                <a16:creationId xmlns:a16="http://schemas.microsoft.com/office/drawing/2014/main" id="{6963B615-1E1A-4D87-B74A-8EE4D1915E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5550" y="1409699"/>
            <a:ext cx="5610225" cy="4207669"/>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Image result for tschumi fresnoy">
            <a:extLst>
              <a:ext uri="{FF2B5EF4-FFF2-40B4-BE49-F238E27FC236}">
                <a16:creationId xmlns:a16="http://schemas.microsoft.com/office/drawing/2014/main" id="{355D0E5F-2CFA-4418-B7C3-A837B7F96F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1414" y="1409699"/>
            <a:ext cx="5892686" cy="4207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811DF2-7C9A-4FC7-B4F2-656834687597}"/>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La </a:t>
            </a:r>
            <a:r>
              <a:rPr lang="en-US" sz="1200" i="1" dirty="0" err="1">
                <a:solidFill>
                  <a:schemeClr val="bg1"/>
                </a:solidFill>
                <a:ea typeface="Roboto" panose="02000000000000000000" pitchFamily="2" charset="0"/>
                <a:cs typeface="Roboto" panose="02000000000000000000" pitchFamily="2" charset="0"/>
              </a:rPr>
              <a:t>Fresnoy</a:t>
            </a:r>
            <a:r>
              <a:rPr lang="en-US" sz="1200" i="1" dirty="0">
                <a:solidFill>
                  <a:schemeClr val="bg1"/>
                </a:solidFill>
                <a:ea typeface="Roboto" panose="02000000000000000000" pitchFamily="2" charset="0"/>
                <a:cs typeface="Roboto" panose="02000000000000000000" pitchFamily="2" charset="0"/>
              </a:rPr>
              <a:t> Art Center</a:t>
            </a:r>
            <a:r>
              <a:rPr lang="en-US" sz="1200" dirty="0">
                <a:solidFill>
                  <a:schemeClr val="bg1"/>
                </a:solidFill>
                <a:ea typeface="Roboto" panose="02000000000000000000" pitchFamily="2" charset="0"/>
                <a:cs typeface="Roboto" panose="02000000000000000000" pitchFamily="2" charset="0"/>
              </a:rPr>
              <a:t>, Tourcoing, France</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(1991 – 1997)</a:t>
            </a:r>
          </a:p>
        </p:txBody>
      </p:sp>
    </p:spTree>
    <p:extLst>
      <p:ext uri="{BB962C8B-B14F-4D97-AF65-F5344CB8AC3E}">
        <p14:creationId xmlns:p14="http://schemas.microsoft.com/office/powerpoint/2010/main" val="3742918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Image result for tschumi fresnoy">
            <a:extLst>
              <a:ext uri="{FF2B5EF4-FFF2-40B4-BE49-F238E27FC236}">
                <a16:creationId xmlns:a16="http://schemas.microsoft.com/office/drawing/2014/main" id="{24A83950-C509-431F-A40D-6723CE9B55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47</a:t>
            </a:fld>
            <a:endParaRPr lang="en-US"/>
          </a:p>
        </p:txBody>
      </p:sp>
      <p:pic>
        <p:nvPicPr>
          <p:cNvPr id="23556" name="Picture 4" descr="Image result for tschumi fresnoy">
            <a:extLst>
              <a:ext uri="{FF2B5EF4-FFF2-40B4-BE49-F238E27FC236}">
                <a16:creationId xmlns:a16="http://schemas.microsoft.com/office/drawing/2014/main" id="{EAFB3231-50BB-4776-9711-C321EEEFE7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6500" y="1646079"/>
            <a:ext cx="5524500" cy="4143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B180A1-852B-48B2-BCD5-F056B417AF60}"/>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La </a:t>
            </a:r>
            <a:r>
              <a:rPr lang="en-US" sz="1200" i="1" dirty="0" err="1">
                <a:solidFill>
                  <a:schemeClr val="bg1"/>
                </a:solidFill>
                <a:ea typeface="Roboto" panose="02000000000000000000" pitchFamily="2" charset="0"/>
                <a:cs typeface="Roboto" panose="02000000000000000000" pitchFamily="2" charset="0"/>
              </a:rPr>
              <a:t>Fresnoy</a:t>
            </a:r>
            <a:r>
              <a:rPr lang="en-US" sz="1200" i="1" dirty="0">
                <a:solidFill>
                  <a:schemeClr val="bg1"/>
                </a:solidFill>
                <a:ea typeface="Roboto" panose="02000000000000000000" pitchFamily="2" charset="0"/>
                <a:cs typeface="Roboto" panose="02000000000000000000" pitchFamily="2" charset="0"/>
              </a:rPr>
              <a:t> Art Center</a:t>
            </a:r>
            <a:r>
              <a:rPr lang="en-US" sz="1200" dirty="0">
                <a:solidFill>
                  <a:schemeClr val="bg1"/>
                </a:solidFill>
                <a:ea typeface="Roboto" panose="02000000000000000000" pitchFamily="2" charset="0"/>
                <a:cs typeface="Roboto" panose="02000000000000000000" pitchFamily="2" charset="0"/>
              </a:rPr>
              <a:t>, Tourcoing, France</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(1991 – 1997)</a:t>
            </a:r>
          </a:p>
        </p:txBody>
      </p:sp>
    </p:spTree>
    <p:extLst>
      <p:ext uri="{BB962C8B-B14F-4D97-AF65-F5344CB8AC3E}">
        <p14:creationId xmlns:p14="http://schemas.microsoft.com/office/powerpoint/2010/main" val="2682644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48</a:t>
            </a:fld>
            <a:endParaRPr lang="en-US"/>
          </a:p>
        </p:txBody>
      </p:sp>
      <p:pic>
        <p:nvPicPr>
          <p:cNvPr id="18434" name="Picture 2" descr="Image result for tschumi parc de la villette">
            <a:extLst>
              <a:ext uri="{FF2B5EF4-FFF2-40B4-BE49-F238E27FC236}">
                <a16:creationId xmlns:a16="http://schemas.microsoft.com/office/drawing/2014/main" id="{31A98866-6B40-469C-9E75-21DCE161F1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577" y="1859059"/>
            <a:ext cx="4186509" cy="313988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Related image">
            <a:extLst>
              <a:ext uri="{FF2B5EF4-FFF2-40B4-BE49-F238E27FC236}">
                <a16:creationId xmlns:a16="http://schemas.microsoft.com/office/drawing/2014/main" id="{9A6706C4-7AB9-4B5C-B5FE-CC6144C616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9673" y="1301749"/>
            <a:ext cx="6381750" cy="425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DF8920-C7C0-488E-ADEC-D1D08E1815B1}"/>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3339650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49</a:t>
            </a:fld>
            <a:endParaRPr lang="en-US"/>
          </a:p>
        </p:txBody>
      </p:sp>
      <p:pic>
        <p:nvPicPr>
          <p:cNvPr id="19462" name="Picture 6" descr="Image result for tschumi parc de la villette aerial">
            <a:extLst>
              <a:ext uri="{FF2B5EF4-FFF2-40B4-BE49-F238E27FC236}">
                <a16:creationId xmlns:a16="http://schemas.microsoft.com/office/drawing/2014/main" id="{97318C59-D905-4138-8627-3FD749DADF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534" y="845690"/>
            <a:ext cx="6871734" cy="515379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tschumi parc de la villette aerial">
            <a:extLst>
              <a:ext uri="{FF2B5EF4-FFF2-40B4-BE49-F238E27FC236}">
                <a16:creationId xmlns:a16="http://schemas.microsoft.com/office/drawing/2014/main" id="{29470BF7-5E8E-4BD4-8F0F-506A822CA19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439025" y="2005012"/>
            <a:ext cx="4426441" cy="2847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B9981C-112D-4706-B560-031034FEC4B9}"/>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205592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a:t>
            </a:fld>
            <a:endParaRPr lang="en-US"/>
          </a:p>
        </p:txBody>
      </p:sp>
      <p:pic>
        <p:nvPicPr>
          <p:cNvPr id="6" name="Picture 2" descr="Image result for jean jacques rousseau">
            <a:extLst>
              <a:ext uri="{FF2B5EF4-FFF2-40B4-BE49-F238E27FC236}">
                <a16:creationId xmlns:a16="http://schemas.microsoft.com/office/drawing/2014/main" id="{F5B3985A-C30B-4BAF-AFC7-85A2BC6A20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92071" y="1142503"/>
            <a:ext cx="3721290" cy="45729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A61AC2-8928-4AA9-A1B3-8EA660553797}"/>
              </a:ext>
            </a:extLst>
          </p:cNvPr>
          <p:cNvSpPr txBox="1"/>
          <p:nvPr/>
        </p:nvSpPr>
        <p:spPr>
          <a:xfrm>
            <a:off x="3854614" y="5999490"/>
            <a:ext cx="7756809" cy="461665"/>
          </a:xfrm>
          <a:prstGeom prst="rect">
            <a:avLst/>
          </a:prstGeom>
          <a:noFill/>
        </p:spPr>
        <p:txBody>
          <a:bodyPr wrap="square" rtlCol="0">
            <a:spAutoFit/>
          </a:bodyPr>
          <a:lstStyle/>
          <a:p>
            <a:pPr algn="r"/>
            <a:r>
              <a:rPr lang="en-US" sz="1200" dirty="0">
                <a:solidFill>
                  <a:schemeClr val="bg1"/>
                </a:solidFill>
                <a:ea typeface="Roboto" panose="02000000000000000000" pitchFamily="2" charset="0"/>
                <a:cs typeface="Roboto" panose="02000000000000000000" pitchFamily="2" charset="0"/>
              </a:rPr>
              <a:t>Jean-Jacques Rousseau</a:t>
            </a:r>
          </a:p>
          <a:p>
            <a:pPr algn="r"/>
            <a:r>
              <a:rPr lang="fr-FR" sz="1200" i="1" dirty="0">
                <a:solidFill>
                  <a:schemeClr val="bg1"/>
                </a:solidFill>
                <a:ea typeface="Roboto" panose="02000000000000000000" pitchFamily="2" charset="0"/>
                <a:cs typeface="Roboto" panose="02000000000000000000" pitchFamily="2" charset="0"/>
              </a:rPr>
              <a:t>Les Rêveries du promeneur solitaire </a:t>
            </a:r>
            <a:r>
              <a:rPr lang="fr-FR" sz="1200" dirty="0">
                <a:solidFill>
                  <a:schemeClr val="bg1"/>
                </a:solidFill>
                <a:ea typeface="Roboto" panose="02000000000000000000" pitchFamily="2" charset="0"/>
                <a:cs typeface="Roboto" panose="02000000000000000000" pitchFamily="2" charset="0"/>
              </a:rPr>
              <a:t>(1782)</a:t>
            </a:r>
            <a:endParaRPr lang="en-US" sz="1200" i="1" dirty="0">
              <a:solidFill>
                <a:schemeClr val="bg1"/>
              </a:solidFill>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0F48ED91-E667-463D-B952-0229FB581C6D}"/>
              </a:ext>
            </a:extLst>
          </p:cNvPr>
          <p:cNvSpPr txBox="1"/>
          <p:nvPr/>
        </p:nvSpPr>
        <p:spPr>
          <a:xfrm>
            <a:off x="6186985" y="2397948"/>
            <a:ext cx="4972335" cy="2062103"/>
          </a:xfrm>
          <a:prstGeom prst="rect">
            <a:avLst/>
          </a:prstGeom>
          <a:noFill/>
        </p:spPr>
        <p:txBody>
          <a:bodyPr wrap="square" rtlCol="0">
            <a:spAutoFit/>
          </a:bodyPr>
          <a:lstStyle/>
          <a:p>
            <a:r>
              <a:rPr lang="en-US" sz="3200" dirty="0">
                <a:solidFill>
                  <a:schemeClr val="bg1"/>
                </a:solidFill>
              </a:rPr>
              <a:t>“My whole life has been little else than a long reverie divided into chapters by my daily walks.”</a:t>
            </a:r>
          </a:p>
        </p:txBody>
      </p:sp>
    </p:spTree>
    <p:extLst>
      <p:ext uri="{BB962C8B-B14F-4D97-AF65-F5344CB8AC3E}">
        <p14:creationId xmlns:p14="http://schemas.microsoft.com/office/powerpoint/2010/main" val="3796044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50</a:t>
            </a:fld>
            <a:endParaRPr lang="en-US"/>
          </a:p>
        </p:txBody>
      </p:sp>
      <p:pic>
        <p:nvPicPr>
          <p:cNvPr id="5" name="Picture 4">
            <a:extLst>
              <a:ext uri="{FF2B5EF4-FFF2-40B4-BE49-F238E27FC236}">
                <a16:creationId xmlns:a16="http://schemas.microsoft.com/office/drawing/2014/main" id="{27100690-20CA-403C-9455-096D85387D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3750"/>
            <a:ext cx="12192000" cy="5970499"/>
          </a:xfrm>
          <a:prstGeom prst="rect">
            <a:avLst/>
          </a:prstGeom>
        </p:spPr>
      </p:pic>
      <p:sp>
        <p:nvSpPr>
          <p:cNvPr id="9" name="TextBox 8">
            <a:extLst>
              <a:ext uri="{FF2B5EF4-FFF2-40B4-BE49-F238E27FC236}">
                <a16:creationId xmlns:a16="http://schemas.microsoft.com/office/drawing/2014/main" id="{1DBCF49A-5146-4567-BE63-7DB11577C388}"/>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4270656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51</a:t>
            </a:fld>
            <a:endParaRPr lang="en-US"/>
          </a:p>
        </p:txBody>
      </p:sp>
      <p:pic>
        <p:nvPicPr>
          <p:cNvPr id="16388" name="Picture 4">
            <a:extLst>
              <a:ext uri="{FF2B5EF4-FFF2-40B4-BE49-F238E27FC236}">
                <a16:creationId xmlns:a16="http://schemas.microsoft.com/office/drawing/2014/main" id="{F3F14D65-AAEC-4B49-8AC5-35678E364E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692" y="0"/>
            <a:ext cx="691832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C1ACF6-FF2C-4ED4-8314-BC4DB762218F}"/>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 (</a:t>
            </a:r>
            <a:r>
              <a:rPr lang="en-US" sz="1200" i="1" dirty="0" err="1">
                <a:solidFill>
                  <a:schemeClr val="bg1"/>
                </a:solidFill>
                <a:ea typeface="Roboto" panose="02000000000000000000" pitchFamily="2" charset="0"/>
                <a:cs typeface="Roboto" panose="02000000000000000000" pitchFamily="2" charset="0"/>
              </a:rPr>
              <a:t>folie</a:t>
            </a:r>
            <a:r>
              <a:rPr lang="en-US" sz="1200" i="1" dirty="0">
                <a:solidFill>
                  <a:schemeClr val="bg1"/>
                </a:solidFill>
                <a:ea typeface="Roboto" panose="02000000000000000000" pitchFamily="2" charset="0"/>
                <a:cs typeface="Roboto" panose="02000000000000000000" pitchFamily="2" charset="0"/>
              </a:rPr>
              <a:t> </a:t>
            </a:r>
            <a:r>
              <a:rPr lang="en-US" sz="1200" i="1" dirty="0" err="1">
                <a:solidFill>
                  <a:schemeClr val="bg1"/>
                </a:solidFill>
                <a:ea typeface="Roboto" panose="02000000000000000000" pitchFamily="2" charset="0"/>
                <a:cs typeface="Roboto" panose="02000000000000000000" pitchFamily="2" charset="0"/>
              </a:rPr>
              <a:t>explosée</a:t>
            </a:r>
            <a:r>
              <a:rPr lang="en-US" sz="1200" i="1" dirty="0">
                <a:solidFill>
                  <a:schemeClr val="bg1"/>
                </a:solidFill>
                <a:ea typeface="Roboto" panose="02000000000000000000" pitchFamily="2" charset="0"/>
                <a:cs typeface="Roboto" panose="02000000000000000000" pitchFamily="2" charset="0"/>
              </a:rPr>
              <a:t>)</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280967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Image result for tschumi parc de la villette">
            <a:extLst>
              <a:ext uri="{FF2B5EF4-FFF2-40B4-BE49-F238E27FC236}">
                <a16:creationId xmlns:a16="http://schemas.microsoft.com/office/drawing/2014/main" id="{53E5C5C0-7E08-45B0-B365-1B522CE9E1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918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52</a:t>
            </a:fld>
            <a:endParaRPr lang="en-US"/>
          </a:p>
        </p:txBody>
      </p:sp>
      <p:pic>
        <p:nvPicPr>
          <p:cNvPr id="20484" name="Picture 4" descr="Image result for tschumi parc de la villette">
            <a:extLst>
              <a:ext uri="{FF2B5EF4-FFF2-40B4-BE49-F238E27FC236}">
                <a16:creationId xmlns:a16="http://schemas.microsoft.com/office/drawing/2014/main" id="{9FE03442-C813-4268-B89A-1142004477B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48275" y="1739503"/>
            <a:ext cx="6705599" cy="33789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C2F8A2-39E4-41CC-ABC1-DC7AC766D1F3}"/>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1962935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Image result for tschumi parc de la villette">
            <a:extLst>
              <a:ext uri="{FF2B5EF4-FFF2-40B4-BE49-F238E27FC236}">
                <a16:creationId xmlns:a16="http://schemas.microsoft.com/office/drawing/2014/main" id="{53E5C5C0-7E08-45B0-B365-1B522CE9E1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918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53</a:t>
            </a:fld>
            <a:endParaRPr lang="en-US"/>
          </a:p>
        </p:txBody>
      </p:sp>
      <p:pic>
        <p:nvPicPr>
          <p:cNvPr id="20486" name="Picture 6" descr="Image result for tschumi parc de la villette aerial">
            <a:extLst>
              <a:ext uri="{FF2B5EF4-FFF2-40B4-BE49-F238E27FC236}">
                <a16:creationId xmlns:a16="http://schemas.microsoft.com/office/drawing/2014/main" id="{95F7A7EB-C956-4CC9-B2CF-9857F885EE3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95333" y="1404937"/>
            <a:ext cx="7196667" cy="404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234C18-7639-4103-803A-DB5FE2253270}"/>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1090059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54</a:t>
            </a:fld>
            <a:endParaRPr lang="en-US"/>
          </a:p>
        </p:txBody>
      </p:sp>
      <p:pic>
        <p:nvPicPr>
          <p:cNvPr id="17410" name="Picture 2" descr="Image result for tschumi parc de la villette">
            <a:extLst>
              <a:ext uri="{FF2B5EF4-FFF2-40B4-BE49-F238E27FC236}">
                <a16:creationId xmlns:a16="http://schemas.microsoft.com/office/drawing/2014/main" id="{9D866075-8B69-4220-B99A-B1E559076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6487" y="0"/>
            <a:ext cx="4837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a:extLst>
              <a:ext uri="{FF2B5EF4-FFF2-40B4-BE49-F238E27FC236}">
                <a16:creationId xmlns:a16="http://schemas.microsoft.com/office/drawing/2014/main" id="{854E9A61-2C5D-4EB1-A038-0237EAF81D2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34176" y="1204912"/>
            <a:ext cx="4578610" cy="4448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F32E21-E439-473E-8E9E-F59DC2466C69}"/>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3819851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Image result for tschumi parc de la villette">
            <a:extLst>
              <a:ext uri="{FF2B5EF4-FFF2-40B4-BE49-F238E27FC236}">
                <a16:creationId xmlns:a16="http://schemas.microsoft.com/office/drawing/2014/main" id="{B2F4F5FA-86E6-4CA0-A933-18C007F3B1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757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55</a:t>
            </a:fld>
            <a:endParaRPr lang="en-US"/>
          </a:p>
        </p:txBody>
      </p:sp>
      <p:sp>
        <p:nvSpPr>
          <p:cNvPr id="5" name="TextBox 4">
            <a:extLst>
              <a:ext uri="{FF2B5EF4-FFF2-40B4-BE49-F238E27FC236}">
                <a16:creationId xmlns:a16="http://schemas.microsoft.com/office/drawing/2014/main" id="{23EEFF3C-E54F-49FA-AF3A-1DF80C05DACB}"/>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3762579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56</a:t>
            </a:fld>
            <a:endParaRPr lang="en-US"/>
          </a:p>
        </p:txBody>
      </p:sp>
      <p:pic>
        <p:nvPicPr>
          <p:cNvPr id="8196" name="Picture 4" descr="Image result for tschumi parc de la villette">
            <a:extLst>
              <a:ext uri="{FF2B5EF4-FFF2-40B4-BE49-F238E27FC236}">
                <a16:creationId xmlns:a16="http://schemas.microsoft.com/office/drawing/2014/main" id="{1EC1AC2E-2BE6-4867-B938-F05BD02185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31975"/>
            <a:ext cx="12192000" cy="3194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D0177B-44A5-45CD-BF90-E9B3997C321F}"/>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Parc de la Villette</a:t>
            </a:r>
            <a:r>
              <a:rPr lang="en-US" sz="1200" dirty="0">
                <a:solidFill>
                  <a:schemeClr val="bg1"/>
                </a:solidFill>
                <a:ea typeface="Roboto" panose="02000000000000000000" pitchFamily="2" charset="0"/>
                <a:cs typeface="Roboto" panose="02000000000000000000" pitchFamily="2" charset="0"/>
              </a:rPr>
              <a:t>, Paris</a:t>
            </a:r>
            <a:r>
              <a:rPr lang="en-US" sz="1200" i="1" dirty="0">
                <a:solidFill>
                  <a:schemeClr val="bg1"/>
                </a:solidFill>
                <a:ea typeface="Roboto" panose="02000000000000000000" pitchFamily="2" charset="0"/>
                <a:cs typeface="Roboto" panose="02000000000000000000" pitchFamily="2" charset="0"/>
              </a:rPr>
              <a:t> </a:t>
            </a:r>
            <a:r>
              <a:rPr lang="en-US" sz="1200" dirty="0">
                <a:solidFill>
                  <a:schemeClr val="bg1"/>
                </a:solidFill>
                <a:ea typeface="Roboto" panose="02000000000000000000" pitchFamily="2" charset="0"/>
                <a:cs typeface="Roboto" panose="02000000000000000000" pitchFamily="2" charset="0"/>
              </a:rPr>
              <a:t>(1982 - 1998)</a:t>
            </a:r>
          </a:p>
        </p:txBody>
      </p:sp>
    </p:spTree>
    <p:extLst>
      <p:ext uri="{BB962C8B-B14F-4D97-AF65-F5344CB8AC3E}">
        <p14:creationId xmlns:p14="http://schemas.microsoft.com/office/powerpoint/2010/main" val="2495368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Image result for tschumi parc de la villette">
            <a:extLst>
              <a:ext uri="{FF2B5EF4-FFF2-40B4-BE49-F238E27FC236}">
                <a16:creationId xmlns:a16="http://schemas.microsoft.com/office/drawing/2014/main" id="{CF427FFF-BC73-4E91-B976-F47E9EF4D0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194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57</a:t>
            </a:fld>
            <a:endParaRPr lang="en-US"/>
          </a:p>
        </p:txBody>
      </p:sp>
    </p:spTree>
    <p:extLst>
      <p:ext uri="{BB962C8B-B14F-4D97-AF65-F5344CB8AC3E}">
        <p14:creationId xmlns:p14="http://schemas.microsoft.com/office/powerpoint/2010/main" val="3477988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58</a:t>
            </a:fld>
            <a:endParaRPr lang="en-US"/>
          </a:p>
        </p:txBody>
      </p:sp>
      <p:pic>
        <p:nvPicPr>
          <p:cNvPr id="8200" name="Picture 8" descr="Related image">
            <a:extLst>
              <a:ext uri="{FF2B5EF4-FFF2-40B4-BE49-F238E27FC236}">
                <a16:creationId xmlns:a16="http://schemas.microsoft.com/office/drawing/2014/main" id="{76A17909-DE3E-49DB-87F8-CD51A661467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86" t="35278"/>
          <a:stretch/>
        </p:blipFill>
        <p:spPr bwMode="auto">
          <a:xfrm>
            <a:off x="692368" y="1140556"/>
            <a:ext cx="6324492" cy="457688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lated image">
            <a:extLst>
              <a:ext uri="{FF2B5EF4-FFF2-40B4-BE49-F238E27FC236}">
                <a16:creationId xmlns:a16="http://schemas.microsoft.com/office/drawing/2014/main" id="{F9C33BD0-50A4-4A15-AF39-A875A07CDCB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5818" y="448449"/>
            <a:ext cx="3024120" cy="53762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BB86C4-5524-4BE5-8180-074D2EFBEC6E}"/>
              </a:ext>
            </a:extLst>
          </p:cNvPr>
          <p:cNvSpPr txBox="1"/>
          <p:nvPr/>
        </p:nvSpPr>
        <p:spPr>
          <a:xfrm>
            <a:off x="3854614" y="6468423"/>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Fireworks at the Parc de la Villette </a:t>
            </a:r>
            <a:r>
              <a:rPr lang="en-US" sz="1200" dirty="0">
                <a:solidFill>
                  <a:schemeClr val="bg1"/>
                </a:solidFill>
                <a:ea typeface="Roboto" panose="02000000000000000000" pitchFamily="2" charset="0"/>
                <a:cs typeface="Roboto" panose="02000000000000000000" pitchFamily="2" charset="0"/>
              </a:rPr>
              <a:t>(1984)</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93340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59</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2226" name="Picture 2" descr="Image result for tschumi manhattan transcripts">
            <a:extLst>
              <a:ext uri="{FF2B5EF4-FFF2-40B4-BE49-F238E27FC236}">
                <a16:creationId xmlns:a16="http://schemas.microsoft.com/office/drawing/2014/main" id="{A9578C44-3D1F-44B5-AF13-531EB71752A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6468" y="971425"/>
            <a:ext cx="7420232" cy="478568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tschumi manhattan transcripts book">
            <a:extLst>
              <a:ext uri="{FF2B5EF4-FFF2-40B4-BE49-F238E27FC236}">
                <a16:creationId xmlns:a16="http://schemas.microsoft.com/office/drawing/2014/main" id="{87FF09A6-D7B5-4DA5-8DDC-BAFB5F89BA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86750" y="1306589"/>
            <a:ext cx="3171825" cy="424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44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6</a:t>
            </a:fld>
            <a:endParaRPr lang="en-US"/>
          </a:p>
        </p:txBody>
      </p:sp>
      <p:sp>
        <p:nvSpPr>
          <p:cNvPr id="2" name="TextBox 1">
            <a:extLst>
              <a:ext uri="{FF2B5EF4-FFF2-40B4-BE49-F238E27FC236}">
                <a16:creationId xmlns:a16="http://schemas.microsoft.com/office/drawing/2014/main" id="{0F48ED91-E667-463D-B952-0229FB581C6D}"/>
              </a:ext>
            </a:extLst>
          </p:cNvPr>
          <p:cNvSpPr txBox="1"/>
          <p:nvPr/>
        </p:nvSpPr>
        <p:spPr>
          <a:xfrm>
            <a:off x="236741" y="2767280"/>
            <a:ext cx="6673756" cy="1323439"/>
          </a:xfrm>
          <a:prstGeom prst="rect">
            <a:avLst/>
          </a:prstGeom>
          <a:noFill/>
        </p:spPr>
        <p:txBody>
          <a:bodyPr wrap="square" rtlCol="0">
            <a:spAutoFit/>
          </a:bodyPr>
          <a:lstStyle/>
          <a:p>
            <a:pPr algn="ctr"/>
            <a:r>
              <a:rPr lang="en-US" sz="4800" dirty="0">
                <a:solidFill>
                  <a:schemeClr val="bg1"/>
                </a:solidFill>
              </a:rPr>
              <a:t>SITUATIONISM</a:t>
            </a:r>
          </a:p>
          <a:p>
            <a:pPr algn="ctr"/>
            <a:r>
              <a:rPr lang="en-US" sz="3200" dirty="0">
                <a:solidFill>
                  <a:schemeClr val="bg1"/>
                </a:solidFill>
              </a:rPr>
              <a:t>1957 - 1972</a:t>
            </a:r>
          </a:p>
        </p:txBody>
      </p:sp>
    </p:spTree>
    <p:extLst>
      <p:ext uri="{BB962C8B-B14F-4D97-AF65-F5344CB8AC3E}">
        <p14:creationId xmlns:p14="http://schemas.microsoft.com/office/powerpoint/2010/main" val="900153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60</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AC0880D7-0242-41DB-AFC0-E7145725877B}"/>
              </a:ext>
            </a:extLst>
          </p:cNvPr>
          <p:cNvSpPr/>
          <p:nvPr/>
        </p:nvSpPr>
        <p:spPr>
          <a:xfrm>
            <a:off x="1236520" y="2151727"/>
            <a:ext cx="9718959" cy="2554545"/>
          </a:xfrm>
          <a:prstGeom prst="rect">
            <a:avLst/>
          </a:prstGeom>
        </p:spPr>
        <p:txBody>
          <a:bodyPr wrap="square">
            <a:spAutoFit/>
          </a:bodyPr>
          <a:lstStyle/>
          <a:p>
            <a:r>
              <a:rPr lang="en-US" sz="3200" dirty="0"/>
              <a:t>“The Transcripts aimed to offer a different reading of architecture in which </a:t>
            </a:r>
            <a:r>
              <a:rPr lang="en-US" sz="3200" b="1" dirty="0"/>
              <a:t>space</a:t>
            </a:r>
            <a:r>
              <a:rPr lang="en-US" sz="3200" dirty="0"/>
              <a:t>, </a:t>
            </a:r>
            <a:r>
              <a:rPr lang="en-US" sz="3200" b="1" dirty="0"/>
              <a:t>movement</a:t>
            </a:r>
            <a:r>
              <a:rPr lang="en-US" sz="3200" dirty="0"/>
              <a:t>, and </a:t>
            </a:r>
            <a:r>
              <a:rPr lang="en-US" sz="3200" b="1" dirty="0"/>
              <a:t>events</a:t>
            </a:r>
            <a:r>
              <a:rPr lang="en-US" sz="3200" dirty="0"/>
              <a:t> are independent, yet stand in a new relation to one another, so that the conventional components of architecture are broken down and rebuilt along different axes.”</a:t>
            </a:r>
          </a:p>
        </p:txBody>
      </p:sp>
    </p:spTree>
    <p:extLst>
      <p:ext uri="{BB962C8B-B14F-4D97-AF65-F5344CB8AC3E}">
        <p14:creationId xmlns:p14="http://schemas.microsoft.com/office/powerpoint/2010/main" val="561878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61</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 name="Picture 2" descr="Image result for tschumi manhattan transcripts">
            <a:extLst>
              <a:ext uri="{FF2B5EF4-FFF2-40B4-BE49-F238E27FC236}">
                <a16:creationId xmlns:a16="http://schemas.microsoft.com/office/drawing/2014/main" id="{12A3165F-E06C-4136-8EE4-316CB45332F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6468" y="971425"/>
            <a:ext cx="7420232" cy="478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85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62</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 name="Picture 2" descr="Image result for tschumi manhattan transcripts">
            <a:extLst>
              <a:ext uri="{FF2B5EF4-FFF2-40B4-BE49-F238E27FC236}">
                <a16:creationId xmlns:a16="http://schemas.microsoft.com/office/drawing/2014/main" id="{AA633C75-48D8-4A8F-8B69-BABEB09E64E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6147" y="895351"/>
            <a:ext cx="7660874" cy="495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16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Image result for tschumi manhattan transcripts">
            <a:extLst>
              <a:ext uri="{FF2B5EF4-FFF2-40B4-BE49-F238E27FC236}">
                <a16:creationId xmlns:a16="http://schemas.microsoft.com/office/drawing/2014/main" id="{25C8B076-EEC8-4AA8-9845-BA71472D208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6147" y="895351"/>
            <a:ext cx="7660874" cy="49591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63</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E04D1DE6-09F9-474F-B94F-1E8DA66AC7CB}"/>
              </a:ext>
            </a:extLst>
          </p:cNvPr>
          <p:cNvSpPr/>
          <p:nvPr/>
        </p:nvSpPr>
        <p:spPr>
          <a:xfrm>
            <a:off x="8672298" y="1481992"/>
            <a:ext cx="3173555" cy="3894015"/>
          </a:xfrm>
          <a:prstGeom prst="rect">
            <a:avLst/>
          </a:prstGeom>
        </p:spPr>
        <p:txBody>
          <a:bodyPr wrap="square">
            <a:spAutoFit/>
          </a:bodyPr>
          <a:lstStyle/>
          <a:p>
            <a:pPr marL="514350" indent="-514350">
              <a:lnSpc>
                <a:spcPct val="200000"/>
              </a:lnSpc>
              <a:buAutoNum type="arabicPeriod"/>
            </a:pPr>
            <a:r>
              <a:rPr lang="en-US" sz="3200" dirty="0"/>
              <a:t>The Park</a:t>
            </a:r>
          </a:p>
          <a:p>
            <a:pPr marL="514350" indent="-514350">
              <a:lnSpc>
                <a:spcPct val="200000"/>
              </a:lnSpc>
              <a:buAutoNum type="arabicPeriod"/>
            </a:pPr>
            <a:r>
              <a:rPr lang="en-US" sz="3200" dirty="0"/>
              <a:t>The Street</a:t>
            </a:r>
          </a:p>
          <a:p>
            <a:pPr marL="514350" indent="-514350">
              <a:lnSpc>
                <a:spcPct val="200000"/>
              </a:lnSpc>
              <a:buAutoNum type="arabicPeriod"/>
            </a:pPr>
            <a:r>
              <a:rPr lang="en-US" sz="3200" dirty="0"/>
              <a:t>The Tower</a:t>
            </a:r>
          </a:p>
          <a:p>
            <a:pPr marL="514350" indent="-514350">
              <a:lnSpc>
                <a:spcPct val="200000"/>
              </a:lnSpc>
              <a:buAutoNum type="arabicPeriod"/>
            </a:pPr>
            <a:r>
              <a:rPr lang="en-US" sz="3200" dirty="0"/>
              <a:t>The Block</a:t>
            </a:r>
          </a:p>
        </p:txBody>
      </p:sp>
    </p:spTree>
    <p:extLst>
      <p:ext uri="{BB962C8B-B14F-4D97-AF65-F5344CB8AC3E}">
        <p14:creationId xmlns:p14="http://schemas.microsoft.com/office/powerpoint/2010/main" val="284320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64</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6322" name="Picture 2" descr="Image result for tschumi manhattan transcripts">
            <a:extLst>
              <a:ext uri="{FF2B5EF4-FFF2-40B4-BE49-F238E27FC236}">
                <a16:creationId xmlns:a16="http://schemas.microsoft.com/office/drawing/2014/main" id="{BEBB81D8-5964-4C34-9C28-53D113293A6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4325" y="1162897"/>
            <a:ext cx="9591675" cy="453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25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65</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7346" name="Picture 2" descr="Image result for tschumi manhattan transcripts">
            <a:extLst>
              <a:ext uri="{FF2B5EF4-FFF2-40B4-BE49-F238E27FC236}">
                <a16:creationId xmlns:a16="http://schemas.microsoft.com/office/drawing/2014/main" id="{856EC349-1C8F-495D-9379-9BFD8B65C0D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16806" y="346568"/>
            <a:ext cx="9958388" cy="607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82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66</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dirty="0">
                <a:ea typeface="Roboto" panose="02000000000000000000" pitchFamily="2" charset="0"/>
                <a:cs typeface="Roboto" panose="02000000000000000000" pitchFamily="2" charset="0"/>
              </a:rPr>
              <a:t>Guy </a:t>
            </a:r>
            <a:r>
              <a:rPr lang="en-US" sz="1200" dirty="0" err="1">
                <a:ea typeface="Roboto" panose="02000000000000000000" pitchFamily="2" charset="0"/>
                <a:cs typeface="Roboto" panose="02000000000000000000" pitchFamily="2" charset="0"/>
              </a:rPr>
              <a:t>Debord</a:t>
            </a:r>
            <a:r>
              <a:rPr lang="en-US" sz="1200" dirty="0">
                <a:ea typeface="Roboto" panose="02000000000000000000" pitchFamily="2" charset="0"/>
                <a:cs typeface="Roboto" panose="02000000000000000000" pitchFamily="2" charset="0"/>
              </a:rPr>
              <a:t>, </a:t>
            </a:r>
            <a:r>
              <a:rPr lang="en-US" sz="1200" i="1" dirty="0">
                <a:ea typeface="Roboto" panose="02000000000000000000" pitchFamily="2" charset="0"/>
                <a:cs typeface="Roboto" panose="02000000000000000000" pitchFamily="2" charset="0"/>
              </a:rPr>
              <a:t>The Naked City </a:t>
            </a:r>
            <a:r>
              <a:rPr lang="en-US" sz="1200" dirty="0">
                <a:ea typeface="Roboto" panose="02000000000000000000" pitchFamily="2" charset="0"/>
                <a:cs typeface="Roboto" panose="02000000000000000000" pitchFamily="2" charset="0"/>
              </a:rPr>
              <a:t>(1957)</a:t>
            </a:r>
          </a:p>
        </p:txBody>
      </p:sp>
      <p:pic>
        <p:nvPicPr>
          <p:cNvPr id="5" name="Picture 4" descr="Image result for guy debord the naked city">
            <a:extLst>
              <a:ext uri="{FF2B5EF4-FFF2-40B4-BE49-F238E27FC236}">
                <a16:creationId xmlns:a16="http://schemas.microsoft.com/office/drawing/2014/main" id="{D70E2709-793A-4E80-9FAC-2294BEC0DE1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3874" y="466725"/>
            <a:ext cx="79724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559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67</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4274" name="Picture 2" descr="Image result for tschumi manhattan transcripts">
            <a:extLst>
              <a:ext uri="{FF2B5EF4-FFF2-40B4-BE49-F238E27FC236}">
                <a16:creationId xmlns:a16="http://schemas.microsoft.com/office/drawing/2014/main" id="{E2B98580-20D4-4E0C-BD51-4F023C2E34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62063" y="497806"/>
            <a:ext cx="9667875" cy="586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35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68</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pic>
        <p:nvPicPr>
          <p:cNvPr id="58370" name="Picture 2" descr="Image result for tschumi manhattan transcripts">
            <a:extLst>
              <a:ext uri="{FF2B5EF4-FFF2-40B4-BE49-F238E27FC236}">
                <a16:creationId xmlns:a16="http://schemas.microsoft.com/office/drawing/2014/main" id="{1B8F57A4-AD45-4B7C-B795-A1722FE918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038" y="279815"/>
            <a:ext cx="9364662" cy="604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98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Image result for tschumi manhattan transcripts">
            <a:extLst>
              <a:ext uri="{FF2B5EF4-FFF2-40B4-BE49-F238E27FC236}">
                <a16:creationId xmlns:a16="http://schemas.microsoft.com/office/drawing/2014/main" id="{27484B75-F17B-43D7-9FFC-6BAD34C1B2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69</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648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7</a:t>
            </a:fld>
            <a:endParaRPr lang="en-US"/>
          </a:p>
        </p:txBody>
      </p:sp>
      <p:sp>
        <p:nvSpPr>
          <p:cNvPr id="2" name="TextBox 1">
            <a:extLst>
              <a:ext uri="{FF2B5EF4-FFF2-40B4-BE49-F238E27FC236}">
                <a16:creationId xmlns:a16="http://schemas.microsoft.com/office/drawing/2014/main" id="{0F48ED91-E667-463D-B952-0229FB581C6D}"/>
              </a:ext>
            </a:extLst>
          </p:cNvPr>
          <p:cNvSpPr txBox="1"/>
          <p:nvPr/>
        </p:nvSpPr>
        <p:spPr>
          <a:xfrm>
            <a:off x="6819487" y="5369453"/>
            <a:ext cx="3552966" cy="861774"/>
          </a:xfrm>
          <a:prstGeom prst="rect">
            <a:avLst/>
          </a:prstGeom>
          <a:noFill/>
        </p:spPr>
        <p:txBody>
          <a:bodyPr wrap="square" rtlCol="0">
            <a:spAutoFit/>
          </a:bodyPr>
          <a:lstStyle/>
          <a:p>
            <a:pPr algn="ctr"/>
            <a:r>
              <a:rPr lang="en-US" sz="3200" dirty="0">
                <a:solidFill>
                  <a:schemeClr val="bg1"/>
                </a:solidFill>
              </a:rPr>
              <a:t>Guy </a:t>
            </a:r>
            <a:r>
              <a:rPr lang="en-US" sz="3200" dirty="0" err="1">
                <a:solidFill>
                  <a:schemeClr val="bg1"/>
                </a:solidFill>
              </a:rPr>
              <a:t>Debord</a:t>
            </a:r>
            <a:endParaRPr lang="en-US" sz="3200" dirty="0">
              <a:solidFill>
                <a:schemeClr val="bg1"/>
              </a:solidFill>
            </a:endParaRPr>
          </a:p>
          <a:p>
            <a:pPr algn="ctr"/>
            <a:r>
              <a:rPr lang="en-US" dirty="0">
                <a:solidFill>
                  <a:schemeClr val="bg1"/>
                </a:solidFill>
              </a:rPr>
              <a:t>French; 1931 - 1994</a:t>
            </a:r>
          </a:p>
        </p:txBody>
      </p:sp>
      <p:pic>
        <p:nvPicPr>
          <p:cNvPr id="44034" name="Picture 2" descr="Image result for guy debord">
            <a:extLst>
              <a:ext uri="{FF2B5EF4-FFF2-40B4-BE49-F238E27FC236}">
                <a16:creationId xmlns:a16="http://schemas.microsoft.com/office/drawing/2014/main" id="{9070F2C6-100B-4B13-B612-094F6651F3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72431" y="872603"/>
            <a:ext cx="3847079" cy="4266631"/>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Image result for asger jorn portrait">
            <a:extLst>
              <a:ext uri="{FF2B5EF4-FFF2-40B4-BE49-F238E27FC236}">
                <a16:creationId xmlns:a16="http://schemas.microsoft.com/office/drawing/2014/main" id="{DFF4F436-9EDC-4785-A80A-579DAC90902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1607" y="872602"/>
            <a:ext cx="3208845" cy="42652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54C1D1-B40C-4D5C-B57B-EFA8513A9235}"/>
              </a:ext>
            </a:extLst>
          </p:cNvPr>
          <p:cNvSpPr txBox="1"/>
          <p:nvPr/>
        </p:nvSpPr>
        <p:spPr>
          <a:xfrm>
            <a:off x="1819547" y="5369453"/>
            <a:ext cx="3552966" cy="861774"/>
          </a:xfrm>
          <a:prstGeom prst="rect">
            <a:avLst/>
          </a:prstGeom>
          <a:noFill/>
        </p:spPr>
        <p:txBody>
          <a:bodyPr wrap="square" rtlCol="0">
            <a:spAutoFit/>
          </a:bodyPr>
          <a:lstStyle/>
          <a:p>
            <a:pPr algn="ctr"/>
            <a:r>
              <a:rPr lang="en-US" sz="3200" dirty="0">
                <a:solidFill>
                  <a:schemeClr val="bg1"/>
                </a:solidFill>
              </a:rPr>
              <a:t>Asger </a:t>
            </a:r>
            <a:r>
              <a:rPr lang="en-US" sz="3200" dirty="0" err="1">
                <a:solidFill>
                  <a:schemeClr val="bg1"/>
                </a:solidFill>
              </a:rPr>
              <a:t>Jorn</a:t>
            </a:r>
            <a:endParaRPr lang="en-US" sz="3200" dirty="0">
              <a:solidFill>
                <a:schemeClr val="bg1"/>
              </a:solidFill>
            </a:endParaRPr>
          </a:p>
          <a:p>
            <a:pPr algn="ctr"/>
            <a:r>
              <a:rPr lang="en-US" dirty="0">
                <a:solidFill>
                  <a:schemeClr val="bg1"/>
                </a:solidFill>
              </a:rPr>
              <a:t>Danish; 1914 - 1973</a:t>
            </a:r>
          </a:p>
        </p:txBody>
      </p:sp>
    </p:spTree>
    <p:extLst>
      <p:ext uri="{BB962C8B-B14F-4D97-AF65-F5344CB8AC3E}">
        <p14:creationId xmlns:p14="http://schemas.microsoft.com/office/powerpoint/2010/main" val="1160418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8" name="Picture 6">
            <a:extLst>
              <a:ext uri="{FF2B5EF4-FFF2-40B4-BE49-F238E27FC236}">
                <a16:creationId xmlns:a16="http://schemas.microsoft.com/office/drawing/2014/main" id="{6ACC608A-DEC0-4A58-B40F-2343F34FE6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6000" y="196135"/>
            <a:ext cx="4782567" cy="6661865"/>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Image result for tschumi manhattan transcripts">
            <a:extLst>
              <a:ext uri="{FF2B5EF4-FFF2-40B4-BE49-F238E27FC236}">
                <a16:creationId xmlns:a16="http://schemas.microsoft.com/office/drawing/2014/main" id="{90730E14-FE07-4D32-A3A3-40DAAD0BA26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050" y="0"/>
            <a:ext cx="5300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70</a:t>
            </a:fld>
            <a:endParaRPr lang="en-US">
              <a:solidFill>
                <a:schemeClr val="tx1"/>
              </a:solidFill>
            </a:endParaRPr>
          </a:p>
        </p:txBody>
      </p:sp>
      <p:sp>
        <p:nvSpPr>
          <p:cNvPr id="11" name="TextBox 10">
            <a:extLst>
              <a:ext uri="{FF2B5EF4-FFF2-40B4-BE49-F238E27FC236}">
                <a16:creationId xmlns:a16="http://schemas.microsoft.com/office/drawing/2014/main" id="{3A9A5C99-9F58-4D50-9CFF-8B467C52A806}"/>
              </a:ext>
            </a:extLst>
          </p:cNvPr>
          <p:cNvSpPr txBox="1"/>
          <p:nvPr/>
        </p:nvSpPr>
        <p:spPr>
          <a:xfrm>
            <a:off x="3873664" y="6424361"/>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Manhattan Transcripts </a:t>
            </a:r>
            <a:r>
              <a:rPr lang="en-US" sz="1200" dirty="0">
                <a:ea typeface="Roboto" panose="02000000000000000000" pitchFamily="2" charset="0"/>
                <a:cs typeface="Roboto" panose="02000000000000000000" pitchFamily="2" charset="0"/>
              </a:rPr>
              <a:t>(1984)</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91067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71</a:t>
            </a:fld>
            <a:endParaRPr lang="en-US"/>
          </a:p>
        </p:txBody>
      </p:sp>
      <p:sp>
        <p:nvSpPr>
          <p:cNvPr id="14" name="TextBox 13">
            <a:extLst>
              <a:ext uri="{FF2B5EF4-FFF2-40B4-BE49-F238E27FC236}">
                <a16:creationId xmlns:a16="http://schemas.microsoft.com/office/drawing/2014/main" id="{87980CF8-448B-4C2D-B016-90ABB08A2AC7}"/>
              </a:ext>
            </a:extLst>
          </p:cNvPr>
          <p:cNvSpPr txBox="1"/>
          <p:nvPr/>
        </p:nvSpPr>
        <p:spPr>
          <a:xfrm>
            <a:off x="7426723" y="2900573"/>
            <a:ext cx="4184700" cy="861774"/>
          </a:xfrm>
          <a:prstGeom prst="rect">
            <a:avLst/>
          </a:prstGeom>
          <a:noFill/>
        </p:spPr>
        <p:txBody>
          <a:bodyPr wrap="square" rtlCol="0">
            <a:spAutoFit/>
          </a:bodyPr>
          <a:lstStyle/>
          <a:p>
            <a:pPr algn="ctr"/>
            <a:r>
              <a:rPr lang="en-US" sz="3200" dirty="0">
                <a:solidFill>
                  <a:schemeClr val="bg1"/>
                </a:solidFill>
              </a:rPr>
              <a:t>Daniel Libeskind</a:t>
            </a:r>
          </a:p>
          <a:p>
            <a:pPr algn="ctr"/>
            <a:r>
              <a:rPr lang="en-US" dirty="0">
                <a:solidFill>
                  <a:schemeClr val="bg1"/>
                </a:solidFill>
              </a:rPr>
              <a:t>Polish - American; 1946 - </a:t>
            </a:r>
          </a:p>
        </p:txBody>
      </p:sp>
      <p:pic>
        <p:nvPicPr>
          <p:cNvPr id="50178" name="Picture 2" descr="Image result for daniel libeskind portrait">
            <a:extLst>
              <a:ext uri="{FF2B5EF4-FFF2-40B4-BE49-F238E27FC236}">
                <a16:creationId xmlns:a16="http://schemas.microsoft.com/office/drawing/2014/main" id="{C5C13AB3-7E3B-4EE0-9E6C-60D6B1342C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0625" y="1342679"/>
            <a:ext cx="5972175" cy="39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56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72</a:t>
            </a:fld>
            <a:endParaRPr lang="en-US" dirty="0">
              <a:solidFill>
                <a:schemeClr val="bg1"/>
              </a:solidFill>
            </a:endParaRPr>
          </a:p>
        </p:txBody>
      </p:sp>
      <p:pic>
        <p:nvPicPr>
          <p:cNvPr id="32776" name="Picture 8">
            <a:extLst>
              <a:ext uri="{FF2B5EF4-FFF2-40B4-BE49-F238E27FC236}">
                <a16:creationId xmlns:a16="http://schemas.microsoft.com/office/drawing/2014/main" id="{D7BECE23-E992-47E6-9FCF-7EA5314B82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89835" y="629895"/>
            <a:ext cx="4219565" cy="536133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a:extLst>
              <a:ext uri="{FF2B5EF4-FFF2-40B4-BE49-F238E27FC236}">
                <a16:creationId xmlns:a16="http://schemas.microsoft.com/office/drawing/2014/main" id="{6401697E-3608-4BB4-ACD7-AD23DE2421C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6" y="635383"/>
            <a:ext cx="6826218" cy="53558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1374E6-FC74-49A0-BDFE-9121525D7853}"/>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Micromegas </a:t>
            </a:r>
            <a:r>
              <a:rPr lang="en-US" sz="1200" dirty="0">
                <a:ea typeface="Roboto" panose="02000000000000000000" pitchFamily="2" charset="0"/>
                <a:cs typeface="Roboto" panose="02000000000000000000" pitchFamily="2" charset="0"/>
              </a:rPr>
              <a:t>(1979)</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79119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73</a:t>
            </a:fld>
            <a:endParaRPr lang="en-US" dirty="0">
              <a:solidFill>
                <a:schemeClr val="tx1"/>
              </a:solidFill>
            </a:endParaRPr>
          </a:p>
        </p:txBody>
      </p:sp>
      <p:pic>
        <p:nvPicPr>
          <p:cNvPr id="38914" name="Picture 2">
            <a:extLst>
              <a:ext uri="{FF2B5EF4-FFF2-40B4-BE49-F238E27FC236}">
                <a16:creationId xmlns:a16="http://schemas.microsoft.com/office/drawing/2014/main" id="{DD0FDA24-CC86-4C9B-B7A6-C9D80771835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2899" y="276999"/>
            <a:ext cx="9938469" cy="6291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AC164D-F7A4-4AD8-88B0-00D39D983A59}"/>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Micromegas </a:t>
            </a:r>
            <a:r>
              <a:rPr lang="en-US" sz="1200" dirty="0">
                <a:ea typeface="Roboto" panose="02000000000000000000" pitchFamily="2" charset="0"/>
                <a:cs typeface="Roboto" panose="02000000000000000000" pitchFamily="2" charset="0"/>
              </a:rPr>
              <a:t>(1979)</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2410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4" name="Picture 4">
            <a:extLst>
              <a:ext uri="{FF2B5EF4-FFF2-40B4-BE49-F238E27FC236}">
                <a16:creationId xmlns:a16="http://schemas.microsoft.com/office/drawing/2014/main" id="{2EE0FA75-5104-42D1-AB03-E5811E09D44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85311" y="0"/>
            <a:ext cx="5726112" cy="6825828"/>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a:extLst>
              <a:ext uri="{FF2B5EF4-FFF2-40B4-BE49-F238E27FC236}">
                <a16:creationId xmlns:a16="http://schemas.microsoft.com/office/drawing/2014/main" id="{A48C87AF-A118-41D1-8F11-11A3A0484C8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2748" y="89363"/>
            <a:ext cx="5442563" cy="66448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74</a:t>
            </a:fld>
            <a:endParaRPr lang="en-US" dirty="0">
              <a:solidFill>
                <a:schemeClr val="tx1"/>
              </a:solidFill>
            </a:endParaRPr>
          </a:p>
        </p:txBody>
      </p:sp>
    </p:spTree>
    <p:extLst>
      <p:ext uri="{BB962C8B-B14F-4D97-AF65-F5344CB8AC3E}">
        <p14:creationId xmlns:p14="http://schemas.microsoft.com/office/powerpoint/2010/main" val="1732421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03AF64F5-A6C9-4E1B-9387-7C0EC792FE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688" y="289177"/>
            <a:ext cx="10246433" cy="62511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75</a:t>
            </a:fld>
            <a:endParaRPr lang="en-US" dirty="0">
              <a:solidFill>
                <a:schemeClr val="tx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Micromegas </a:t>
            </a:r>
            <a:r>
              <a:rPr lang="en-US" sz="1200" dirty="0">
                <a:ea typeface="Roboto" panose="02000000000000000000" pitchFamily="2" charset="0"/>
                <a:cs typeface="Roboto" panose="02000000000000000000" pitchFamily="2" charset="0"/>
              </a:rPr>
              <a:t>(1979)</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296027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Image result for libeskind POTSDAMERPLATZ">
            <a:extLst>
              <a:ext uri="{FF2B5EF4-FFF2-40B4-BE49-F238E27FC236}">
                <a16:creationId xmlns:a16="http://schemas.microsoft.com/office/drawing/2014/main" id="{9DA15571-9792-4C3C-99A9-F00ECFCB83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44137" cy="68357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76</a:t>
            </a:fld>
            <a:endParaRPr lang="en-US"/>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Potsdamer Platz, </a:t>
            </a:r>
            <a:r>
              <a:rPr lang="en-US" sz="1200" dirty="0">
                <a:solidFill>
                  <a:schemeClr val="bg1"/>
                </a:solidFill>
                <a:ea typeface="Roboto" panose="02000000000000000000" pitchFamily="2" charset="0"/>
                <a:cs typeface="Roboto" panose="02000000000000000000" pitchFamily="2" charset="0"/>
              </a:rPr>
              <a:t>Berlin (1991)</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716865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05DFA144-9739-4A3C-9DFB-B8D9957D46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7559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77</a:t>
            </a:fld>
            <a:endParaRPr lang="en-US"/>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Potsdamer Platz, </a:t>
            </a:r>
            <a:r>
              <a:rPr lang="en-US" sz="1200" dirty="0">
                <a:solidFill>
                  <a:schemeClr val="bg1"/>
                </a:solidFill>
                <a:ea typeface="Roboto" panose="02000000000000000000" pitchFamily="2" charset="0"/>
                <a:cs typeface="Roboto" panose="02000000000000000000" pitchFamily="2" charset="0"/>
              </a:rPr>
              <a:t>Berlin (1991)</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94137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78</a:t>
            </a:fld>
            <a:endParaRPr lang="en-US" dirty="0">
              <a:solidFill>
                <a:schemeClr val="tx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Potsdamer Platz, </a:t>
            </a:r>
            <a:r>
              <a:rPr lang="en-US" sz="1200" dirty="0">
                <a:ea typeface="Roboto" panose="02000000000000000000" pitchFamily="2" charset="0"/>
                <a:cs typeface="Roboto" panose="02000000000000000000" pitchFamily="2" charset="0"/>
              </a:rPr>
              <a:t>Berlin (1991)</a:t>
            </a:r>
            <a:endParaRPr lang="en-US" sz="1200" i="1" dirty="0">
              <a:ea typeface="Roboto" panose="02000000000000000000" pitchFamily="2" charset="0"/>
              <a:cs typeface="Roboto" panose="02000000000000000000" pitchFamily="2" charset="0"/>
            </a:endParaRPr>
          </a:p>
        </p:txBody>
      </p:sp>
      <p:pic>
        <p:nvPicPr>
          <p:cNvPr id="31746" name="Picture 2">
            <a:extLst>
              <a:ext uri="{FF2B5EF4-FFF2-40B4-BE49-F238E27FC236}">
                <a16:creationId xmlns:a16="http://schemas.microsoft.com/office/drawing/2014/main" id="{5A4E6B81-520B-4695-939C-E2A1DA9A2F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9950" y="0"/>
            <a:ext cx="4813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50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42CB4A0F-3968-44AF-BB83-1B7A01B52D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979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79</a:t>
            </a:fld>
            <a:endParaRPr lang="en-US" dirty="0">
              <a:solidFill>
                <a:schemeClr val="tx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Potsdamer Platz, </a:t>
            </a:r>
            <a:r>
              <a:rPr lang="en-US" sz="1200" dirty="0">
                <a:ea typeface="Roboto" panose="02000000000000000000" pitchFamily="2" charset="0"/>
                <a:cs typeface="Roboto" panose="02000000000000000000" pitchFamily="2" charset="0"/>
              </a:rPr>
              <a:t>Berlin (1991)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5576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8</a:t>
            </a:fld>
            <a:endParaRPr lang="en-US"/>
          </a:p>
        </p:txBody>
      </p:sp>
      <p:sp>
        <p:nvSpPr>
          <p:cNvPr id="9" name="TextBox 8">
            <a:extLst>
              <a:ext uri="{FF2B5EF4-FFF2-40B4-BE49-F238E27FC236}">
                <a16:creationId xmlns:a16="http://schemas.microsoft.com/office/drawing/2014/main" id="{8454C1D1-B40C-4D5C-B57B-EFA8513A9235}"/>
              </a:ext>
            </a:extLst>
          </p:cNvPr>
          <p:cNvSpPr txBox="1"/>
          <p:nvPr/>
        </p:nvSpPr>
        <p:spPr>
          <a:xfrm>
            <a:off x="754866" y="5369453"/>
            <a:ext cx="5682328" cy="861774"/>
          </a:xfrm>
          <a:prstGeom prst="rect">
            <a:avLst/>
          </a:prstGeom>
          <a:noFill/>
        </p:spPr>
        <p:txBody>
          <a:bodyPr wrap="square" rtlCol="0">
            <a:spAutoFit/>
          </a:bodyPr>
          <a:lstStyle/>
          <a:p>
            <a:pPr algn="ctr"/>
            <a:r>
              <a:rPr lang="en-US" sz="3200" dirty="0" err="1">
                <a:solidFill>
                  <a:schemeClr val="bg1"/>
                </a:solidFill>
              </a:rPr>
              <a:t>Internationale</a:t>
            </a:r>
            <a:r>
              <a:rPr lang="en-US" sz="3200" dirty="0">
                <a:solidFill>
                  <a:schemeClr val="bg1"/>
                </a:solidFill>
              </a:rPr>
              <a:t> </a:t>
            </a:r>
            <a:r>
              <a:rPr lang="en-US" sz="3200" dirty="0" err="1">
                <a:solidFill>
                  <a:schemeClr val="bg1"/>
                </a:solidFill>
              </a:rPr>
              <a:t>Situationniste</a:t>
            </a:r>
            <a:endParaRPr lang="en-US" sz="3200" dirty="0">
              <a:solidFill>
                <a:schemeClr val="bg1"/>
              </a:solidFill>
            </a:endParaRPr>
          </a:p>
          <a:p>
            <a:pPr algn="ctr"/>
            <a:r>
              <a:rPr lang="en-US" dirty="0">
                <a:solidFill>
                  <a:schemeClr val="bg1"/>
                </a:solidFill>
              </a:rPr>
              <a:t>French; 1958 - 1969</a:t>
            </a:r>
          </a:p>
        </p:txBody>
      </p:sp>
      <p:pic>
        <p:nvPicPr>
          <p:cNvPr id="46082" name="Picture 2">
            <a:extLst>
              <a:ext uri="{FF2B5EF4-FFF2-40B4-BE49-F238E27FC236}">
                <a16:creationId xmlns:a16="http://schemas.microsoft.com/office/drawing/2014/main" id="{C9FFE484-84E5-49A0-AC24-EF9154E79E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2890" y="523466"/>
            <a:ext cx="3166280" cy="474942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Image result for internationale situationniste">
            <a:extLst>
              <a:ext uri="{FF2B5EF4-FFF2-40B4-BE49-F238E27FC236}">
                <a16:creationId xmlns:a16="http://schemas.microsoft.com/office/drawing/2014/main" id="{159FF822-71C4-4B18-A068-1CA0BBADF3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2007" y="523465"/>
            <a:ext cx="2934476" cy="570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8766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242935F8-359D-4755-AD54-A914BE3518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304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solidFill>
                  <a:schemeClr val="tx1"/>
                </a:solidFill>
              </a:rPr>
              <a:t>80</a:t>
            </a:fld>
            <a:endParaRPr lang="en-US" dirty="0">
              <a:solidFill>
                <a:schemeClr val="tx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Potsdamer Platz, </a:t>
            </a:r>
            <a:r>
              <a:rPr lang="en-US" sz="1200" dirty="0">
                <a:ea typeface="Roboto" panose="02000000000000000000" pitchFamily="2" charset="0"/>
                <a:cs typeface="Roboto" panose="02000000000000000000" pitchFamily="2" charset="0"/>
              </a:rPr>
              <a:t>Berlin (1991)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63017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07E51043-9187-4E7F-971C-843A279B99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276999"/>
            <a:ext cx="8446757" cy="59721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81</a:t>
            </a:fld>
            <a:endParaRPr lang="en-US" dirty="0">
              <a:solidFill>
                <a:schemeClr val="bg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Sonnets in Babylon, </a:t>
            </a:r>
            <a:r>
              <a:rPr lang="en-US" sz="1200" dirty="0">
                <a:solidFill>
                  <a:schemeClr val="bg1"/>
                </a:solidFill>
                <a:ea typeface="Roboto" panose="02000000000000000000" pitchFamily="2" charset="0"/>
                <a:cs typeface="Roboto" panose="02000000000000000000" pitchFamily="2" charset="0"/>
              </a:rPr>
              <a:t>Venice Biennale (2014)</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0107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00B3F54C-82A6-4FE5-BB47-2D8E41D4416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6743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82</a:t>
            </a:fld>
            <a:endParaRPr lang="en-US" dirty="0">
              <a:solidFill>
                <a:schemeClr val="bg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Sonnets in Babylon, </a:t>
            </a:r>
            <a:r>
              <a:rPr lang="en-US" sz="1200" dirty="0">
                <a:solidFill>
                  <a:schemeClr val="bg1"/>
                </a:solidFill>
                <a:ea typeface="Roboto" panose="02000000000000000000" pitchFamily="2" charset="0"/>
                <a:cs typeface="Roboto" panose="02000000000000000000" pitchFamily="2" charset="0"/>
              </a:rPr>
              <a:t>Venice Biennale (2014)</a:t>
            </a:r>
            <a:endParaRPr lang="en-US" sz="1200" i="1" dirty="0">
              <a:solidFill>
                <a:schemeClr val="bg1"/>
              </a:solidFill>
              <a:ea typeface="Roboto" panose="02000000000000000000" pitchFamily="2" charset="0"/>
              <a:cs typeface="Roboto" panose="02000000000000000000" pitchFamily="2" charset="0"/>
            </a:endParaRPr>
          </a:p>
        </p:txBody>
      </p:sp>
      <p:pic>
        <p:nvPicPr>
          <p:cNvPr id="35848" name="Picture 8">
            <a:extLst>
              <a:ext uri="{FF2B5EF4-FFF2-40B4-BE49-F238E27FC236}">
                <a16:creationId xmlns:a16="http://schemas.microsoft.com/office/drawing/2014/main" id="{28E8CC17-5274-488E-A5B7-8807E3C11F6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32911" y="1247774"/>
            <a:ext cx="4883804" cy="406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18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83</a:t>
            </a:fld>
            <a:endParaRPr lang="en-US" dirty="0">
              <a:solidFill>
                <a:schemeClr val="bg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Sonnets in Babylon, </a:t>
            </a:r>
            <a:r>
              <a:rPr lang="en-US" sz="1200" dirty="0">
                <a:solidFill>
                  <a:schemeClr val="bg1"/>
                </a:solidFill>
                <a:ea typeface="Roboto" panose="02000000000000000000" pitchFamily="2" charset="0"/>
                <a:cs typeface="Roboto" panose="02000000000000000000" pitchFamily="2" charset="0"/>
              </a:rPr>
              <a:t>Venice Biennale (2014)</a:t>
            </a:r>
            <a:endParaRPr lang="en-US" sz="1200" i="1" dirty="0">
              <a:solidFill>
                <a:schemeClr val="bg1"/>
              </a:solidFill>
              <a:ea typeface="Roboto" panose="02000000000000000000" pitchFamily="2" charset="0"/>
              <a:cs typeface="Roboto" panose="02000000000000000000" pitchFamily="2" charset="0"/>
            </a:endParaRPr>
          </a:p>
        </p:txBody>
      </p:sp>
      <p:pic>
        <p:nvPicPr>
          <p:cNvPr id="34818" name="Picture 2">
            <a:extLst>
              <a:ext uri="{FF2B5EF4-FFF2-40B4-BE49-F238E27FC236}">
                <a16:creationId xmlns:a16="http://schemas.microsoft.com/office/drawing/2014/main" id="{FFA8E8BE-0CCD-4C5E-837C-4B8ADEC696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6338" y="653728"/>
            <a:ext cx="3951287" cy="521367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a:extLst>
              <a:ext uri="{FF2B5EF4-FFF2-40B4-BE49-F238E27FC236}">
                <a16:creationId xmlns:a16="http://schemas.microsoft.com/office/drawing/2014/main" id="{D75ED6B7-DA5E-4F8D-BEE4-8B649FF463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 y="895349"/>
            <a:ext cx="66675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931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46154CB-2CBD-4584-90F2-EA5E58C219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577" y="392279"/>
            <a:ext cx="7756809" cy="58995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84</a:t>
            </a:fld>
            <a:endParaRPr lang="en-US" dirty="0">
              <a:solidFill>
                <a:schemeClr val="bg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Sonnets in Babylon, </a:t>
            </a:r>
            <a:r>
              <a:rPr lang="en-US" sz="1200" dirty="0">
                <a:solidFill>
                  <a:schemeClr val="bg1"/>
                </a:solidFill>
                <a:ea typeface="Roboto" panose="02000000000000000000" pitchFamily="2" charset="0"/>
                <a:cs typeface="Roboto" panose="02000000000000000000" pitchFamily="2" charset="0"/>
              </a:rPr>
              <a:t>Venice Biennale (2014)</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994126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85</a:t>
            </a:fld>
            <a:endParaRPr lang="en-US" dirty="0">
              <a:solidFill>
                <a:schemeClr val="bg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Three Lessons in Architecture, </a:t>
            </a:r>
            <a:r>
              <a:rPr lang="en-US" sz="1200" dirty="0">
                <a:solidFill>
                  <a:schemeClr val="bg1"/>
                </a:solidFill>
                <a:ea typeface="Roboto" panose="02000000000000000000" pitchFamily="2" charset="0"/>
                <a:cs typeface="Roboto" panose="02000000000000000000" pitchFamily="2" charset="0"/>
              </a:rPr>
              <a:t>Cranbrook Academy of Art (1985)</a:t>
            </a:r>
            <a:endParaRPr lang="en-US" sz="1200" i="1" dirty="0">
              <a:solidFill>
                <a:schemeClr val="bg1"/>
              </a:solidFill>
              <a:ea typeface="Roboto" panose="02000000000000000000" pitchFamily="2" charset="0"/>
              <a:cs typeface="Roboto" panose="02000000000000000000" pitchFamily="2" charset="0"/>
            </a:endParaRPr>
          </a:p>
        </p:txBody>
      </p:sp>
      <p:pic>
        <p:nvPicPr>
          <p:cNvPr id="32772" name="Picture 4">
            <a:extLst>
              <a:ext uri="{FF2B5EF4-FFF2-40B4-BE49-F238E27FC236}">
                <a16:creationId xmlns:a16="http://schemas.microsoft.com/office/drawing/2014/main" id="{51C04B0F-E257-41F3-BF35-7C04814C0D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91264" y="487672"/>
            <a:ext cx="5416676" cy="5514975"/>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F2991B5F-D9D8-4BBA-A06F-0FC34C4311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9525" y="0"/>
            <a:ext cx="4621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052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86</a:t>
            </a:fld>
            <a:endParaRPr lang="en-US" dirty="0">
              <a:solidFill>
                <a:schemeClr val="tx1"/>
              </a:solidFill>
            </a:endParaRPr>
          </a:p>
        </p:txBody>
      </p:sp>
      <p:pic>
        <p:nvPicPr>
          <p:cNvPr id="39940" name="Picture 4">
            <a:extLst>
              <a:ext uri="{FF2B5EF4-FFF2-40B4-BE49-F238E27FC236}">
                <a16:creationId xmlns:a16="http://schemas.microsoft.com/office/drawing/2014/main" id="{4D771AA6-D721-42FD-9CD3-8B4CF30E41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0475" y="421199"/>
            <a:ext cx="4581525" cy="5799398"/>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a:extLst>
              <a:ext uri="{FF2B5EF4-FFF2-40B4-BE49-F238E27FC236}">
                <a16:creationId xmlns:a16="http://schemas.microsoft.com/office/drawing/2014/main" id="{B7120908-D805-4C02-B8A8-DEBC73DC8C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1199"/>
            <a:ext cx="7732532" cy="5799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B33EB5-DA62-448E-AA4C-9E1F11AB99F1}"/>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Extension to the Denver Art Museum </a:t>
            </a:r>
            <a:r>
              <a:rPr lang="en-US" sz="1200" dirty="0">
                <a:ea typeface="Roboto" panose="02000000000000000000" pitchFamily="2" charset="0"/>
                <a:cs typeface="Roboto" panose="02000000000000000000" pitchFamily="2" charset="0"/>
              </a:rPr>
              <a:t>(2006)</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19019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87</a:t>
            </a:fld>
            <a:endParaRPr lang="en-US" dirty="0">
              <a:solidFill>
                <a:schemeClr val="tx1"/>
              </a:solidFill>
            </a:endParaRPr>
          </a:p>
        </p:txBody>
      </p:sp>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Extension to the Denver Art Museum </a:t>
            </a:r>
            <a:r>
              <a:rPr lang="en-US" sz="1200" dirty="0">
                <a:ea typeface="Roboto" panose="02000000000000000000" pitchFamily="2" charset="0"/>
                <a:cs typeface="Roboto" panose="02000000000000000000" pitchFamily="2" charset="0"/>
              </a:rPr>
              <a:t>(2006)</a:t>
            </a:r>
            <a:endParaRPr lang="en-US" sz="1200" i="1" dirty="0">
              <a:ea typeface="Roboto" panose="02000000000000000000" pitchFamily="2" charset="0"/>
              <a:cs typeface="Roboto" panose="02000000000000000000" pitchFamily="2" charset="0"/>
            </a:endParaRPr>
          </a:p>
        </p:txBody>
      </p:sp>
      <p:pic>
        <p:nvPicPr>
          <p:cNvPr id="39944" name="Picture 8">
            <a:extLst>
              <a:ext uri="{FF2B5EF4-FFF2-40B4-BE49-F238E27FC236}">
                <a16:creationId xmlns:a16="http://schemas.microsoft.com/office/drawing/2014/main" id="{69A40B21-71EE-4A1D-81CB-E238636775E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421199"/>
            <a:ext cx="8465399" cy="5799398"/>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a:extLst>
              <a:ext uri="{FF2B5EF4-FFF2-40B4-BE49-F238E27FC236}">
                <a16:creationId xmlns:a16="http://schemas.microsoft.com/office/drawing/2014/main" id="{27A5E5DB-E957-4E4C-9BD8-78FD37C0E38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90148" y="421199"/>
            <a:ext cx="4001852" cy="579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443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88</a:t>
            </a:fld>
            <a:endParaRPr lang="en-US"/>
          </a:p>
        </p:txBody>
      </p:sp>
      <p:pic>
        <p:nvPicPr>
          <p:cNvPr id="26626" name="Picture 2" descr="Image result for daniel libeskind jewish museum">
            <a:extLst>
              <a:ext uri="{FF2B5EF4-FFF2-40B4-BE49-F238E27FC236}">
                <a16:creationId xmlns:a16="http://schemas.microsoft.com/office/drawing/2014/main" id="{11F18CD6-C910-40FC-80A6-F94C312FD8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3052"/>
            <a:ext cx="12192000" cy="5913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FF70A6-AEC5-4FBB-B281-029898A6C9D7}"/>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Jewish Museum, </a:t>
            </a:r>
            <a:r>
              <a:rPr lang="en-US" sz="1200" dirty="0">
                <a:ea typeface="Roboto" panose="02000000000000000000" pitchFamily="2" charset="0"/>
                <a:cs typeface="Roboto" panose="02000000000000000000" pitchFamily="2" charset="0"/>
              </a:rPr>
              <a:t>Berlin (2001)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206129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89</a:t>
            </a:fld>
            <a:endParaRPr lang="en-US"/>
          </a:p>
        </p:txBody>
      </p:sp>
      <p:pic>
        <p:nvPicPr>
          <p:cNvPr id="48130" name="Picture 2">
            <a:extLst>
              <a:ext uri="{FF2B5EF4-FFF2-40B4-BE49-F238E27FC236}">
                <a16:creationId xmlns:a16="http://schemas.microsoft.com/office/drawing/2014/main" id="{C351AFB0-4978-418E-B687-ED0BDDF8C7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60388"/>
            <a:ext cx="12192000" cy="5737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93A798-7644-473A-839C-AC1ACA454413}"/>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Jewish Museum, </a:t>
            </a:r>
            <a:r>
              <a:rPr lang="en-US" sz="1200" dirty="0">
                <a:ea typeface="Roboto" panose="02000000000000000000" pitchFamily="2" charset="0"/>
                <a:cs typeface="Roboto" panose="02000000000000000000" pitchFamily="2" charset="0"/>
              </a:rPr>
              <a:t>Berlin (2001)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9383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9</a:t>
            </a:fld>
            <a:endParaRPr lang="en-US"/>
          </a:p>
        </p:txBody>
      </p:sp>
      <p:sp>
        <p:nvSpPr>
          <p:cNvPr id="9" name="TextBox 8">
            <a:extLst>
              <a:ext uri="{FF2B5EF4-FFF2-40B4-BE49-F238E27FC236}">
                <a16:creationId xmlns:a16="http://schemas.microsoft.com/office/drawing/2014/main" id="{8454C1D1-B40C-4D5C-B57B-EFA8513A9235}"/>
              </a:ext>
            </a:extLst>
          </p:cNvPr>
          <p:cNvSpPr txBox="1"/>
          <p:nvPr/>
        </p:nvSpPr>
        <p:spPr>
          <a:xfrm>
            <a:off x="754866" y="5369453"/>
            <a:ext cx="5682328" cy="861774"/>
          </a:xfrm>
          <a:prstGeom prst="rect">
            <a:avLst/>
          </a:prstGeom>
          <a:noFill/>
        </p:spPr>
        <p:txBody>
          <a:bodyPr wrap="square" rtlCol="0">
            <a:spAutoFit/>
          </a:bodyPr>
          <a:lstStyle/>
          <a:p>
            <a:pPr algn="ctr"/>
            <a:r>
              <a:rPr lang="en-US" sz="3200" dirty="0" err="1">
                <a:solidFill>
                  <a:schemeClr val="bg1"/>
                </a:solidFill>
              </a:rPr>
              <a:t>Internationale</a:t>
            </a:r>
            <a:r>
              <a:rPr lang="en-US" sz="3200" dirty="0">
                <a:solidFill>
                  <a:schemeClr val="bg1"/>
                </a:solidFill>
              </a:rPr>
              <a:t> </a:t>
            </a:r>
            <a:r>
              <a:rPr lang="en-US" sz="3200" dirty="0" err="1">
                <a:solidFill>
                  <a:schemeClr val="bg1"/>
                </a:solidFill>
              </a:rPr>
              <a:t>Situationniste</a:t>
            </a:r>
            <a:endParaRPr lang="en-US" sz="3200" dirty="0">
              <a:solidFill>
                <a:schemeClr val="bg1"/>
              </a:solidFill>
            </a:endParaRPr>
          </a:p>
          <a:p>
            <a:pPr algn="ctr"/>
            <a:r>
              <a:rPr lang="en-US" dirty="0">
                <a:solidFill>
                  <a:schemeClr val="bg1"/>
                </a:solidFill>
              </a:rPr>
              <a:t>French; 1958 - 1969</a:t>
            </a:r>
          </a:p>
        </p:txBody>
      </p:sp>
      <p:pic>
        <p:nvPicPr>
          <p:cNvPr id="46082" name="Picture 2">
            <a:extLst>
              <a:ext uri="{FF2B5EF4-FFF2-40B4-BE49-F238E27FC236}">
                <a16:creationId xmlns:a16="http://schemas.microsoft.com/office/drawing/2014/main" id="{C9FFE484-84E5-49A0-AC24-EF9154E79E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2890" y="523466"/>
            <a:ext cx="3166280" cy="4749420"/>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Image result for situationniste internationale">
            <a:extLst>
              <a:ext uri="{FF2B5EF4-FFF2-40B4-BE49-F238E27FC236}">
                <a16:creationId xmlns:a16="http://schemas.microsoft.com/office/drawing/2014/main" id="{B82C93CA-4A7A-407E-A9B2-D265560431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2832" y="396005"/>
            <a:ext cx="3667760" cy="2325896"/>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Related image">
            <a:extLst>
              <a:ext uri="{FF2B5EF4-FFF2-40B4-BE49-F238E27FC236}">
                <a16:creationId xmlns:a16="http://schemas.microsoft.com/office/drawing/2014/main" id="{2D935175-CB07-4202-984F-2DFAF3DE32C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54843" y="2898176"/>
            <a:ext cx="2983737" cy="365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495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90</a:t>
            </a:fld>
            <a:endParaRPr lang="en-US"/>
          </a:p>
        </p:txBody>
      </p:sp>
      <p:pic>
        <p:nvPicPr>
          <p:cNvPr id="49154" name="Picture 2">
            <a:extLst>
              <a:ext uri="{FF2B5EF4-FFF2-40B4-BE49-F238E27FC236}">
                <a16:creationId xmlns:a16="http://schemas.microsoft.com/office/drawing/2014/main" id="{8E61702A-777F-4A11-9874-AC3D44E3ED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31975"/>
            <a:ext cx="12192000" cy="3192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DD6537-50CF-46CD-9DF8-37AB4127EA1C}"/>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Jewish Museum, </a:t>
            </a:r>
            <a:r>
              <a:rPr lang="en-US" sz="1200" dirty="0">
                <a:ea typeface="Roboto" panose="02000000000000000000" pitchFamily="2" charset="0"/>
                <a:cs typeface="Roboto" panose="02000000000000000000" pitchFamily="2" charset="0"/>
              </a:rPr>
              <a:t>Berlin (2001)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476848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B33DA6BD-E8BF-45FE-9701-BD951C056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47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91</a:t>
            </a:fld>
            <a:endParaRPr lang="en-US" dirty="0">
              <a:solidFill>
                <a:schemeClr val="tx1"/>
              </a:solidFill>
            </a:endParaRPr>
          </a:p>
        </p:txBody>
      </p:sp>
    </p:spTree>
    <p:extLst>
      <p:ext uri="{BB962C8B-B14F-4D97-AF65-F5344CB8AC3E}">
        <p14:creationId xmlns:p14="http://schemas.microsoft.com/office/powerpoint/2010/main" val="25719874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586691F9-B7B8-43C7-A74D-B68896B1EF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483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tx1"/>
                </a:solidFill>
              </a:rPr>
              <a:t>92</a:t>
            </a:fld>
            <a:endParaRPr lang="en-US" dirty="0">
              <a:solidFill>
                <a:schemeClr val="tx1"/>
              </a:solidFill>
            </a:endParaRPr>
          </a:p>
        </p:txBody>
      </p:sp>
      <p:pic>
        <p:nvPicPr>
          <p:cNvPr id="45058" name="Picture 2">
            <a:extLst>
              <a:ext uri="{FF2B5EF4-FFF2-40B4-BE49-F238E27FC236}">
                <a16:creationId xmlns:a16="http://schemas.microsoft.com/office/drawing/2014/main" id="{095143C5-9D22-46B2-B36D-6712DB788C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62626" y="722808"/>
            <a:ext cx="6057900" cy="5098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F60AD8-A319-49EB-8D1A-4721AB2E6D3C}"/>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Jewish Museum, </a:t>
            </a:r>
            <a:r>
              <a:rPr lang="en-US" sz="1200" dirty="0">
                <a:ea typeface="Roboto" panose="02000000000000000000" pitchFamily="2" charset="0"/>
                <a:cs typeface="Roboto" panose="02000000000000000000" pitchFamily="2" charset="0"/>
              </a:rPr>
              <a:t>Berlin (2001)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76082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64" name="Picture 8">
            <a:extLst>
              <a:ext uri="{FF2B5EF4-FFF2-40B4-BE49-F238E27FC236}">
                <a16:creationId xmlns:a16="http://schemas.microsoft.com/office/drawing/2014/main" id="{41E1CA98-FEE8-4880-8D06-C6DA5DC200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857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93</a:t>
            </a:fld>
            <a:endParaRPr lang="en-US" dirty="0">
              <a:solidFill>
                <a:schemeClr val="bg1"/>
              </a:solidFill>
            </a:endParaRPr>
          </a:p>
        </p:txBody>
      </p:sp>
      <p:pic>
        <p:nvPicPr>
          <p:cNvPr id="45062" name="Picture 6">
            <a:extLst>
              <a:ext uri="{FF2B5EF4-FFF2-40B4-BE49-F238E27FC236}">
                <a16:creationId xmlns:a16="http://schemas.microsoft.com/office/drawing/2014/main" id="{478F1A6F-9637-4FFC-9337-77586B91BA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707899"/>
            <a:ext cx="5701438" cy="51755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9863AD-BA5C-46CD-8EDC-1524420328E5}"/>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Jewish Museum, </a:t>
            </a:r>
            <a:r>
              <a:rPr lang="en-US" sz="1200" dirty="0">
                <a:ea typeface="Roboto" panose="02000000000000000000" pitchFamily="2" charset="0"/>
                <a:cs typeface="Roboto" panose="02000000000000000000" pitchFamily="2" charset="0"/>
              </a:rPr>
              <a:t>Berlin (2001)</a:t>
            </a:r>
            <a:endParaRPr lang="en-US" sz="1200" i="1"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986888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Image result for daniel libeskind world trade center">
            <a:extLst>
              <a:ext uri="{FF2B5EF4-FFF2-40B4-BE49-F238E27FC236}">
                <a16:creationId xmlns:a16="http://schemas.microsoft.com/office/drawing/2014/main" id="{04FE3F77-ACDD-4A7E-8ED9-42982FB6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62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94</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ea typeface="Roboto" panose="02000000000000000000" pitchFamily="2" charset="0"/>
                <a:cs typeface="Roboto" panose="02000000000000000000" pitchFamily="2" charset="0"/>
              </a:rPr>
              <a:t>World Trade Center Masterplan</a:t>
            </a:r>
            <a:r>
              <a:rPr lang="en-US" sz="1200" dirty="0">
                <a:ea typeface="Roboto" panose="02000000000000000000" pitchFamily="2" charset="0"/>
                <a:cs typeface="Roboto" panose="02000000000000000000" pitchFamily="2" charset="0"/>
              </a:rPr>
              <a:t>, New York City (2002 – 2010s)</a:t>
            </a:r>
            <a:endParaRPr lang="en-US" sz="1200" i="1" dirty="0">
              <a:ea typeface="Roboto" panose="02000000000000000000" pitchFamily="2" charset="0"/>
              <a:cs typeface="Roboto" panose="02000000000000000000" pitchFamily="2" charset="0"/>
            </a:endParaRPr>
          </a:p>
        </p:txBody>
      </p:sp>
      <p:pic>
        <p:nvPicPr>
          <p:cNvPr id="51204" name="Picture 4" descr="Image result for daniel libeskind world trade center 2002">
            <a:extLst>
              <a:ext uri="{FF2B5EF4-FFF2-40B4-BE49-F238E27FC236}">
                <a16:creationId xmlns:a16="http://schemas.microsoft.com/office/drawing/2014/main" id="{2368ECC9-FA10-4580-B54A-50C82F8D73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96126" y="382226"/>
            <a:ext cx="4433888" cy="562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7463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p:txBody>
          <a:bodyPr/>
          <a:lstStyle/>
          <a:p>
            <a:fld id="{B1FBAFC4-4A05-4DF6-B1FD-8F36CC434EF5}" type="slidenum">
              <a:rPr lang="en-US" smtClean="0"/>
              <a:t>95</a:t>
            </a:fld>
            <a:endParaRPr lang="en-US"/>
          </a:p>
        </p:txBody>
      </p:sp>
      <p:sp>
        <p:nvSpPr>
          <p:cNvPr id="14" name="TextBox 13">
            <a:extLst>
              <a:ext uri="{FF2B5EF4-FFF2-40B4-BE49-F238E27FC236}">
                <a16:creationId xmlns:a16="http://schemas.microsoft.com/office/drawing/2014/main" id="{87980CF8-448B-4C2D-B016-90ABB08A2AC7}"/>
              </a:ext>
            </a:extLst>
          </p:cNvPr>
          <p:cNvSpPr txBox="1"/>
          <p:nvPr/>
        </p:nvSpPr>
        <p:spPr>
          <a:xfrm>
            <a:off x="6988573" y="2900573"/>
            <a:ext cx="4184700" cy="861774"/>
          </a:xfrm>
          <a:prstGeom prst="rect">
            <a:avLst/>
          </a:prstGeom>
          <a:noFill/>
        </p:spPr>
        <p:txBody>
          <a:bodyPr wrap="square" rtlCol="0">
            <a:spAutoFit/>
          </a:bodyPr>
          <a:lstStyle/>
          <a:p>
            <a:pPr algn="ctr"/>
            <a:r>
              <a:rPr lang="en-US" sz="3200" dirty="0">
                <a:solidFill>
                  <a:schemeClr val="bg1"/>
                </a:solidFill>
              </a:rPr>
              <a:t>Zaha Hadid</a:t>
            </a:r>
          </a:p>
          <a:p>
            <a:pPr algn="ctr"/>
            <a:r>
              <a:rPr lang="en-US" dirty="0">
                <a:solidFill>
                  <a:schemeClr val="bg1"/>
                </a:solidFill>
              </a:rPr>
              <a:t>British; 1950 - 2016</a:t>
            </a:r>
          </a:p>
        </p:txBody>
      </p:sp>
      <p:pic>
        <p:nvPicPr>
          <p:cNvPr id="8194" name="Picture 2" descr="Image result for zaha hadid">
            <a:extLst>
              <a:ext uri="{FF2B5EF4-FFF2-40B4-BE49-F238E27FC236}">
                <a16:creationId xmlns:a16="http://schemas.microsoft.com/office/drawing/2014/main" id="{85EBB17D-EFF6-458D-8035-04E93B7EFCA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09799" y="909848"/>
            <a:ext cx="4048125" cy="484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3198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Image result for zaha hadid">
            <a:extLst>
              <a:ext uri="{FF2B5EF4-FFF2-40B4-BE49-F238E27FC236}">
                <a16:creationId xmlns:a16="http://schemas.microsoft.com/office/drawing/2014/main" id="{206D4EAD-C67D-4D2B-8F14-838B957C6B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26887"/>
            <a:ext cx="10772775" cy="54453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96</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Heydar Aliyev Center</a:t>
            </a:r>
            <a:r>
              <a:rPr lang="en-US" sz="1200" dirty="0">
                <a:solidFill>
                  <a:schemeClr val="bg1"/>
                </a:solidFill>
                <a:ea typeface="Roboto" panose="02000000000000000000" pitchFamily="2" charset="0"/>
                <a:cs typeface="Roboto" panose="02000000000000000000" pitchFamily="2" charset="0"/>
              </a:rPr>
              <a:t>, Azerbaijan (2007)</a:t>
            </a:r>
            <a:endParaRPr lang="en-US" sz="1200" i="1"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47398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97</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Vision for Madrid </a:t>
            </a:r>
            <a:r>
              <a:rPr lang="en-US" sz="1200" dirty="0">
                <a:solidFill>
                  <a:schemeClr val="bg1"/>
                </a:solidFill>
                <a:ea typeface="Roboto" panose="02000000000000000000" pitchFamily="2" charset="0"/>
                <a:cs typeface="Roboto" panose="02000000000000000000" pitchFamily="2" charset="0"/>
              </a:rPr>
              <a:t>(1992)</a:t>
            </a:r>
            <a:endParaRPr lang="en-US" sz="1200" i="1" dirty="0">
              <a:solidFill>
                <a:schemeClr val="bg1"/>
              </a:solidFill>
              <a:ea typeface="Roboto" panose="02000000000000000000" pitchFamily="2" charset="0"/>
              <a:cs typeface="Roboto" panose="02000000000000000000" pitchFamily="2" charset="0"/>
            </a:endParaRPr>
          </a:p>
        </p:txBody>
      </p:sp>
      <p:pic>
        <p:nvPicPr>
          <p:cNvPr id="11266" name="Picture 2" descr="Image result for zaha hadid paintings">
            <a:extLst>
              <a:ext uri="{FF2B5EF4-FFF2-40B4-BE49-F238E27FC236}">
                <a16:creationId xmlns:a16="http://schemas.microsoft.com/office/drawing/2014/main" id="{62A63662-9657-4424-B23F-D11A4220F1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63563"/>
            <a:ext cx="12192000" cy="573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794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98</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Metropolis </a:t>
            </a:r>
            <a:r>
              <a:rPr lang="en-US" sz="1200" dirty="0">
                <a:solidFill>
                  <a:schemeClr val="bg1"/>
                </a:solidFill>
                <a:ea typeface="Roboto" panose="02000000000000000000" pitchFamily="2" charset="0"/>
                <a:cs typeface="Roboto" panose="02000000000000000000" pitchFamily="2" charset="0"/>
              </a:rPr>
              <a:t>(1988)</a:t>
            </a:r>
            <a:endParaRPr lang="en-US" sz="1200" i="1" dirty="0">
              <a:solidFill>
                <a:schemeClr val="bg1"/>
              </a:solidFill>
              <a:ea typeface="Roboto" panose="02000000000000000000" pitchFamily="2" charset="0"/>
              <a:cs typeface="Roboto" panose="02000000000000000000" pitchFamily="2" charset="0"/>
            </a:endParaRPr>
          </a:p>
        </p:txBody>
      </p:sp>
      <p:pic>
        <p:nvPicPr>
          <p:cNvPr id="9220" name="Picture 4" descr="Image result for zaha hadid paintings">
            <a:extLst>
              <a:ext uri="{FF2B5EF4-FFF2-40B4-BE49-F238E27FC236}">
                <a16:creationId xmlns:a16="http://schemas.microsoft.com/office/drawing/2014/main" id="{D5BED5DD-66D1-403A-95BD-213B88A43B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74700"/>
            <a:ext cx="12192000" cy="530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143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6D97C0-FB3B-4D09-8A96-46C52976A422}"/>
              </a:ext>
            </a:extLst>
          </p:cNvPr>
          <p:cNvSpPr>
            <a:spLocks noGrp="1"/>
          </p:cNvSpPr>
          <p:nvPr>
            <p:ph type="sldNum" sz="quarter" idx="12"/>
          </p:nvPr>
        </p:nvSpPr>
        <p:spPr>
          <a:xfrm>
            <a:off x="71688" y="6451136"/>
            <a:ext cx="2743200" cy="365125"/>
          </a:xfrm>
        </p:spPr>
        <p:txBody>
          <a:bodyPr/>
          <a:lstStyle/>
          <a:p>
            <a:fld id="{B1FBAFC4-4A05-4DF6-B1FD-8F36CC434EF5}" type="slidenum">
              <a:rPr lang="en-US" smtClean="0">
                <a:solidFill>
                  <a:schemeClr val="bg1"/>
                </a:solidFill>
              </a:rPr>
              <a:t>99</a:t>
            </a:fld>
            <a:endParaRPr lang="en-US" dirty="0">
              <a:solidFill>
                <a:schemeClr val="bg1"/>
              </a:solidFill>
            </a:endParaRPr>
          </a:p>
        </p:txBody>
      </p:sp>
      <p:sp>
        <p:nvSpPr>
          <p:cNvPr id="12" name="TextBox 11">
            <a:extLst>
              <a:ext uri="{FF2B5EF4-FFF2-40B4-BE49-F238E27FC236}">
                <a16:creationId xmlns:a16="http://schemas.microsoft.com/office/drawing/2014/main" id="{D3937C15-55DD-4540-A0F7-5C7D9FA4A19B}"/>
              </a:ext>
            </a:extLst>
          </p:cNvPr>
          <p:cNvSpPr txBox="1"/>
          <p:nvPr/>
        </p:nvSpPr>
        <p:spPr>
          <a:xfrm>
            <a:off x="3854614" y="6291824"/>
            <a:ext cx="7756809" cy="276999"/>
          </a:xfrm>
          <a:prstGeom prst="rect">
            <a:avLst/>
          </a:prstGeom>
          <a:noFill/>
        </p:spPr>
        <p:txBody>
          <a:bodyPr wrap="square" rtlCol="0">
            <a:spAutoFit/>
          </a:bodyPr>
          <a:lstStyle/>
          <a:p>
            <a:pPr algn="r"/>
            <a:r>
              <a:rPr lang="en-US" sz="1200" i="1" dirty="0">
                <a:solidFill>
                  <a:schemeClr val="bg1"/>
                </a:solidFill>
                <a:ea typeface="Roboto" panose="02000000000000000000" pitchFamily="2" charset="0"/>
                <a:cs typeface="Roboto" panose="02000000000000000000" pitchFamily="2" charset="0"/>
              </a:rPr>
              <a:t>The Peak </a:t>
            </a:r>
            <a:r>
              <a:rPr lang="en-US" sz="1200" dirty="0">
                <a:solidFill>
                  <a:schemeClr val="bg1"/>
                </a:solidFill>
                <a:ea typeface="Roboto" panose="02000000000000000000" pitchFamily="2" charset="0"/>
                <a:cs typeface="Roboto" panose="02000000000000000000" pitchFamily="2" charset="0"/>
              </a:rPr>
              <a:t>(1983)</a:t>
            </a:r>
            <a:endParaRPr lang="en-US" sz="1200" i="1" dirty="0">
              <a:solidFill>
                <a:schemeClr val="bg1"/>
              </a:solidFill>
              <a:ea typeface="Roboto" panose="02000000000000000000" pitchFamily="2" charset="0"/>
              <a:cs typeface="Roboto" panose="02000000000000000000" pitchFamily="2" charset="0"/>
            </a:endParaRPr>
          </a:p>
        </p:txBody>
      </p:sp>
      <p:pic>
        <p:nvPicPr>
          <p:cNvPr id="12294" name="Picture 6">
            <a:extLst>
              <a:ext uri="{FF2B5EF4-FFF2-40B4-BE49-F238E27FC236}">
                <a16:creationId xmlns:a16="http://schemas.microsoft.com/office/drawing/2014/main" id="{937E0DD3-CD31-431D-B027-EA63B487DF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7783" y="0"/>
            <a:ext cx="4471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48DC6A1-0A77-4DC2-8185-445341C93A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6150" y="0"/>
            <a:ext cx="3887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74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21507</TotalTime>
  <Words>4747</Words>
  <Application>Microsoft Office PowerPoint</Application>
  <PresentationFormat>Widescreen</PresentationFormat>
  <Paragraphs>691</Paragraphs>
  <Slides>117</Slides>
  <Notes>117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117</vt:i4>
      </vt:variant>
    </vt:vector>
  </HeadingPairs>
  <TitlesOfParts>
    <vt:vector size="122" baseType="lpstr">
      <vt:lpstr>Arial</vt:lpstr>
      <vt:lpstr>Calibri</vt:lpstr>
      <vt:lpstr>Calibri Light</vt:lpstr>
      <vt:lpstr>medium-content-serif-font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710</cp:revision>
  <dcterms:created xsi:type="dcterms:W3CDTF">2019-06-04T12:26:12Z</dcterms:created>
  <dcterms:modified xsi:type="dcterms:W3CDTF">2020-11-16T18:27:31Z</dcterms:modified>
</cp:coreProperties>
</file>