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4"/>
  </p:notesMasterIdLst>
  <p:sldIdLst>
    <p:sldId id="256" r:id="rId2"/>
    <p:sldId id="368" r:id="rId3"/>
    <p:sldId id="369" r:id="rId4"/>
    <p:sldId id="370" r:id="rId5"/>
    <p:sldId id="371" r:id="rId6"/>
    <p:sldId id="372" r:id="rId7"/>
    <p:sldId id="373" r:id="rId8"/>
    <p:sldId id="374" r:id="rId9"/>
    <p:sldId id="375" r:id="rId10"/>
    <p:sldId id="376" r:id="rId11"/>
    <p:sldId id="377" r:id="rId12"/>
    <p:sldId id="378" r:id="rId13"/>
    <p:sldId id="379" r:id="rId14"/>
    <p:sldId id="380" r:id="rId15"/>
    <p:sldId id="381" r:id="rId16"/>
    <p:sldId id="382" r:id="rId17"/>
    <p:sldId id="383" r:id="rId18"/>
    <p:sldId id="384" r:id="rId19"/>
    <p:sldId id="385" r:id="rId20"/>
    <p:sldId id="386" r:id="rId21"/>
    <p:sldId id="387" r:id="rId22"/>
    <p:sldId id="388" r:id="rId23"/>
    <p:sldId id="389" r:id="rId24"/>
    <p:sldId id="452" r:id="rId25"/>
    <p:sldId id="390" r:id="rId26"/>
    <p:sldId id="391" r:id="rId27"/>
    <p:sldId id="392" r:id="rId28"/>
    <p:sldId id="393" r:id="rId29"/>
    <p:sldId id="394" r:id="rId30"/>
    <p:sldId id="453" r:id="rId31"/>
    <p:sldId id="454" r:id="rId32"/>
    <p:sldId id="455" r:id="rId33"/>
    <p:sldId id="456" r:id="rId34"/>
    <p:sldId id="457" r:id="rId35"/>
    <p:sldId id="395" r:id="rId36"/>
    <p:sldId id="458" r:id="rId37"/>
    <p:sldId id="396" r:id="rId38"/>
    <p:sldId id="397" r:id="rId39"/>
    <p:sldId id="398" r:id="rId40"/>
    <p:sldId id="399" r:id="rId41"/>
    <p:sldId id="400" r:id="rId42"/>
    <p:sldId id="401" r:id="rId43"/>
    <p:sldId id="402" r:id="rId44"/>
    <p:sldId id="403" r:id="rId45"/>
    <p:sldId id="404" r:id="rId46"/>
    <p:sldId id="405" r:id="rId47"/>
    <p:sldId id="406" r:id="rId48"/>
    <p:sldId id="407" r:id="rId49"/>
    <p:sldId id="408" r:id="rId50"/>
    <p:sldId id="409" r:id="rId51"/>
    <p:sldId id="410" r:id="rId52"/>
    <p:sldId id="411" r:id="rId53"/>
    <p:sldId id="412" r:id="rId54"/>
    <p:sldId id="413" r:id="rId55"/>
    <p:sldId id="414" r:id="rId56"/>
    <p:sldId id="415" r:id="rId57"/>
    <p:sldId id="416" r:id="rId58"/>
    <p:sldId id="417" r:id="rId59"/>
    <p:sldId id="418" r:id="rId60"/>
    <p:sldId id="419" r:id="rId61"/>
    <p:sldId id="420" r:id="rId62"/>
    <p:sldId id="421" r:id="rId63"/>
    <p:sldId id="422" r:id="rId64"/>
    <p:sldId id="423" r:id="rId65"/>
    <p:sldId id="424" r:id="rId66"/>
    <p:sldId id="425" r:id="rId67"/>
    <p:sldId id="426" r:id="rId68"/>
    <p:sldId id="427" r:id="rId69"/>
    <p:sldId id="428" r:id="rId70"/>
    <p:sldId id="429" r:id="rId71"/>
    <p:sldId id="430" r:id="rId72"/>
    <p:sldId id="431" r:id="rId73"/>
    <p:sldId id="432" r:id="rId74"/>
    <p:sldId id="433" r:id="rId75"/>
    <p:sldId id="434" r:id="rId76"/>
    <p:sldId id="435" r:id="rId77"/>
    <p:sldId id="436" r:id="rId78"/>
    <p:sldId id="437" r:id="rId79"/>
    <p:sldId id="438" r:id="rId80"/>
    <p:sldId id="439" r:id="rId81"/>
    <p:sldId id="440" r:id="rId82"/>
    <p:sldId id="441" r:id="rId83"/>
    <p:sldId id="442" r:id="rId84"/>
    <p:sldId id="443" r:id="rId85"/>
    <p:sldId id="444" r:id="rId86"/>
    <p:sldId id="445" r:id="rId87"/>
    <p:sldId id="446" r:id="rId88"/>
    <p:sldId id="447" r:id="rId89"/>
    <p:sldId id="448" r:id="rId90"/>
    <p:sldId id="449" r:id="rId91"/>
    <p:sldId id="450" r:id="rId92"/>
    <p:sldId id="451" r:id="rId9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70546" autoAdjust="0"/>
  </p:normalViewPr>
  <p:slideViewPr>
    <p:cSldViewPr snapToGrid="0">
      <p:cViewPr varScale="1">
        <p:scale>
          <a:sx n="139" d="100"/>
          <a:sy n="139" d="100"/>
        </p:scale>
        <p:origin x="2352" y="110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1CEF3-19B6-45DF-9DB3-13136E70B41D}" type="datetimeFigureOut">
              <a:rPr lang="en-US" smtClean="0"/>
              <a:t>Saturday/10/31/2020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D47CE-6028-46F2-A87F-6D3962B46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10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For the next session, we’ll be looking at the architectural movement called Postmodernism.	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Like pretty much all other architectural movements,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source of Postmodernism existed outside of architecture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and studies such as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philosophy and </a:t>
            </a:r>
            <a:r>
              <a:rPr lang="en-US" sz="1100" b="1" u="sng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sociology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But I won’t get into that, as unlike Phenomenology, it strays too far from problems of the built environment.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b="1" dirty="0"/>
              <a:t>No single definition of Postmodernism </a:t>
            </a:r>
            <a:r>
              <a:rPr lang="en-US" dirty="0"/>
              <a:t>(though often misused today)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Inherently </a:t>
            </a:r>
            <a:r>
              <a:rPr lang="en-US" b="1" dirty="0"/>
              <a:t>a sloppy term</a:t>
            </a:r>
            <a:r>
              <a:rPr lang="en-US" dirty="0"/>
              <a:t>, and it’s very difficult if not impossible to clarify what is meant exactly by Postmodernists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/>
              <a:t>By definition, a part of it still clings on to Modernism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Nevertheless, </a:t>
            </a:r>
            <a:r>
              <a:rPr lang="en-US" b="1" dirty="0"/>
              <a:t>some shared tendencies </a:t>
            </a:r>
            <a:r>
              <a:rPr lang="en-US" dirty="0"/>
              <a:t>from self-defined Postmodernists…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91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DE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Hejduk</a:t>
            </a:r>
          </a:p>
          <a:p>
            <a:pPr marL="800100" marR="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DE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While certainly a designer, very much into the poetry of architecture</a:t>
            </a:r>
          </a:p>
          <a:p>
            <a:pPr marL="800100" marR="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DE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To the extent that many of his publications were half building sketches, half poems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38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DE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Gwathmey</a:t>
            </a:r>
            <a:endParaRPr lang="en-US" sz="1100" b="1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de-DE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Coroprate model for Modernist aesthetic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22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DE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Eisenman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de-DE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Diagrams</a:t>
            </a:r>
            <a:r>
              <a:rPr lang="de-DE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a vast range of project types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de-DE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One of the main architects in the Deconstructivist period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5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DE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Michael Graves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de-DE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Aesthetics of juxtaposition, </a:t>
            </a:r>
            <a:r>
              <a:rPr lang="de-DE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whimsical forms</a:t>
            </a:r>
            <a:endParaRPr lang="en-US" sz="1100" b="1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While he was part of ‘The Whites’, he’d eventually become one of the most famous Postmodernists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57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DE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Richard Meier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de-DE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White grids, geometric collages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de-DE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Getty Center, one of his most famous projects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63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DE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label of the New York 5 gained a lot of notoriety, but there was some disciplinary tension with those that had a fundamentally different outlook than The Whites... </a:t>
            </a:r>
            <a:r>
              <a:rPr lang="de-DE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led by Robert AM Stern, they called themsleves "The Greys“</a:t>
            </a:r>
            <a:endParaRPr lang="en-US" sz="1100" b="1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 response, Robert Stern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organized a forum called “Five on Five”, 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published in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1973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Robert AM Stern, </a:t>
            </a:r>
            <a:r>
              <a:rPr lang="en-US" sz="1100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Romaldo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Giurgola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Allan Greenberg, Charles Moore, and Jaquelin T. Robertson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Unlike the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‘purity of the whites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,’ the Greys sought to acknowledge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complexity of history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and that reality was more complicated than textbook theory.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Going to cycle through some of their projects, and won’t say much about each of them –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pay attention to difference with Whites…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45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Romaldo</a:t>
            </a: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Giurgola</a:t>
            </a:r>
            <a:endParaRPr lang="en-US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48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Allan Greenberg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374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Robert AM Stern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Charles Moore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81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Before we get into Postmodernism proper, let’s begin with this fellow…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493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Jaquelin Robertson</a:t>
            </a:r>
          </a:p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Any differences with the Whites?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So, it’s accurate to say that the Grays were aiming towards a kind of architecture reliant on the ‘mixed’, less pure in favor of the actual.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21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Going to show a series of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buildings that are quintessentially Postmodern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… try to articulate any stylistic tendencies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Philip Johnson’s AT&amp;T Building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938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Michael Graves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Remember, he was part of the Whites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So part of the difficulty of the term Whites/Greys</a:t>
            </a:r>
          </a:p>
          <a:p>
            <a:pPr marL="1143000" marR="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Actually more mixed in reality than on opposite teams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904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Another one of Graves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Disney Studios in Burbank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Snow White’s 7 dwarves 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serving as the caryatids of the front facade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698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 important exemplar to Postmodernism</a:t>
            </a:r>
          </a:p>
          <a:p>
            <a:pPr marL="800100" marR="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Architecture as a conversation</a:t>
            </a:r>
            <a:r>
              <a:rPr lang="en-US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where the history of the discipline supplies the practicing architect with </a:t>
            </a:r>
            <a:r>
              <a:rPr lang="en-US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 language, laden with symbolic value</a:t>
            </a:r>
          </a:p>
          <a:p>
            <a:pPr marL="800100" marR="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 nod to the origins of Architecture</a:t>
            </a:r>
          </a:p>
          <a:p>
            <a:pPr marL="1257300" marR="0" lvl="2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But light, for a building for an animation company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846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Terry </a:t>
            </a:r>
            <a:r>
              <a:rPr lang="en-US" sz="1800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Ferrel</a:t>
            </a: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MI6 building in London</a:t>
            </a:r>
          </a:p>
          <a:p>
            <a:pPr marL="171450" indent="-171450">
              <a:buFontTx/>
              <a:buChar char="-"/>
            </a:pPr>
            <a:r>
              <a:rPr lang="en-US" dirty="0"/>
              <a:t>Ziggurat form for a governmental organization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Pyramidal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Though the actual MI6 is located in another building behind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990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James Stirling’s Neue </a:t>
            </a:r>
            <a:r>
              <a:rPr lang="en-US" sz="1800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Staatsgalerie</a:t>
            </a:r>
            <a:endParaRPr lang="en-US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US" dirty="0"/>
              <a:t>A connection with the original </a:t>
            </a:r>
            <a:r>
              <a:rPr lang="en-US" dirty="0" err="1"/>
              <a:t>Staatsgalerie</a:t>
            </a:r>
            <a:r>
              <a:rPr lang="en-US" dirty="0"/>
              <a:t> of 1843</a:t>
            </a:r>
          </a:p>
          <a:p>
            <a:pPr marL="171450" indent="-171450">
              <a:buFontTx/>
              <a:buChar char="-"/>
            </a:pPr>
            <a:r>
              <a:rPr lang="en-US" dirty="0"/>
              <a:t>So the design intentionally collides the modern with the classical</a:t>
            </a:r>
          </a:p>
          <a:p>
            <a:pPr marL="171450" indent="-171450">
              <a:buFontTx/>
              <a:buChar char="-"/>
            </a:pPr>
            <a:r>
              <a:rPr lang="en-US" dirty="0"/>
              <a:t>Not only forms, but also materials</a:t>
            </a:r>
          </a:p>
          <a:p>
            <a:pPr marL="171450" indent="-171450">
              <a:buFontTx/>
              <a:buChar char="-"/>
            </a:pPr>
            <a:r>
              <a:rPr lang="en-US" dirty="0"/>
              <a:t>Celebration of the many, the mixed, rather than the homogenous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445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Elevation of the art gallery</a:t>
            </a:r>
          </a:p>
          <a:p>
            <a:pPr marL="171450" indent="-171450">
              <a:buFontTx/>
              <a:buChar char="-"/>
            </a:pPr>
            <a:r>
              <a:rPr lang="en-US" dirty="0"/>
              <a:t>Intentional combination, rather than integration with the preexisting classical style</a:t>
            </a:r>
          </a:p>
          <a:p>
            <a:pPr marL="171450" indent="-171450">
              <a:buFontTx/>
              <a:buChar char="-"/>
            </a:pPr>
            <a:r>
              <a:rPr lang="en-US" dirty="0"/>
              <a:t>Series of contrasts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534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And plan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Reminder? Collage?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62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Another Stirling, No. 1 Poultry building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Wedge-shaped site in London</a:t>
            </a:r>
          </a:p>
          <a:p>
            <a:pPr marL="171450" indent="-171450">
              <a:buFontTx/>
              <a:buChar char="-"/>
            </a:pPr>
            <a:r>
              <a:rPr lang="en-US" dirty="0"/>
              <a:t>Clear combination of basic shapes</a:t>
            </a:r>
          </a:p>
          <a:p>
            <a:pPr marL="171450" indent="-171450">
              <a:buFontTx/>
              <a:buChar char="-"/>
            </a:pPr>
            <a:r>
              <a:rPr lang="en-US" dirty="0"/>
              <a:t>Not only collision of shapes, but aesthetics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Modern materials in steel and glass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Juxtaposed with masonry rendered in a kind of Medieval striping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93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 Corbusier lookalike – Philip Johnson.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Johnson was an architect in his own right, but he’s probably best known for his stuff outside of building.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He was essentially an architectural socialite – someone that at the center of the architectural world, without having building at the core of his practice.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70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Another Stirling, No. 1 Poultry building</a:t>
            </a:r>
          </a:p>
          <a:p>
            <a:r>
              <a:rPr lang="en-US" dirty="0"/>
              <a:t>- Wedge-shaped site in London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198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Another Stirling, No. 1 Poultry building</a:t>
            </a:r>
          </a:p>
          <a:p>
            <a:r>
              <a:rPr lang="en-US" dirty="0"/>
              <a:t>- Wedge-shaped site in London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438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Another Stirling, No. 1 Poultry building</a:t>
            </a:r>
          </a:p>
          <a:p>
            <a:r>
              <a:rPr lang="en-US" dirty="0"/>
              <a:t>- Wedge-shaped site in London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959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Another Stirling, No. 1 Poultry building</a:t>
            </a:r>
          </a:p>
          <a:p>
            <a:r>
              <a:rPr lang="en-US" dirty="0"/>
              <a:t>- Wedge-shaped site in London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517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Another Stirling, No. 1 Poultry building</a:t>
            </a:r>
          </a:p>
          <a:p>
            <a:r>
              <a:rPr lang="en-US" dirty="0"/>
              <a:t>- Wedge-shaped site in London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625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And finally Mario </a:t>
            </a:r>
            <a:r>
              <a:rPr lang="en-US" sz="1100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Botta’s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SF MOMA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Visual tendency seems to be about Collage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Juxtaposition, Collision, of styles, materials, colors, etc.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Same Medieval striping on the truncated silo (Cathedral Siena)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737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►</a:t>
            </a:r>
            <a:r>
              <a:rPr lang="en-US" sz="1100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The ‘cheap’ explanation of Postmodernism – highly visual, and accurate at that</a:t>
            </a:r>
            <a:endParaRPr lang="en-US" sz="1100" b="1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But there’s </a:t>
            </a:r>
            <a:r>
              <a:rPr lang="en-US" sz="1100" b="1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a more intellectual mandate </a:t>
            </a:r>
            <a:r>
              <a:rPr lang="en-US" sz="1100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behind the visual chaos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816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For the reading, I assigned </a:t>
            </a:r>
            <a:r>
              <a:rPr lang="en-US" sz="1100" b="1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Complexity and Contradiction in Architecture </a:t>
            </a:r>
            <a:r>
              <a:rPr lang="en-US" sz="1100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by </a:t>
            </a:r>
            <a:r>
              <a:rPr lang="en-US" sz="1100" b="1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Robert Venturi, published in 1966.</a:t>
            </a:r>
            <a:endParaRPr lang="en-US" sz="1100" b="1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Key texts of the 20</a:t>
            </a:r>
            <a:r>
              <a:rPr lang="en-US" sz="1100" baseline="30000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th</a:t>
            </a:r>
            <a:r>
              <a:rPr lang="en-US" sz="1100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 century – </a:t>
            </a:r>
            <a:r>
              <a:rPr lang="en-US" sz="1100" b="1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strongly encourage you to read entirety.</a:t>
            </a:r>
            <a:endParaRPr lang="en-US" sz="1100" b="1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59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Before I go on, it’s important to note that </a:t>
            </a:r>
            <a:r>
              <a:rPr lang="en-US" sz="1100" b="1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Venturi is often associated Denise Scott Brown </a:t>
            </a:r>
            <a:r>
              <a:rPr lang="en-US" sz="1100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– </a:t>
            </a:r>
            <a:r>
              <a:rPr lang="en-US" sz="1100" b="1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personal and professional partner.</a:t>
            </a:r>
            <a:endParaRPr lang="en-US" sz="1100" b="1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For majority of his career, was partnered with Scott Brown.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726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There </a:t>
            </a:r>
            <a:r>
              <a:rPr lang="en-US" sz="1100" b="1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are 2 major works by Venturi</a:t>
            </a:r>
            <a:r>
              <a:rPr lang="en-US" sz="1100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, with one with Scott Brown – gets complicated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Timeline of partnership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77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He did build however, but even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he considered himself an aficionado of sorts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who used his own buildings to learn about others.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Does this building look like anyone’s work?...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Mies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134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A few key words/phrases that really summarize Venturi’s ideas… think about the buildings we originally looked at.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Ambiguity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898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Contradictory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800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Juxtaposition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788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Difficult Whole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47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Anomalies and Uncertainties give validity to architecture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Seeing familiar things in an unfamiliar way and from unexpected points of 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29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Both-And vs Either-Or</a:t>
            </a:r>
            <a:endParaRPr lang="en-US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830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Rather than saying that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proper architecture has to be EITHER this or THAT</a:t>
            </a:r>
            <a:r>
              <a:rPr lang="en-US" sz="1100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why not both?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Because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 reality, the world is complex</a:t>
            </a:r>
            <a:r>
              <a:rPr lang="en-US" sz="1100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and made up of many social/cultural/economic orders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lesson from Modernism? - These things are complicated, and there’s never one solution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Buildings should take a BOTH-AND strategy to their form.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12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‘Primitive’ – think of Collage City, the Primitive Man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605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 idea of Venturi Scott Brown’s approach, Residence in New Castle, Delaware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32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He was quite close to </a:t>
            </a:r>
            <a:r>
              <a:rPr lang="en-US" sz="1100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Mies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and actually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worked in partnership with him for the Seagram Building 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– largely because he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helped secure the commission for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Mies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090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Intentional misuse and combination of architectural orders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0741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Even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forms are almost paper thin 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– not masking their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iconographic nature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But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more than ‘icon’, about ‘symbols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’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269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Stark contrast to a building like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Villa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Savoye</a:t>
            </a:r>
            <a:endParaRPr lang="en-US" sz="1100" b="1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Rather than use of ‘pure forms’, intentionally using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forms ‘tainted’ with history, with </a:t>
            </a:r>
            <a:r>
              <a:rPr lang="en-US" sz="1100" b="1" u="sng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semantic association</a:t>
            </a:r>
            <a:r>
              <a:rPr lang="en-US" sz="1100" u="sng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Venturi believed that when forms with meaning were pitted against each other, new readings of those forms would emerge, and so it was the architect’s task to choreograph</a:t>
            </a:r>
          </a:p>
          <a:p>
            <a:pPr marL="9144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“Common elements made uncommon by their distortion, scale”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287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One of his most well-known projects was built in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1964,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before Scott Brown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 house for his mother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Remains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as one of his most well-regarded projects.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342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Development of a vocabulary that he would use for the rest of his career.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Not about a single, ‘pure’ idea, but a playfulness of space, collision of geometries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and unexpected formal references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Staircase that doesn’t go all the way (pitched roof silhouette, but just 6 inches thick).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6739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Guild House – arguably most well-known project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Housing block in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Philadelphia – lower-middle income housing (important, not just building for the wealthy)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Here, beginning to develop a language of ‘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VERNACULAR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’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Notice signage, </a:t>
            </a:r>
            <a:r>
              <a:rPr lang="en-US" sz="1100" b="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oftentimes hidden in the clean lines of Modernist-style buildings</a:t>
            </a:r>
            <a:endParaRPr lang="en-US" sz="1100" b="1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Can’t see, but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satellite dishes are visible on roofline</a:t>
            </a:r>
          </a:p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Likewise,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Goffe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Street Fire House in New Haven</a:t>
            </a:r>
          </a:p>
          <a:p>
            <a:pPr marL="685800" marR="0" lvl="1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Heavily into ‘direct’ signage,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that graphics was part of a cultural phenomena, that should be embraced by architects</a:t>
            </a:r>
          </a:p>
          <a:p>
            <a:pPr marL="1143000" marR="0" lvl="2" indent="-2286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Common Language of building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4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National Collegiate Football Hall of Fame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Competition entry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Massive building acting as signage alongside the museum proper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Signage becomes building element – about communication, a long tradition of ‘Architecture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Parlante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’… that architecture speaks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404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Another view</a:t>
            </a:r>
          </a:p>
          <a:p>
            <a:r>
              <a:rPr lang="en-US" dirty="0"/>
              <a:t>- No hiding the tacked on nature of the billboard-as-facade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936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More recently and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more locally, ALLENTOWN ART MUSEUM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Notice columns, mixed with modern fenestration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Also conspicuous signage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642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So for him, </a:t>
            </a:r>
            <a:r>
              <a:rPr lang="en-US" sz="18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 more responsible way of design that acknowledges the complexity of real-life was towards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78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Here we see a photo of the three main ‘designers’ (</a:t>
            </a:r>
            <a:r>
              <a:rPr lang="en-US" sz="18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Phyllis Lambert</a:t>
            </a: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daughter and heir to the Seagram fortune, patron of architecture and design).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639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So, </a:t>
            </a:r>
            <a:r>
              <a:rPr lang="en-US" sz="18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from Complexity and Contradiction</a:t>
            </a: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we move on to his other book, </a:t>
            </a:r>
            <a:r>
              <a:rPr lang="en-US" sz="1800" b="1" i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Learning From Las Vegas</a:t>
            </a:r>
            <a:r>
              <a:rPr lang="en-US" sz="18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(1972), </a:t>
            </a: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which was very much produced with Denise Scott Brown, and Steven </a:t>
            </a:r>
            <a:r>
              <a:rPr lang="en-US" sz="1800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Izenour</a:t>
            </a:r>
            <a:endParaRPr lang="en-US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/>
              <a:t>- Venturi stated that Scott Brown’s major contribution was introducing him to the value of the ‘Pop’, the ordinary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6835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Taking the idea of vernacular,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entire book is essentially a lesson of subversiveness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Not taking cues from ‘high’ philosophy 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and intellectual esotericism, but about</a:t>
            </a:r>
            <a:r>
              <a:rPr lang="en-US" sz="1100" b="1" u="sng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learning from popular culture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They looked at the city of Las Vegas to draw lessons in culture should inform architecture</a:t>
            </a:r>
          </a:p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To underscore the point, not looking at Rome, Athens, or even Paris, but Las Vegas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That’s like a chef looking at Burger King for inspiration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631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 series of ‘lessons’ compiled in a kind of field journal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Among the key takeaways – important distinction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DUCK vs DECORATED SHED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8330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They defined a duck as…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9709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Contrasted to the Duck is the Decorated Shed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7182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Example of where the idea of the building extends throughout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 idea of 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reductiveness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– simplicity (in a bad sense)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609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Many examples – some more or less open to interpretation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7128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Decorated sheds on the other hand … &lt;&lt;Quote… &gt;&gt;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5879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At its basis – </a:t>
            </a:r>
            <a:r>
              <a:rPr lang="en-US" sz="18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we can think of big box stores… again, learning from popular culture.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1955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Quintessentially an American invention.</a:t>
            </a:r>
          </a:p>
          <a:p>
            <a:r>
              <a:rPr lang="en-US" dirty="0"/>
              <a:t>- Quintessentially ‘low brow’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36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But Johnson, as an architectural aficionado,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was quite promiscuous with his design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He didn’t have a single style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but had the connections and means to try out a few styles, oftentimes building in partnership with others that had either a stronger design vision, or better technical know-how.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227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So what’s their point? Which is better?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&lt;&lt;Quote… &gt;&gt;</a:t>
            </a:r>
          </a:p>
          <a:p>
            <a:r>
              <a:rPr lang="en-US" dirty="0"/>
              <a:t>2. Why? Because the </a:t>
            </a:r>
            <a:r>
              <a:rPr lang="en-US" b="1" dirty="0"/>
              <a:t>Decorated Shed actively invites many voices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1606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Arguing that even though they’re stylistically different, </a:t>
            </a:r>
            <a:r>
              <a:rPr lang="en-US" sz="18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Modern movement has been producing ducks </a:t>
            </a: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– simplicity to a fault, without acknowledging the complexity inherent in architectural a system of form and communication.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6714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 pretty good point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Venturi highlighted the point that </a:t>
            </a:r>
            <a:r>
              <a:rPr lang="en-US" b="1" dirty="0" err="1"/>
              <a:t>Mies</a:t>
            </a:r>
            <a:r>
              <a:rPr lang="en-US" b="1" dirty="0"/>
              <a:t>’ aesthetic </a:t>
            </a:r>
            <a:r>
              <a:rPr lang="en-US" dirty="0"/>
              <a:t>(a largely Modernist one), was like a duck for the </a:t>
            </a:r>
            <a:r>
              <a:rPr lang="en-US" b="1" dirty="0"/>
              <a:t>Industrial Warehouses </a:t>
            </a:r>
            <a:r>
              <a:rPr lang="en-US" dirty="0"/>
              <a:t>from which Modernism took inspiration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4855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Example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5802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Example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0393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“MINIMEGASTRUCTURES”</a:t>
            </a:r>
          </a:p>
          <a:p>
            <a:endParaRPr lang="en-US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7182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2466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 terms of their approach, they looked at what really mattered in Las Vegas as it was, rather than resorting to academic ideals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Churches, Food Stores, Wedding Chapels, Automobile Rentals</a:t>
            </a:r>
          </a:p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Clear reaction against the Urbanism of Corbusier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1158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They took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conventional architectural mapping and diagram techniques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applied to popular content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b="1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Nolli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plan of Las Vegas – </a:t>
            </a:r>
            <a:r>
              <a:rPr lang="en-US" sz="1100" b="1" u="sng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not about public/Private, but about Ceremonial Space (Chapels)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4687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Likewise, they acknowledged that much of the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American city was contingent upon its perception in the car (rather than pedestrian European cities)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3MPH to 50MPH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Signage / Word / Architecture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03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This is arguably Johnson’s most well-known work, the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AT&amp;T building in Manhattan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Conspicuous ‘pitched roof’… on a skyscraper.</a:t>
            </a:r>
          </a:p>
          <a:p>
            <a:pPr marL="1200150" marR="0" lvl="2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Zero functional element, purely symbolic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Stonework cladding… on a skyscraper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7475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Versailles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8613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English Garden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8042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Broadacre City (Architect? FLW)</a:t>
            </a:r>
          </a:p>
          <a:p>
            <a:r>
              <a:rPr lang="en-US" dirty="0"/>
              <a:t>- Devoid of signage and symbol (just form)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0726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Ville </a:t>
            </a:r>
            <a:r>
              <a:rPr lang="en-US" sz="1800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Radieuse</a:t>
            </a: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(Architect? Le Corbusier!)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Devoid of signage and symbol (just form)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2325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Highway</a:t>
            </a:r>
          </a:p>
          <a:p>
            <a:r>
              <a:rPr lang="en-US" dirty="0"/>
              <a:t>- Purely about the 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6886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Strip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ultimate paradigm for their study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Incredibly subversive, original, unconventional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9070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Various analyses, trying to acknowledge the complexity of things that may otherwise appear to be tacky, popular art – but in fact </a:t>
            </a:r>
            <a:r>
              <a:rPr lang="en-US" sz="18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had resonance for a populace</a:t>
            </a: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more so than architectures designed in a ivory tower, </a:t>
            </a:r>
            <a:r>
              <a:rPr lang="en-US" sz="18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ignorant of the common language of design that actually affected people.</a:t>
            </a:r>
          </a:p>
          <a:p>
            <a:r>
              <a:rPr lang="en-US" dirty="0"/>
              <a:t>- Embedded complexity of reality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0873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Sample of their form of analysis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0786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And again, their point was the decorated shed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That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architecture shouldn’t shy away from direct communication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This is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not a compromise of form, but an engagement with architecture’s potential for communication.</a:t>
            </a:r>
          </a:p>
          <a:p>
            <a:r>
              <a:rPr lang="en-US" b="1" dirty="0"/>
              <a:t>2. Importance of “Form and Symbol”, not just “Form and Form”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7555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2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But we started with Philip Johnson because it was he who coined the term,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“The New York 5”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to describe these 5 architects.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These 5 architects were featured in a publication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called </a:t>
            </a:r>
            <a:r>
              <a:rPr lang="en-US" sz="1100" b="1" i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Five Architects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(1972) 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produced by CASE (Committee of Architects for the Study of the Environment) at 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MOMA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Also known as “</a:t>
            </a: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Whites</a:t>
            </a: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” – unknown origin</a:t>
            </a:r>
          </a:p>
          <a:p>
            <a:pPr marL="1143000" marR="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Not about race, but about their admiration of Le Corbusier and Modernism</a:t>
            </a:r>
          </a:p>
          <a:p>
            <a:pPr marL="1143000" marR="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Think White as abstract (white paper)</a:t>
            </a:r>
          </a:p>
          <a:p>
            <a:pPr marL="1143000" marR="0" lvl="2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de-DE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John Hejduk, Charles Gwathmey, Peter Eisenman, Michael Graves, and Richard Meier.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LcPeriod"/>
            </a:pPr>
            <a:r>
              <a:rPr lang="de-DE" sz="11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We’ll cover Eiseneman in a bit more detail later on.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7463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81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CDAC0-BEBB-4A1A-9A94-DDAFDB3C8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131117-AAFC-41FA-A706-0126BFF77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0A339-C323-4C7B-AEC7-690F70EBC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D15B54-062A-4DA8-9378-3B0C549E396A}" type="datetime1">
              <a:rPr lang="en-US" smtClean="0"/>
              <a:t>Saturday/10/31/2020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A8D9-EC64-44B0-98E6-6BA5F2751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460E-4B02-4CAB-8100-8943AB138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B1FBAFC4-4A05-4DF6-B1FD-8F36CC434E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347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F57E2-2723-45A0-B751-C9BA0845E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F9AC8D-F3A1-47DC-8581-C98E2DAA0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7A098-54E1-4331-9A8E-EC2739360C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F01BEA-8777-4009-8F7E-22D25D1EC520}" type="datetime1">
              <a:rPr lang="en-US" smtClean="0"/>
              <a:t>Saturday/10/31/2020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F800C-472F-436A-80E2-E1F5C7C18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51868-686C-4760-BB4F-70F157E8E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98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4C0C01-74D9-42DB-BC1D-A4854E1E4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9541E8-ABC1-4C51-B660-6EF0ED323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53B24-3EDD-47F1-88D6-0C9FBD22D2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CA1FFA-58C9-4F54-8A4F-E5C82F06F668}" type="datetime1">
              <a:rPr lang="en-US" smtClean="0"/>
              <a:t>Saturday/10/31/2020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CFBE4-595A-4400-BE22-74258E46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AC950-0DB2-491B-AAAD-585C9B8E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02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FBDF9-F684-4038-B529-76D4D2C37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D60DA-E98D-4841-A6DE-4B6AE4861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0A0D5-BE7D-4597-A755-18697A09BE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7A8B5B-4EE6-4D3B-917F-7BDE24AF233D}" type="datetime1">
              <a:rPr lang="en-US" smtClean="0"/>
              <a:t>Saturday/10/31/2020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C932C-C317-4C4F-A82F-692D39AD7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B1E97-F1DE-4665-845D-82D6987E7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33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0A0A4-DCC5-4045-A4FE-7BDA9EB0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0A687-40B3-4A09-A8C3-5EBAFD8DD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AFC34-0480-465D-B044-E75519AF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7729C3-F74D-4B4D-8273-1CA98E978543}" type="datetime1">
              <a:rPr lang="en-US" smtClean="0"/>
              <a:t>Saturday/10/31/2020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780B7-54D2-487B-A2F9-4AD51BAD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4AC1A-FE16-4C40-A7F3-9BBBFE217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95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C5488-56AE-4A71-95EE-4D3E7E32A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BE11A-1664-450D-9CE9-6DB24FDDDE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C8AAA-5E5E-41A9-8613-7311D4868A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C918B0-5A81-4D54-AF2A-9510E46346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94B38-E56A-4DAE-8F3E-83AD09C09819}" type="datetime1">
              <a:rPr lang="en-US" smtClean="0"/>
              <a:t>Saturday/10/31/2020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B80F7E-C089-4377-A363-A9051EB40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4E099-3A51-469C-8A09-F9A65C2A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53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93613-AA06-4D12-9D9E-6FE2C3027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8DAFA-32DB-46F2-B584-3B68780C4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EA5D0-46E3-4BF5-99E5-CC52A5055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6C2E00-4C29-4C83-9B1C-1CDF0A1756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7E0BFD-0650-4D28-9687-0069D590AA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256637-5663-432A-B618-53CB42AE5A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2792E9-0228-4F5E-B3B2-652A51EBCFCA}" type="datetime1">
              <a:rPr lang="en-US" smtClean="0"/>
              <a:t>Saturday/10/31/2020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B8DD51-1E9C-459D-A1FD-2A51ADE83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B98957-73A0-49BA-B478-F1E97B599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98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671CA-F543-42AC-A398-1F3ADBF0C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BE33C5-B9E7-4444-AD34-0A514145AF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12BDD-95F4-4BE2-B8C1-168B6D070777}" type="datetime1">
              <a:rPr lang="en-US" smtClean="0"/>
              <a:t>Saturday/10/31/2020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34916C-2D69-47D3-8CD6-4CF3E257A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D2322D-1120-4878-8878-65E175EBD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19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F69A43-962A-4BC8-91F9-CCFAEB13B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5177A-CF1D-4F19-9318-62F033AFBBA6}" type="datetime1">
              <a:rPr lang="en-US" smtClean="0"/>
              <a:t>Saturday/10/31/2020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3C1A8C-4418-493C-B60B-F33C7EA72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6D1B1-417C-43E0-8B73-AC06FC6EC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86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63358-2783-4A67-AAE3-2CE77AEEE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DB4CB-535D-4611-8436-1CC247BCD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E90BF2-32FF-41AF-B8AC-FE92D3EA5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49AD4-C29F-4A7F-959D-FA36A242A6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55101-A3CB-4589-AD7F-273FC14A7E1D}" type="datetime1">
              <a:rPr lang="en-US" smtClean="0"/>
              <a:t>Saturday/10/31/2020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DC224-0386-4994-82B4-7643952DE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693A6-058B-4FFB-91AF-229CFCA5C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68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78505-4DE0-43AE-AAF4-673EE8601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F88472-7420-44A8-A051-7C9FD456B9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8D58CF-3BD6-40D2-B63D-434A30D66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FAD5D-B062-4AEA-9624-1B70E397A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D02A8-9B4E-4CBA-A9AF-4B16B927673D}" type="datetime1">
              <a:rPr lang="en-US" smtClean="0"/>
              <a:t>Saturday/10/31/2020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4A505-76E0-49F6-8C35-465834699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5DB6D-A91B-452A-880D-3733356AE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38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AAF6E-1557-40A9-A105-E03E0B656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63" y="64243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BAFC4-4A05-4DF6-B1FD-8F36CC434E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3.w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7D64F5-41FB-4526-81BF-0DB539F79847}"/>
              </a:ext>
            </a:extLst>
          </p:cNvPr>
          <p:cNvSpPr txBox="1"/>
          <p:nvPr/>
        </p:nvSpPr>
        <p:spPr>
          <a:xfrm>
            <a:off x="1054873" y="5050684"/>
            <a:ext cx="10082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Contemporary Architecture Theory</a:t>
            </a:r>
          </a:p>
          <a:p>
            <a:r>
              <a:rPr lang="en-US" sz="16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Eugene Han</a:t>
            </a:r>
          </a:p>
          <a:p>
            <a:r>
              <a:rPr lang="en-US" sz="16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Fall 2020, 11:15 – 12:30 pm</a:t>
            </a:r>
          </a:p>
          <a:p>
            <a:r>
              <a:rPr lang="en-US" sz="16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Online Instruction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CC2EA2-91B3-45AE-B7ED-161CF00DB779}"/>
              </a:ext>
            </a:extLst>
          </p:cNvPr>
          <p:cNvSpPr txBox="1"/>
          <p:nvPr/>
        </p:nvSpPr>
        <p:spPr>
          <a:xfrm>
            <a:off x="1054873" y="2222953"/>
            <a:ext cx="100822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Postmodernism</a:t>
            </a:r>
            <a:endParaRPr lang="en-US" sz="2800" dirty="0">
              <a:solidFill>
                <a:schemeClr val="bg1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161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9E1AFD-2E34-4890-8ED0-9C3A696577F5}"/>
              </a:ext>
            </a:extLst>
          </p:cNvPr>
          <p:cNvSpPr txBox="1"/>
          <p:nvPr/>
        </p:nvSpPr>
        <p:spPr>
          <a:xfrm>
            <a:off x="3905250" y="5853440"/>
            <a:ext cx="775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The New York Five (The Whites)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John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Hejduk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, Charles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Gwathmey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, Peter Eisenman, Michael Graves, Richard Meier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97FDF36-00FC-4524-9514-FC1A6DCED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1514" y="2018451"/>
            <a:ext cx="2015801" cy="282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john hejduk">
            <a:extLst>
              <a:ext uri="{FF2B5EF4-FFF2-40B4-BE49-F238E27FC236}">
                <a16:creationId xmlns:a16="http://schemas.microsoft.com/office/drawing/2014/main" id="{9FD6D025-2EF6-473F-8864-2AAA0AC6C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43225" y="971550"/>
            <a:ext cx="3467100" cy="488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john hejduk">
            <a:extLst>
              <a:ext uri="{FF2B5EF4-FFF2-40B4-BE49-F238E27FC236}">
                <a16:creationId xmlns:a16="http://schemas.microsoft.com/office/drawing/2014/main" id="{4CA1C866-C2AE-4B40-AE49-5BCE302FA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6235" y="1769218"/>
            <a:ext cx="4854251" cy="323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EECF01-0892-4976-A4FD-8E3662B7C46F}"/>
              </a:ext>
            </a:extLst>
          </p:cNvPr>
          <p:cNvSpPr txBox="1"/>
          <p:nvPr/>
        </p:nvSpPr>
        <p:spPr>
          <a:xfrm>
            <a:off x="671514" y="4980108"/>
            <a:ext cx="20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John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Hejduk</a:t>
            </a:r>
            <a:endParaRPr lang="en-US" sz="14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1929 - 2000</a:t>
            </a:r>
          </a:p>
        </p:txBody>
      </p:sp>
    </p:spTree>
    <p:extLst>
      <p:ext uri="{BB962C8B-B14F-4D97-AF65-F5344CB8AC3E}">
        <p14:creationId xmlns:p14="http://schemas.microsoft.com/office/powerpoint/2010/main" val="4179565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D81956-3EAD-45F8-A331-18063AB0B0C5}"/>
              </a:ext>
            </a:extLst>
          </p:cNvPr>
          <p:cNvSpPr txBox="1"/>
          <p:nvPr/>
        </p:nvSpPr>
        <p:spPr>
          <a:xfrm>
            <a:off x="3905250" y="5853440"/>
            <a:ext cx="775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The New York Five (The Whites)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John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Hejduk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, Charles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Gwathmey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, Peter Eisenman, Michael Graves, Richard Meier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6AA1F1B-DD38-4CA7-8A08-D1218A6D7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52739" y="2018451"/>
            <a:ext cx="2015801" cy="282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charles gwathmey architect">
            <a:extLst>
              <a:ext uri="{FF2B5EF4-FFF2-40B4-BE49-F238E27FC236}">
                <a16:creationId xmlns:a16="http://schemas.microsoft.com/office/drawing/2014/main" id="{F723492C-232A-471D-B466-86B466538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4921" y="1337114"/>
            <a:ext cx="6278563" cy="418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BE8D70-A86D-4E0A-84ED-6A978B2DF533}"/>
              </a:ext>
            </a:extLst>
          </p:cNvPr>
          <p:cNvSpPr txBox="1"/>
          <p:nvPr/>
        </p:nvSpPr>
        <p:spPr>
          <a:xfrm>
            <a:off x="2846714" y="4980108"/>
            <a:ext cx="20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Charles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Gwathmey</a:t>
            </a:r>
            <a:endParaRPr lang="en-US" sz="14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1938 - 2009</a:t>
            </a:r>
          </a:p>
        </p:txBody>
      </p:sp>
    </p:spTree>
    <p:extLst>
      <p:ext uri="{BB962C8B-B14F-4D97-AF65-F5344CB8AC3E}">
        <p14:creationId xmlns:p14="http://schemas.microsoft.com/office/powerpoint/2010/main" val="2390222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A6F056-7BA4-4A03-979F-68B30157175F}"/>
              </a:ext>
            </a:extLst>
          </p:cNvPr>
          <p:cNvSpPr txBox="1"/>
          <p:nvPr/>
        </p:nvSpPr>
        <p:spPr>
          <a:xfrm>
            <a:off x="3905250" y="5853440"/>
            <a:ext cx="775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The New York Five (The Whites)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John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Hejduk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, Charles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Gwathmey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, Peter Eisenman, Michael Graves, Richard Meier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1D5F3F4-D874-4C4F-9408-EA780D52A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3964" y="2018451"/>
            <a:ext cx="2015801" cy="282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peter eisenman berlin">
            <a:extLst>
              <a:ext uri="{FF2B5EF4-FFF2-40B4-BE49-F238E27FC236}">
                <a16:creationId xmlns:a16="http://schemas.microsoft.com/office/drawing/2014/main" id="{DA728756-9290-470F-A58F-C641A558B1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6775" y="481340"/>
            <a:ext cx="37465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peter eisenman">
            <a:extLst>
              <a:ext uri="{FF2B5EF4-FFF2-40B4-BE49-F238E27FC236}">
                <a16:creationId xmlns:a16="http://schemas.microsoft.com/office/drawing/2014/main" id="{A51F9723-1B16-40EE-ABAA-20FFB8174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78727" y="744684"/>
            <a:ext cx="3746500" cy="484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6EE27D-6E3D-43DC-8D0B-A048FFCF4E69}"/>
              </a:ext>
            </a:extLst>
          </p:cNvPr>
          <p:cNvSpPr txBox="1"/>
          <p:nvPr/>
        </p:nvSpPr>
        <p:spPr>
          <a:xfrm>
            <a:off x="5033965" y="4980108"/>
            <a:ext cx="20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Peter Eisenman</a:t>
            </a:r>
          </a:p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1932 - </a:t>
            </a:r>
          </a:p>
        </p:txBody>
      </p:sp>
    </p:spTree>
    <p:extLst>
      <p:ext uri="{BB962C8B-B14F-4D97-AF65-F5344CB8AC3E}">
        <p14:creationId xmlns:p14="http://schemas.microsoft.com/office/powerpoint/2010/main" val="1997075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AA7DFB-3734-4C6B-B94E-89656D69FA66}"/>
              </a:ext>
            </a:extLst>
          </p:cNvPr>
          <p:cNvSpPr txBox="1"/>
          <p:nvPr/>
        </p:nvSpPr>
        <p:spPr>
          <a:xfrm>
            <a:off x="3905250" y="5853440"/>
            <a:ext cx="775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The New York Five (The Whites)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John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Hejduk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, Charles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Gwathmey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, Peter Eisenman, Michael Graves, Richard Meier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D53D677-28F5-44EF-A40C-A6A11BD0D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5189" y="2018451"/>
            <a:ext cx="2015801" cy="282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michael graves alessi">
            <a:extLst>
              <a:ext uri="{FF2B5EF4-FFF2-40B4-BE49-F238E27FC236}">
                <a16:creationId xmlns:a16="http://schemas.microsoft.com/office/drawing/2014/main" id="{1C897FBB-B95D-4D9D-B545-ECCF4295A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7207" y="2543502"/>
            <a:ext cx="2270317" cy="177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michael graves">
            <a:extLst>
              <a:ext uri="{FF2B5EF4-FFF2-40B4-BE49-F238E27FC236}">
                <a16:creationId xmlns:a16="http://schemas.microsoft.com/office/drawing/2014/main" id="{D5B26D6D-E911-4A17-BEFC-ADCA0D8F6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476" y="1489741"/>
            <a:ext cx="6410325" cy="387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45F0CE-BDCD-4BEA-88F2-5505F55C8B5D}"/>
              </a:ext>
            </a:extLst>
          </p:cNvPr>
          <p:cNvSpPr txBox="1"/>
          <p:nvPr/>
        </p:nvSpPr>
        <p:spPr>
          <a:xfrm>
            <a:off x="7215190" y="4980108"/>
            <a:ext cx="20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Michael Graves</a:t>
            </a:r>
          </a:p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1934 - 2015</a:t>
            </a:r>
          </a:p>
        </p:txBody>
      </p:sp>
    </p:spTree>
    <p:extLst>
      <p:ext uri="{BB962C8B-B14F-4D97-AF65-F5344CB8AC3E}">
        <p14:creationId xmlns:p14="http://schemas.microsoft.com/office/powerpoint/2010/main" val="469241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7DD635-7698-4BBA-9350-C3CA1CDCD7FD}"/>
              </a:ext>
            </a:extLst>
          </p:cNvPr>
          <p:cNvSpPr txBox="1"/>
          <p:nvPr/>
        </p:nvSpPr>
        <p:spPr>
          <a:xfrm>
            <a:off x="3905250" y="5853440"/>
            <a:ext cx="775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The New York Five (The Whites)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John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Hejduk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, Charles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Gwathmey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, Peter Eisenman, Michael Graves, Richard Meier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092263E-E4B0-49B8-9031-9939C9DE7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96414" y="2018451"/>
            <a:ext cx="2015801" cy="282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richard meier getty">
            <a:extLst>
              <a:ext uri="{FF2B5EF4-FFF2-40B4-BE49-F238E27FC236}">
                <a16:creationId xmlns:a16="http://schemas.microsoft.com/office/drawing/2014/main" id="{AC097A69-5B05-45EB-AC74-53FAE66C5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785" y="1033507"/>
            <a:ext cx="8200608" cy="461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B5FF44-49D1-46F4-A98F-603CD5644B45}"/>
              </a:ext>
            </a:extLst>
          </p:cNvPr>
          <p:cNvSpPr txBox="1"/>
          <p:nvPr/>
        </p:nvSpPr>
        <p:spPr>
          <a:xfrm>
            <a:off x="9345286" y="4980108"/>
            <a:ext cx="20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Richard Meier</a:t>
            </a:r>
          </a:p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1934 - </a:t>
            </a:r>
          </a:p>
        </p:txBody>
      </p:sp>
    </p:spTree>
    <p:extLst>
      <p:ext uri="{BB962C8B-B14F-4D97-AF65-F5344CB8AC3E}">
        <p14:creationId xmlns:p14="http://schemas.microsoft.com/office/powerpoint/2010/main" val="3048155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15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0BED36-10CA-42F6-92A2-583198D197F9}"/>
              </a:ext>
            </a:extLst>
          </p:cNvPr>
          <p:cNvSpPr txBox="1"/>
          <p:nvPr/>
        </p:nvSpPr>
        <p:spPr>
          <a:xfrm>
            <a:off x="3905250" y="5853440"/>
            <a:ext cx="7756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The Grays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DBE929B-7CC0-4E19-A6B9-621B1B515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1514" y="2018451"/>
            <a:ext cx="2015802" cy="282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18B440F-0792-4055-B34A-1E6B411F0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52739" y="2018451"/>
            <a:ext cx="2015802" cy="282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EA787F3-424A-4366-8CFD-B4A17A88C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3964" y="2018451"/>
            <a:ext cx="2015802" cy="282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5939171-6E7D-4E78-B7DD-68551145D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5189" y="2018451"/>
            <a:ext cx="2015802" cy="282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CE9BAF5-624D-4C03-AA60-D6A932D2D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96414" y="2018451"/>
            <a:ext cx="2015802" cy="282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7A7197-B0E6-47EB-9C6F-FBF5C3C40303}"/>
              </a:ext>
            </a:extLst>
          </p:cNvPr>
          <p:cNvSpPr txBox="1"/>
          <p:nvPr/>
        </p:nvSpPr>
        <p:spPr>
          <a:xfrm>
            <a:off x="671514" y="4980108"/>
            <a:ext cx="20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Romaldo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Giurgola</a:t>
            </a:r>
            <a:endParaRPr lang="en-US" sz="14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1920 - 2016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5862B-2732-4BEE-AF35-5D4A89371B6A}"/>
              </a:ext>
            </a:extLst>
          </p:cNvPr>
          <p:cNvSpPr txBox="1"/>
          <p:nvPr/>
        </p:nvSpPr>
        <p:spPr>
          <a:xfrm>
            <a:off x="9396414" y="4980108"/>
            <a:ext cx="20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Jaquelin T. Robertson</a:t>
            </a:r>
          </a:p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1933 -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F3857D-B448-4B7A-80D2-0FC872153D28}"/>
              </a:ext>
            </a:extLst>
          </p:cNvPr>
          <p:cNvSpPr txBox="1"/>
          <p:nvPr/>
        </p:nvSpPr>
        <p:spPr>
          <a:xfrm>
            <a:off x="2846714" y="4980108"/>
            <a:ext cx="20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Allan Greenberg</a:t>
            </a:r>
          </a:p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1938 -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AB5017-E85A-4E84-BF70-CFD5FBF29E5E}"/>
              </a:ext>
            </a:extLst>
          </p:cNvPr>
          <p:cNvSpPr txBox="1"/>
          <p:nvPr/>
        </p:nvSpPr>
        <p:spPr>
          <a:xfrm>
            <a:off x="5033965" y="4980108"/>
            <a:ext cx="20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Robert AM Stern</a:t>
            </a:r>
          </a:p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1939 -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45B329-6912-4B80-A708-1467C77A5424}"/>
              </a:ext>
            </a:extLst>
          </p:cNvPr>
          <p:cNvSpPr txBox="1"/>
          <p:nvPr/>
        </p:nvSpPr>
        <p:spPr>
          <a:xfrm>
            <a:off x="7215190" y="4980108"/>
            <a:ext cx="20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Charles Moore</a:t>
            </a:r>
          </a:p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1925 - 1993</a:t>
            </a:r>
          </a:p>
        </p:txBody>
      </p:sp>
    </p:spTree>
    <p:extLst>
      <p:ext uri="{BB962C8B-B14F-4D97-AF65-F5344CB8AC3E}">
        <p14:creationId xmlns:p14="http://schemas.microsoft.com/office/powerpoint/2010/main" val="1995017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16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EF1C5E-E273-4688-959F-A016045FCB44}"/>
              </a:ext>
            </a:extLst>
          </p:cNvPr>
          <p:cNvSpPr txBox="1"/>
          <p:nvPr/>
        </p:nvSpPr>
        <p:spPr>
          <a:xfrm>
            <a:off x="3905250" y="5853440"/>
            <a:ext cx="775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The Grays</a:t>
            </a:r>
          </a:p>
          <a:p>
            <a:pPr algn="r"/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Romaldo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Giurgola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400" i="1" dirty="0">
                <a:ea typeface="Roboto" panose="02000000000000000000" pitchFamily="2" charset="0"/>
                <a:cs typeface="Roboto" panose="02000000000000000000" pitchFamily="2" charset="0"/>
              </a:rPr>
              <a:t>Parliament House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, Canberra, Australia (1981)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FB2993F-F485-4B9A-B335-0478FC3CC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1514" y="2018451"/>
            <a:ext cx="2015802" cy="282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E7C61E-3196-410F-BB16-930899C34E18}"/>
              </a:ext>
            </a:extLst>
          </p:cNvPr>
          <p:cNvSpPr txBox="1"/>
          <p:nvPr/>
        </p:nvSpPr>
        <p:spPr>
          <a:xfrm>
            <a:off x="671514" y="4980108"/>
            <a:ext cx="20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Romaldo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Giurgola</a:t>
            </a:r>
            <a:endParaRPr lang="en-US" sz="14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1920 - 2016</a:t>
            </a:r>
          </a:p>
        </p:txBody>
      </p:sp>
      <p:pic>
        <p:nvPicPr>
          <p:cNvPr id="18" name="Picture 2" descr="Image result for parliament house canberra">
            <a:extLst>
              <a:ext uri="{FF2B5EF4-FFF2-40B4-BE49-F238E27FC236}">
                <a16:creationId xmlns:a16="http://schemas.microsoft.com/office/drawing/2014/main" id="{B2620490-5972-40CA-9B3D-6E0B0493F6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3736" y="1128305"/>
            <a:ext cx="8246750" cy="460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122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25A531-E5BB-4B59-B8A5-EE6A6F64DC21}"/>
              </a:ext>
            </a:extLst>
          </p:cNvPr>
          <p:cNvSpPr txBox="1"/>
          <p:nvPr/>
        </p:nvSpPr>
        <p:spPr>
          <a:xfrm>
            <a:off x="3905250" y="5853440"/>
            <a:ext cx="775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The Grays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Allan Greenberg, (right) Unicorn Mining Headquarters (1999)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DAE01BE-60F9-479A-A382-530BCCF66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52739" y="2018451"/>
            <a:ext cx="2015802" cy="282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D73FB0-D6CA-47EB-B5A1-66CE44B4A958}"/>
              </a:ext>
            </a:extLst>
          </p:cNvPr>
          <p:cNvSpPr txBox="1"/>
          <p:nvPr/>
        </p:nvSpPr>
        <p:spPr>
          <a:xfrm>
            <a:off x="2846714" y="4980108"/>
            <a:ext cx="20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Allan Greenberg</a:t>
            </a:r>
          </a:p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1938 - </a:t>
            </a:r>
          </a:p>
        </p:txBody>
      </p:sp>
      <p:pic>
        <p:nvPicPr>
          <p:cNvPr id="7" name="Picture 2" descr="Image result for allan greenberg architect">
            <a:extLst>
              <a:ext uri="{FF2B5EF4-FFF2-40B4-BE49-F238E27FC236}">
                <a16:creationId xmlns:a16="http://schemas.microsoft.com/office/drawing/2014/main" id="{A60F1817-6A20-4378-AE66-BE001E026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8725" y="1609649"/>
            <a:ext cx="6549150" cy="36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allan greenberg architect">
            <a:extLst>
              <a:ext uri="{FF2B5EF4-FFF2-40B4-BE49-F238E27FC236}">
                <a16:creationId xmlns:a16="http://schemas.microsoft.com/office/drawing/2014/main" id="{FED3131C-E3EA-4223-AE34-D5FE80328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3071" y="2152649"/>
            <a:ext cx="2047432" cy="255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807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830F6-E785-4B41-8481-9FFA75216FFB}"/>
              </a:ext>
            </a:extLst>
          </p:cNvPr>
          <p:cNvSpPr txBox="1"/>
          <p:nvPr/>
        </p:nvSpPr>
        <p:spPr>
          <a:xfrm>
            <a:off x="3905250" y="5853440"/>
            <a:ext cx="7756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The Grays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4760BC1-A773-4044-8BEF-E35D46E55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3964" y="2018451"/>
            <a:ext cx="2015802" cy="282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E373B5-71FB-4D24-B8F6-3F6126186FF5}"/>
              </a:ext>
            </a:extLst>
          </p:cNvPr>
          <p:cNvSpPr txBox="1"/>
          <p:nvPr/>
        </p:nvSpPr>
        <p:spPr>
          <a:xfrm>
            <a:off x="5033965" y="4980108"/>
            <a:ext cx="20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Robert AM Stern</a:t>
            </a:r>
          </a:p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1939 -</a:t>
            </a:r>
          </a:p>
        </p:txBody>
      </p:sp>
      <p:pic>
        <p:nvPicPr>
          <p:cNvPr id="7" name="Picture 2" descr="Image result for robert am stern yale">
            <a:extLst>
              <a:ext uri="{FF2B5EF4-FFF2-40B4-BE49-F238E27FC236}">
                <a16:creationId xmlns:a16="http://schemas.microsoft.com/office/drawing/2014/main" id="{000DCB0A-1A37-4499-8F5F-4D7D9171C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7890" y="647699"/>
            <a:ext cx="3998068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robert am stern">
            <a:extLst>
              <a:ext uri="{FF2B5EF4-FFF2-40B4-BE49-F238E27FC236}">
                <a16:creationId xmlns:a16="http://schemas.microsoft.com/office/drawing/2014/main" id="{24FEF4F4-375D-49AC-BA05-75B3531910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77772" y="1316666"/>
            <a:ext cx="4231813" cy="422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887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4C1219-B2C7-48E3-8849-AFBFEF32D1BA}"/>
              </a:ext>
            </a:extLst>
          </p:cNvPr>
          <p:cNvSpPr txBox="1"/>
          <p:nvPr/>
        </p:nvSpPr>
        <p:spPr>
          <a:xfrm>
            <a:off x="3905250" y="5853440"/>
            <a:ext cx="7756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The Grays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CC1B987-3029-4B0C-84AA-5B54D5ADD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5189" y="2018451"/>
            <a:ext cx="2015802" cy="282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D0CD55-8264-411D-8BCE-2B3BDAD7D581}"/>
              </a:ext>
            </a:extLst>
          </p:cNvPr>
          <p:cNvSpPr txBox="1"/>
          <p:nvPr/>
        </p:nvSpPr>
        <p:spPr>
          <a:xfrm>
            <a:off x="7215190" y="4980108"/>
            <a:ext cx="20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Charles Moore</a:t>
            </a:r>
          </a:p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1925 - 1993</a:t>
            </a:r>
          </a:p>
        </p:txBody>
      </p:sp>
      <p:pic>
        <p:nvPicPr>
          <p:cNvPr id="7" name="Picture 2" descr="Image result for charles moore architect">
            <a:extLst>
              <a:ext uri="{FF2B5EF4-FFF2-40B4-BE49-F238E27FC236}">
                <a16:creationId xmlns:a16="http://schemas.microsoft.com/office/drawing/2014/main" id="{73F5C69D-B688-473A-983C-50AA716A2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825" y="1495424"/>
            <a:ext cx="64452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charles moore sea ranch">
            <a:extLst>
              <a:ext uri="{FF2B5EF4-FFF2-40B4-BE49-F238E27FC236}">
                <a16:creationId xmlns:a16="http://schemas.microsoft.com/office/drawing/2014/main" id="{E1539FF5-9F88-45A4-8163-544F2C94E5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96105" y="1686561"/>
            <a:ext cx="2081246" cy="348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055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2" descr="Image result for philip johnson architect">
            <a:extLst>
              <a:ext uri="{FF2B5EF4-FFF2-40B4-BE49-F238E27FC236}">
                <a16:creationId xmlns:a16="http://schemas.microsoft.com/office/drawing/2014/main" id="{36B61B17-F520-422E-8E8C-1B9738F32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5400" y="1430967"/>
            <a:ext cx="3629704" cy="399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761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66F61B-A4CB-43D4-A1D7-245A062A6C02}"/>
              </a:ext>
            </a:extLst>
          </p:cNvPr>
          <p:cNvSpPr txBox="1"/>
          <p:nvPr/>
        </p:nvSpPr>
        <p:spPr>
          <a:xfrm>
            <a:off x="3905250" y="5853440"/>
            <a:ext cx="775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The Grays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Jaquelin Robertson, Hamptons Residential Project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4607023-E9E6-40E4-BFD0-4F6ABA973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96414" y="2018451"/>
            <a:ext cx="2015802" cy="282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2CCABF-D819-48F1-A1CA-9E77A6598613}"/>
              </a:ext>
            </a:extLst>
          </p:cNvPr>
          <p:cNvSpPr txBox="1"/>
          <p:nvPr/>
        </p:nvSpPr>
        <p:spPr>
          <a:xfrm>
            <a:off x="9396414" y="4980108"/>
            <a:ext cx="20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Jaquelin T. Robertson</a:t>
            </a:r>
          </a:p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1954 - </a:t>
            </a:r>
          </a:p>
        </p:txBody>
      </p:sp>
      <p:pic>
        <p:nvPicPr>
          <p:cNvPr id="7" name="Picture 2" descr="Image result for jaquelin robertson architect homes">
            <a:extLst>
              <a:ext uri="{FF2B5EF4-FFF2-40B4-BE49-F238E27FC236}">
                <a16:creationId xmlns:a16="http://schemas.microsoft.com/office/drawing/2014/main" id="{91EC4132-3DA8-4729-AEA7-4887838BF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784" y="1251793"/>
            <a:ext cx="8184495" cy="460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939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7DEE15-9E3D-4D54-A3AD-F338AFC24462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Philip Johnson, 550 Madison Ave (AT&amp;T Building)</a:t>
            </a:r>
            <a:endParaRPr lang="en-US" sz="1400" i="1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New York City, NY (1984)</a:t>
            </a:r>
          </a:p>
        </p:txBody>
      </p:sp>
      <p:pic>
        <p:nvPicPr>
          <p:cNvPr id="5" name="Picture 2" descr="Image result for johnson at&amp;t building">
            <a:extLst>
              <a:ext uri="{FF2B5EF4-FFF2-40B4-BE49-F238E27FC236}">
                <a16:creationId xmlns:a16="http://schemas.microsoft.com/office/drawing/2014/main" id="{A41B6D2F-0E7E-4929-A78E-CBD3BEEED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8474" y="1982442"/>
            <a:ext cx="5343526" cy="348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johnson at&amp;t building interior">
            <a:extLst>
              <a:ext uri="{FF2B5EF4-FFF2-40B4-BE49-F238E27FC236}">
                <a16:creationId xmlns:a16="http://schemas.microsoft.com/office/drawing/2014/main" id="{F65EB728-B2EE-40A7-865C-7B612C100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1087"/>
            <a:ext cx="6576183" cy="43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618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portland building michael graves">
            <a:extLst>
              <a:ext uri="{FF2B5EF4-FFF2-40B4-BE49-F238E27FC236}">
                <a16:creationId xmlns:a16="http://schemas.microsoft.com/office/drawing/2014/main" id="{FD7C0CE6-A784-47A4-BB36-ECA801918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54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 descr="Image result for portland building michael graves">
            <a:extLst>
              <a:ext uri="{FF2B5EF4-FFF2-40B4-BE49-F238E27FC236}">
                <a16:creationId xmlns:a16="http://schemas.microsoft.com/office/drawing/2014/main" id="{04AEC6B4-B303-48B2-9C99-83C031573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0933" y="742950"/>
            <a:ext cx="493183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B2D2D1-6051-4E67-B06A-A7229FB57BBA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Michael Graves, Portland Building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Portland, OR (1982)</a:t>
            </a:r>
          </a:p>
        </p:txBody>
      </p:sp>
    </p:spTree>
    <p:extLst>
      <p:ext uri="{BB962C8B-B14F-4D97-AF65-F5344CB8AC3E}">
        <p14:creationId xmlns:p14="http://schemas.microsoft.com/office/powerpoint/2010/main" val="2370828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23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DC858A-805B-4432-9C96-63EDA5CF5969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Michael Graves, Walt Disney Studios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Burbank, CA (1990)</a:t>
            </a:r>
          </a:p>
        </p:txBody>
      </p:sp>
      <p:pic>
        <p:nvPicPr>
          <p:cNvPr id="5" name="Picture 8" descr="Image result for walt disney studios burbank graves">
            <a:extLst>
              <a:ext uri="{FF2B5EF4-FFF2-40B4-BE49-F238E27FC236}">
                <a16:creationId xmlns:a16="http://schemas.microsoft.com/office/drawing/2014/main" id="{27B9A87A-5B32-4B0F-84AF-5DFB27CF1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375" y="521261"/>
            <a:ext cx="7194550" cy="58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364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24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DC858A-805B-4432-9C96-63EDA5CF5969}"/>
              </a:ext>
            </a:extLst>
          </p:cNvPr>
          <p:cNvSpPr txBox="1"/>
          <p:nvPr/>
        </p:nvSpPr>
        <p:spPr>
          <a:xfrm>
            <a:off x="6848474" y="5853440"/>
            <a:ext cx="48135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Michael Graves, Walt Disney Studios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Burbank, CA (1990)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Right: Erechtheion, The Acropolis, Greece (421 BC)</a:t>
            </a:r>
          </a:p>
        </p:txBody>
      </p:sp>
      <p:pic>
        <p:nvPicPr>
          <p:cNvPr id="5" name="Picture 8" descr="Image result for walt disney studios burbank graves">
            <a:extLst>
              <a:ext uri="{FF2B5EF4-FFF2-40B4-BE49-F238E27FC236}">
                <a16:creationId xmlns:a16="http://schemas.microsoft.com/office/drawing/2014/main" id="{27B9A87A-5B32-4B0F-84AF-5DFB27CF1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375" y="1648606"/>
            <a:ext cx="4375152" cy="356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4BADE5EB-3F3D-49C9-B8D0-50BABF4A8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1181" y="1531342"/>
            <a:ext cx="5694727" cy="379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620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25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9D71A9-7710-4881-B8E8-7B44A03070F8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Terry Ferrell, MI6 Building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London, UK (1994)</a:t>
            </a:r>
          </a:p>
        </p:txBody>
      </p:sp>
      <p:pic>
        <p:nvPicPr>
          <p:cNvPr id="5" name="Picture 2" descr="Image result for SIS Building Terry farrell">
            <a:extLst>
              <a:ext uri="{FF2B5EF4-FFF2-40B4-BE49-F238E27FC236}">
                <a16:creationId xmlns:a16="http://schemas.microsoft.com/office/drawing/2014/main" id="{87950BEC-10A3-4E52-A55A-4948C3782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3560"/>
            <a:ext cx="862965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944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4FEDB5-C82E-4C6E-99B6-7D46DEB88794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James Stirling, Neue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Staatsgalerie</a:t>
            </a:r>
            <a:endParaRPr lang="en-US" sz="14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Stuttgart, Germany (1984)</a:t>
            </a:r>
          </a:p>
        </p:txBody>
      </p:sp>
      <p:pic>
        <p:nvPicPr>
          <p:cNvPr id="7" name="Picture 2" descr="Image result for Neue Staatsgalerie by James Stirling.">
            <a:extLst>
              <a:ext uri="{FF2B5EF4-FFF2-40B4-BE49-F238E27FC236}">
                <a16:creationId xmlns:a16="http://schemas.microsoft.com/office/drawing/2014/main" id="{17F6C189-22E3-470C-8900-D09008AAA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" y="878681"/>
            <a:ext cx="6800850" cy="510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Neue Staatsgalerie by James Stirling.">
            <a:extLst>
              <a:ext uri="{FF2B5EF4-FFF2-40B4-BE49-F238E27FC236}">
                <a16:creationId xmlns:a16="http://schemas.microsoft.com/office/drawing/2014/main" id="{DCFCD86B-ECD8-48BD-8F61-DF4C1E504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0159" y="2014537"/>
            <a:ext cx="37719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467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27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44567C-5700-438F-A86F-114C0CE31900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James Stirling, Neue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Staatsgalerie</a:t>
            </a:r>
            <a:endParaRPr lang="en-US" sz="14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Stuttgart, Germany (1984)</a:t>
            </a:r>
          </a:p>
        </p:txBody>
      </p:sp>
      <p:pic>
        <p:nvPicPr>
          <p:cNvPr id="5" name="Picture 2" descr="Image result for Neue Staatsgalerie by James Stirling.">
            <a:extLst>
              <a:ext uri="{FF2B5EF4-FFF2-40B4-BE49-F238E27FC236}">
                <a16:creationId xmlns:a16="http://schemas.microsoft.com/office/drawing/2014/main" id="{640034D2-4FE1-4D97-81FE-57ECC3A9D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716770"/>
            <a:ext cx="8313737" cy="542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849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28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31C634-497B-4509-8AA0-1AAE1CC49705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James Stirling, Neue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Staatsgalerie</a:t>
            </a:r>
            <a:endParaRPr lang="en-US" sz="14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Stuttgart, Germany (1984)</a:t>
            </a:r>
          </a:p>
        </p:txBody>
      </p:sp>
      <p:pic>
        <p:nvPicPr>
          <p:cNvPr id="5" name="Picture 2" descr="Image result for stirling neue staatsgalerie plan">
            <a:extLst>
              <a:ext uri="{FF2B5EF4-FFF2-40B4-BE49-F238E27FC236}">
                <a16:creationId xmlns:a16="http://schemas.microsoft.com/office/drawing/2014/main" id="{7D46472C-4752-41E7-B84A-86EDD3BEF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941" y="623989"/>
            <a:ext cx="8420227" cy="561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83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29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AE599-D182-4EF5-91D9-327379C93412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James Stirling, No. 1 Poultry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London, UK (1994)</a:t>
            </a:r>
          </a:p>
        </p:txBody>
      </p:sp>
      <p:pic>
        <p:nvPicPr>
          <p:cNvPr id="5" name="Picture 2" descr="Image result for No.1 Poultry by James Stirling.">
            <a:extLst>
              <a:ext uri="{FF2B5EF4-FFF2-40B4-BE49-F238E27FC236}">
                <a16:creationId xmlns:a16="http://schemas.microsoft.com/office/drawing/2014/main" id="{E3AC69C1-7DCE-43CA-B08D-669D65104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2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hotograph by Richard Bryant">
            <a:extLst>
              <a:ext uri="{FF2B5EF4-FFF2-40B4-BE49-F238E27FC236}">
                <a16:creationId xmlns:a16="http://schemas.microsoft.com/office/drawing/2014/main" id="{60C757A9-8640-410F-ACA4-E07288B7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95276"/>
            <a:ext cx="4117582" cy="541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261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2" descr="Image result for philip johnson architect">
            <a:extLst>
              <a:ext uri="{FF2B5EF4-FFF2-40B4-BE49-F238E27FC236}">
                <a16:creationId xmlns:a16="http://schemas.microsoft.com/office/drawing/2014/main" id="{36B61B17-F520-422E-8E8C-1B9738F32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5400" y="1430967"/>
            <a:ext cx="3629704" cy="399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philip johnson architect">
            <a:extLst>
              <a:ext uri="{FF2B5EF4-FFF2-40B4-BE49-F238E27FC236}">
                <a16:creationId xmlns:a16="http://schemas.microsoft.com/office/drawing/2014/main" id="{291259BB-6E24-4885-A26C-9DA130CF3D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5400" y="1430967"/>
            <a:ext cx="3629704" cy="399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738BB2-9B06-4ED9-8557-7BEC664A8A6C}"/>
              </a:ext>
            </a:extLst>
          </p:cNvPr>
          <p:cNvSpPr txBox="1"/>
          <p:nvPr/>
        </p:nvSpPr>
        <p:spPr>
          <a:xfrm>
            <a:off x="5791199" y="2859613"/>
            <a:ext cx="53459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ea typeface="Roboto" panose="02000000000000000000" pitchFamily="2" charset="0"/>
                <a:cs typeface="Roboto" panose="02000000000000000000" pitchFamily="2" charset="0"/>
              </a:rPr>
              <a:t>Philip Johnson</a:t>
            </a:r>
          </a:p>
          <a:p>
            <a:pPr algn="ctr"/>
            <a:r>
              <a:rPr lang="en-US" sz="2400" dirty="0">
                <a:ea typeface="Roboto" panose="02000000000000000000" pitchFamily="2" charset="0"/>
                <a:cs typeface="Roboto" panose="02000000000000000000" pitchFamily="2" charset="0"/>
              </a:rPr>
              <a:t>American; 1906 - 2005</a:t>
            </a:r>
          </a:p>
        </p:txBody>
      </p:sp>
    </p:spTree>
    <p:extLst>
      <p:ext uri="{BB962C8B-B14F-4D97-AF65-F5344CB8AC3E}">
        <p14:creationId xmlns:p14="http://schemas.microsoft.com/office/powerpoint/2010/main" val="2034256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30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AE599-D182-4EF5-91D9-327379C93412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James Stirling, No. 1 Poultry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London, UK (1994)</a:t>
            </a:r>
          </a:p>
        </p:txBody>
      </p:sp>
      <p:pic>
        <p:nvPicPr>
          <p:cNvPr id="6" name="Picture 4" descr="Photograph by Richard Bryant">
            <a:extLst>
              <a:ext uri="{FF2B5EF4-FFF2-40B4-BE49-F238E27FC236}">
                <a16:creationId xmlns:a16="http://schemas.microsoft.com/office/drawing/2014/main" id="{60C757A9-8640-410F-ACA4-E07288B7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95276"/>
            <a:ext cx="4117582" cy="541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No 1 Poultry_James Stirling_drawing_dezeen_1">
            <a:extLst>
              <a:ext uri="{FF2B5EF4-FFF2-40B4-BE49-F238E27FC236}">
                <a16:creationId xmlns:a16="http://schemas.microsoft.com/office/drawing/2014/main" id="{439C0485-43B5-4BE8-9E2B-F639F3B9C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3862" y="468698"/>
            <a:ext cx="3477718" cy="524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814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31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AE599-D182-4EF5-91D9-327379C93412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James Stirling, No. 1 Poultry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London, UK (1994)</a:t>
            </a:r>
          </a:p>
        </p:txBody>
      </p:sp>
      <p:pic>
        <p:nvPicPr>
          <p:cNvPr id="39938" name="Picture 2" descr="No 1 Poultry_James Stirling_drawing_dezeen_1">
            <a:extLst>
              <a:ext uri="{FF2B5EF4-FFF2-40B4-BE49-F238E27FC236}">
                <a16:creationId xmlns:a16="http://schemas.microsoft.com/office/drawing/2014/main" id="{439C0485-43B5-4BE8-9E2B-F639F3B9C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3862" y="468698"/>
            <a:ext cx="3477718" cy="524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No 1 Poultry_James Stirling_drawing_dezeen_2">
            <a:extLst>
              <a:ext uri="{FF2B5EF4-FFF2-40B4-BE49-F238E27FC236}">
                <a16:creationId xmlns:a16="http://schemas.microsoft.com/office/drawing/2014/main" id="{E7369488-38C7-4393-9824-8972654C9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5602" y="891886"/>
            <a:ext cx="44577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No 1 Poultry_James Stirling_drawing_dezeen_3">
            <a:extLst>
              <a:ext uri="{FF2B5EF4-FFF2-40B4-BE49-F238E27FC236}">
                <a16:creationId xmlns:a16="http://schemas.microsoft.com/office/drawing/2014/main" id="{A534B1C0-8BE0-4E50-B32E-A112E0955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5602" y="3156132"/>
            <a:ext cx="44577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061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32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AE599-D182-4EF5-91D9-327379C93412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James Stirling, No. 1 Poultry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London, UK (1994)</a:t>
            </a:r>
          </a:p>
        </p:txBody>
      </p:sp>
      <p:pic>
        <p:nvPicPr>
          <p:cNvPr id="39938" name="Picture 2" descr="No 1 Poultry_James Stirling_drawing_dezeen_1">
            <a:extLst>
              <a:ext uri="{FF2B5EF4-FFF2-40B4-BE49-F238E27FC236}">
                <a16:creationId xmlns:a16="http://schemas.microsoft.com/office/drawing/2014/main" id="{439C0485-43B5-4BE8-9E2B-F639F3B9C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3862" y="468698"/>
            <a:ext cx="3477718" cy="524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Photograph by Richard Bryant">
            <a:extLst>
              <a:ext uri="{FF2B5EF4-FFF2-40B4-BE49-F238E27FC236}">
                <a16:creationId xmlns:a16="http://schemas.microsoft.com/office/drawing/2014/main" id="{E2C67885-4B3D-4ABB-95F7-EC9B9A7E5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0423" y="1727695"/>
            <a:ext cx="44577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8026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33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AE599-D182-4EF5-91D9-327379C93412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James Stirling, No. 1 Poultry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London, UK (1994)</a:t>
            </a:r>
          </a:p>
        </p:txBody>
      </p:sp>
      <p:pic>
        <p:nvPicPr>
          <p:cNvPr id="41986" name="Picture 2" descr="Photograph by Richard Bryant">
            <a:extLst>
              <a:ext uri="{FF2B5EF4-FFF2-40B4-BE49-F238E27FC236}">
                <a16:creationId xmlns:a16="http://schemas.microsoft.com/office/drawing/2014/main" id="{E2C67885-4B3D-4ABB-95F7-EC9B9A7E5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0423" y="1727695"/>
            <a:ext cx="44577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>
            <a:extLst>
              <a:ext uri="{FF2B5EF4-FFF2-40B4-BE49-F238E27FC236}">
                <a16:creationId xmlns:a16="http://schemas.microsoft.com/office/drawing/2014/main" id="{84884BE5-9B00-447D-8924-D8D1CE45C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4242" y="481340"/>
            <a:ext cx="4746886" cy="589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838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34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AE599-D182-4EF5-91D9-327379C93412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James Stirling, No. 1 Poultry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London, UK (1994)</a:t>
            </a: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84884BE5-9B00-447D-8924-D8D1CE45C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4242" y="481340"/>
            <a:ext cx="4746886" cy="589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>
            <a:extLst>
              <a:ext uri="{FF2B5EF4-FFF2-40B4-BE49-F238E27FC236}">
                <a16:creationId xmlns:a16="http://schemas.microsoft.com/office/drawing/2014/main" id="{F0599BA7-7E72-40D2-8B27-6109D55FA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5859" y="1004611"/>
            <a:ext cx="4932232" cy="427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0731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35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AAAD4F-1A46-4A91-A05D-6989230A0A53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Mario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Botta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, SFMOMA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San Francisco, CA (1991)</a:t>
            </a:r>
          </a:p>
        </p:txBody>
      </p:sp>
      <p:pic>
        <p:nvPicPr>
          <p:cNvPr id="5" name="Picture 6" descr="Image result for botta san francisco">
            <a:extLst>
              <a:ext uri="{FF2B5EF4-FFF2-40B4-BE49-F238E27FC236}">
                <a16:creationId xmlns:a16="http://schemas.microsoft.com/office/drawing/2014/main" id="{B71C581F-1D02-4AB8-8249-2C3090257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18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 result for botta san francisco">
            <a:extLst>
              <a:ext uri="{FF2B5EF4-FFF2-40B4-BE49-F238E27FC236}">
                <a16:creationId xmlns:a16="http://schemas.microsoft.com/office/drawing/2014/main" id="{C37B30F8-58BE-442D-94B3-D70A8878A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3043" y="704850"/>
            <a:ext cx="6568082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7473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36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AAAD4F-1A46-4A91-A05D-6989230A0A53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Mario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Botta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, SFMOMA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San Francisco, CA (1991)</a:t>
            </a:r>
          </a:p>
        </p:txBody>
      </p:sp>
      <p:pic>
        <p:nvPicPr>
          <p:cNvPr id="6" name="Picture 8" descr="Image result for botta san francisco">
            <a:extLst>
              <a:ext uri="{FF2B5EF4-FFF2-40B4-BE49-F238E27FC236}">
                <a16:creationId xmlns:a16="http://schemas.microsoft.com/office/drawing/2014/main" id="{C37B30F8-58BE-442D-94B3-D70A8878A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3043" y="704850"/>
            <a:ext cx="6568082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2" descr="Photograph by Pino Musi, courtesy of Mario Botta Architetto">
            <a:extLst>
              <a:ext uri="{FF2B5EF4-FFF2-40B4-BE49-F238E27FC236}">
                <a16:creationId xmlns:a16="http://schemas.microsoft.com/office/drawing/2014/main" id="{B99E58C2-AA3F-49B6-B0E2-E29C9BC7E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458" y="400050"/>
            <a:ext cx="445770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77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37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C1BB44-02A7-46CC-B624-0B9E9C182F4D}"/>
              </a:ext>
            </a:extLst>
          </p:cNvPr>
          <p:cNvSpPr txBox="1"/>
          <p:nvPr/>
        </p:nvSpPr>
        <p:spPr>
          <a:xfrm>
            <a:off x="5791199" y="2859613"/>
            <a:ext cx="53459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ea typeface="Roboto" panose="02000000000000000000" pitchFamily="2" charset="0"/>
                <a:cs typeface="Roboto" panose="02000000000000000000" pitchFamily="2" charset="0"/>
              </a:rPr>
              <a:t>Robert Venturi</a:t>
            </a:r>
          </a:p>
          <a:p>
            <a:pPr algn="ctr"/>
            <a:r>
              <a:rPr lang="en-US" sz="2400" dirty="0">
                <a:ea typeface="Roboto" panose="02000000000000000000" pitchFamily="2" charset="0"/>
                <a:cs typeface="Roboto" panose="02000000000000000000" pitchFamily="2" charset="0"/>
              </a:rPr>
              <a:t>American; 1906 - 2018</a:t>
            </a:r>
          </a:p>
        </p:txBody>
      </p:sp>
      <p:pic>
        <p:nvPicPr>
          <p:cNvPr id="5" name="Picture 2" descr="Image result for robert venturi portrait">
            <a:extLst>
              <a:ext uri="{FF2B5EF4-FFF2-40B4-BE49-F238E27FC236}">
                <a16:creationId xmlns:a16="http://schemas.microsoft.com/office/drawing/2014/main" id="{CA66BE56-83D4-470C-AEE2-BC29F8E5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8463" y="713758"/>
            <a:ext cx="3792537" cy="543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1976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38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53DAD6-F41C-41E7-9A00-C5A6EB7E3CAE}"/>
              </a:ext>
            </a:extLst>
          </p:cNvPr>
          <p:cNvSpPr txBox="1"/>
          <p:nvPr/>
        </p:nvSpPr>
        <p:spPr>
          <a:xfrm>
            <a:off x="6362699" y="2859613"/>
            <a:ext cx="53459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ea typeface="Roboto" panose="02000000000000000000" pitchFamily="2" charset="0"/>
                <a:cs typeface="Roboto" panose="02000000000000000000" pitchFamily="2" charset="0"/>
              </a:rPr>
              <a:t>Denise Scott Brown</a:t>
            </a:r>
          </a:p>
          <a:p>
            <a:pPr algn="ctr"/>
            <a:r>
              <a:rPr lang="en-US" sz="2400" dirty="0">
                <a:ea typeface="Roboto" panose="02000000000000000000" pitchFamily="2" charset="0"/>
                <a:cs typeface="Roboto" panose="02000000000000000000" pitchFamily="2" charset="0"/>
              </a:rPr>
              <a:t>American; 1931 - </a:t>
            </a:r>
          </a:p>
        </p:txBody>
      </p:sp>
      <p:pic>
        <p:nvPicPr>
          <p:cNvPr id="7" name="Picture 2" descr="Image result for venturi scott brown">
            <a:extLst>
              <a:ext uri="{FF2B5EF4-FFF2-40B4-BE49-F238E27FC236}">
                <a16:creationId xmlns:a16="http://schemas.microsoft.com/office/drawing/2014/main" id="{200B587A-D538-4928-9776-39A596259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177" y="1542902"/>
            <a:ext cx="5622925" cy="401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269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39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75E79B-26C9-4F58-BB40-ADB2E85C52F6}"/>
              </a:ext>
            </a:extLst>
          </p:cNvPr>
          <p:cNvSpPr txBox="1"/>
          <p:nvPr/>
        </p:nvSpPr>
        <p:spPr>
          <a:xfrm>
            <a:off x="1939150" y="4532838"/>
            <a:ext cx="3950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a typeface="Roboto" panose="02000000000000000000" pitchFamily="2" charset="0"/>
                <a:cs typeface="Roboto" panose="02000000000000000000" pitchFamily="2" charset="0"/>
              </a:rPr>
              <a:t>Complexity and Contradiction</a:t>
            </a:r>
          </a:p>
          <a:p>
            <a:pPr algn="ctr"/>
            <a:r>
              <a:rPr lang="en-US" sz="2000" dirty="0">
                <a:ea typeface="Roboto" panose="02000000000000000000" pitchFamily="2" charset="0"/>
                <a:cs typeface="Roboto" panose="02000000000000000000" pitchFamily="2" charset="0"/>
              </a:rPr>
              <a:t>1966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532E01-5C9A-4C6F-A898-185939AFCFBE}"/>
              </a:ext>
            </a:extLst>
          </p:cNvPr>
          <p:cNvSpPr txBox="1"/>
          <p:nvPr/>
        </p:nvSpPr>
        <p:spPr>
          <a:xfrm>
            <a:off x="6473050" y="4532838"/>
            <a:ext cx="3950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a typeface="Roboto" panose="02000000000000000000" pitchFamily="2" charset="0"/>
                <a:cs typeface="Roboto" panose="02000000000000000000" pitchFamily="2" charset="0"/>
              </a:rPr>
              <a:t>Learning from Las Vegas</a:t>
            </a:r>
          </a:p>
          <a:p>
            <a:pPr algn="ctr"/>
            <a:r>
              <a:rPr lang="en-US" sz="2000" dirty="0">
                <a:ea typeface="Roboto" panose="02000000000000000000" pitchFamily="2" charset="0"/>
                <a:cs typeface="Roboto" panose="02000000000000000000" pitchFamily="2" charset="0"/>
              </a:rPr>
              <a:t>1971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ABB921-255C-440B-8E59-F948596E4BDB}"/>
              </a:ext>
            </a:extLst>
          </p:cNvPr>
          <p:cNvSpPr txBox="1"/>
          <p:nvPr/>
        </p:nvSpPr>
        <p:spPr>
          <a:xfrm>
            <a:off x="400050" y="5811330"/>
            <a:ext cx="1139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Roboto" panose="02000000000000000000" pitchFamily="2" charset="0"/>
                <a:cs typeface="Roboto" panose="02000000000000000000" pitchFamily="2" charset="0"/>
              </a:rPr>
              <a:t>Venturi and Short (1960 – 1964) → Venturi and Rauch (1964 – 1969) → Venturi, Rauch and Scott Brown (1969 – 1989)</a:t>
            </a:r>
          </a:p>
          <a:p>
            <a:pPr algn="ctr"/>
            <a:r>
              <a:rPr lang="en-US" dirty="0">
                <a:ea typeface="Roboto" panose="02000000000000000000" pitchFamily="2" charset="0"/>
                <a:cs typeface="Roboto" panose="02000000000000000000" pitchFamily="2" charset="0"/>
              </a:rPr>
              <a:t>Venturi, Scott Brown and Associates (1989 – Present)</a:t>
            </a:r>
          </a:p>
        </p:txBody>
      </p:sp>
      <p:pic>
        <p:nvPicPr>
          <p:cNvPr id="7" name="Picture 2" descr="COMPLEXITY AND CONTRADICTION IN ARCHITECTURE - A SPECTACULAR SIGNED ASSOCIATION COPY FROM ROBERT ...">
            <a:extLst>
              <a:ext uri="{FF2B5EF4-FFF2-40B4-BE49-F238E27FC236}">
                <a16:creationId xmlns:a16="http://schemas.microsoft.com/office/drawing/2014/main" id="{BE275654-B9D4-4487-9538-767077235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5638" y="590839"/>
            <a:ext cx="2857500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89F0152-0497-4515-AF81-C49E7F3DA7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0514556"/>
              </p:ext>
            </p:extLst>
          </p:nvPr>
        </p:nvGraphicFramePr>
        <p:xfrm>
          <a:off x="6983196" y="590839"/>
          <a:ext cx="2864407" cy="372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93" r:id="rId5" imgW="10310760" imgH="13409280" progId="">
                  <p:embed/>
                </p:oleObj>
              </mc:Choice>
              <mc:Fallback>
                <p:oleObj r:id="rId5" imgW="10310760" imgH="13409280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70ED2CD-8754-4F0D-BE90-A25317B596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83196" y="590839"/>
                        <a:ext cx="2864407" cy="372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2668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2" descr="Image result for philip johnson architecture">
            <a:extLst>
              <a:ext uri="{FF2B5EF4-FFF2-40B4-BE49-F238E27FC236}">
                <a16:creationId xmlns:a16="http://schemas.microsoft.com/office/drawing/2014/main" id="{0A301150-965B-48A7-857D-B4C2E9B5C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698" y="460136"/>
            <a:ext cx="7056104" cy="52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FF765F-14EE-41BC-9DBB-69AEB006A439}"/>
              </a:ext>
            </a:extLst>
          </p:cNvPr>
          <p:cNvSpPr txBox="1"/>
          <p:nvPr/>
        </p:nvSpPr>
        <p:spPr>
          <a:xfrm>
            <a:off x="3854614" y="5999490"/>
            <a:ext cx="775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Glass House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New Canaan, CT (1955)</a:t>
            </a:r>
          </a:p>
        </p:txBody>
      </p:sp>
    </p:spTree>
    <p:extLst>
      <p:ext uri="{BB962C8B-B14F-4D97-AF65-F5344CB8AC3E}">
        <p14:creationId xmlns:p14="http://schemas.microsoft.com/office/powerpoint/2010/main" val="42779769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40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211EA3-9380-4637-98D1-95F97BF5681F}"/>
              </a:ext>
            </a:extLst>
          </p:cNvPr>
          <p:cNvSpPr txBox="1"/>
          <p:nvPr/>
        </p:nvSpPr>
        <p:spPr>
          <a:xfrm>
            <a:off x="505968" y="1659285"/>
            <a:ext cx="11180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ea typeface="Roboto" panose="02000000000000000000" pitchFamily="2" charset="0"/>
                <a:cs typeface="Roboto" panose="02000000000000000000" pitchFamily="2" charset="0"/>
              </a:rPr>
              <a:t>‘ambiguity’</a:t>
            </a:r>
          </a:p>
        </p:txBody>
      </p:sp>
    </p:spTree>
    <p:extLst>
      <p:ext uri="{BB962C8B-B14F-4D97-AF65-F5344CB8AC3E}">
        <p14:creationId xmlns:p14="http://schemas.microsoft.com/office/powerpoint/2010/main" val="16868502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41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1D8CE9-DD60-4EC7-BC33-8B37D426F962}"/>
              </a:ext>
            </a:extLst>
          </p:cNvPr>
          <p:cNvSpPr txBox="1"/>
          <p:nvPr/>
        </p:nvSpPr>
        <p:spPr>
          <a:xfrm>
            <a:off x="505968" y="1659285"/>
            <a:ext cx="11180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ea typeface="Roboto" panose="02000000000000000000" pitchFamily="2" charset="0"/>
                <a:cs typeface="Roboto" panose="02000000000000000000" pitchFamily="2" charset="0"/>
              </a:rPr>
              <a:t>‘ambiguity’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ea typeface="Roboto" panose="02000000000000000000" pitchFamily="2" charset="0"/>
                <a:cs typeface="Roboto" panose="02000000000000000000" pitchFamily="2" charset="0"/>
              </a:rPr>
              <a:t>‘contradictory’</a:t>
            </a:r>
          </a:p>
        </p:txBody>
      </p:sp>
    </p:spTree>
    <p:extLst>
      <p:ext uri="{BB962C8B-B14F-4D97-AF65-F5344CB8AC3E}">
        <p14:creationId xmlns:p14="http://schemas.microsoft.com/office/powerpoint/2010/main" val="8933488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42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BBC1ED-BD3D-4686-A836-94C56FC7601B}"/>
              </a:ext>
            </a:extLst>
          </p:cNvPr>
          <p:cNvSpPr txBox="1"/>
          <p:nvPr/>
        </p:nvSpPr>
        <p:spPr>
          <a:xfrm>
            <a:off x="505968" y="1659285"/>
            <a:ext cx="11180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ea typeface="Roboto" panose="02000000000000000000" pitchFamily="2" charset="0"/>
                <a:cs typeface="Roboto" panose="02000000000000000000" pitchFamily="2" charset="0"/>
              </a:rPr>
              <a:t>‘ambiguity’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ea typeface="Roboto" panose="02000000000000000000" pitchFamily="2" charset="0"/>
                <a:cs typeface="Roboto" panose="02000000000000000000" pitchFamily="2" charset="0"/>
              </a:rPr>
              <a:t>‘contradictory’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ea typeface="Roboto" panose="02000000000000000000" pitchFamily="2" charset="0"/>
                <a:cs typeface="Roboto" panose="02000000000000000000" pitchFamily="2" charset="0"/>
              </a:rPr>
              <a:t>‘juxtaposition’</a:t>
            </a:r>
          </a:p>
        </p:txBody>
      </p:sp>
    </p:spTree>
    <p:extLst>
      <p:ext uri="{BB962C8B-B14F-4D97-AF65-F5344CB8AC3E}">
        <p14:creationId xmlns:p14="http://schemas.microsoft.com/office/powerpoint/2010/main" val="37452819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43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92FF01-7021-4D4B-A4DE-8814D82A5A8F}"/>
              </a:ext>
            </a:extLst>
          </p:cNvPr>
          <p:cNvSpPr txBox="1"/>
          <p:nvPr/>
        </p:nvSpPr>
        <p:spPr>
          <a:xfrm>
            <a:off x="505968" y="1659285"/>
            <a:ext cx="111800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ea typeface="Roboto" panose="02000000000000000000" pitchFamily="2" charset="0"/>
                <a:cs typeface="Roboto" panose="02000000000000000000" pitchFamily="2" charset="0"/>
              </a:rPr>
              <a:t>‘ambiguity’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ea typeface="Roboto" panose="02000000000000000000" pitchFamily="2" charset="0"/>
                <a:cs typeface="Roboto" panose="02000000000000000000" pitchFamily="2" charset="0"/>
              </a:rPr>
              <a:t>‘contradictory’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ea typeface="Roboto" panose="02000000000000000000" pitchFamily="2" charset="0"/>
                <a:cs typeface="Roboto" panose="02000000000000000000" pitchFamily="2" charset="0"/>
              </a:rPr>
              <a:t>‘juxtaposition’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ea typeface="Roboto" panose="02000000000000000000" pitchFamily="2" charset="0"/>
                <a:cs typeface="Roboto" panose="02000000000000000000" pitchFamily="2" charset="0"/>
              </a:rPr>
              <a:t>‘the difficult whole’</a:t>
            </a:r>
          </a:p>
        </p:txBody>
      </p:sp>
    </p:spTree>
    <p:extLst>
      <p:ext uri="{BB962C8B-B14F-4D97-AF65-F5344CB8AC3E}">
        <p14:creationId xmlns:p14="http://schemas.microsoft.com/office/powerpoint/2010/main" val="4138365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44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E59748-6C1C-472B-97D5-238DDEFB8AA2}"/>
              </a:ext>
            </a:extLst>
          </p:cNvPr>
          <p:cNvSpPr txBox="1"/>
          <p:nvPr/>
        </p:nvSpPr>
        <p:spPr>
          <a:xfrm>
            <a:off x="505968" y="1659285"/>
            <a:ext cx="111800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ea typeface="Roboto" panose="02000000000000000000" pitchFamily="2" charset="0"/>
                <a:cs typeface="Roboto" panose="02000000000000000000" pitchFamily="2" charset="0"/>
              </a:rPr>
              <a:t>‘ambiguity’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ea typeface="Roboto" panose="02000000000000000000" pitchFamily="2" charset="0"/>
                <a:cs typeface="Roboto" panose="02000000000000000000" pitchFamily="2" charset="0"/>
              </a:rPr>
              <a:t>‘contradictory’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ea typeface="Roboto" panose="02000000000000000000" pitchFamily="2" charset="0"/>
                <a:cs typeface="Roboto" panose="02000000000000000000" pitchFamily="2" charset="0"/>
              </a:rPr>
              <a:t>‘juxtaposition’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ea typeface="Roboto" panose="02000000000000000000" pitchFamily="2" charset="0"/>
                <a:cs typeface="Roboto" panose="02000000000000000000" pitchFamily="2" charset="0"/>
              </a:rPr>
              <a:t>‘the difficult whole’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ea typeface="Roboto" panose="02000000000000000000" pitchFamily="2" charset="0"/>
                <a:cs typeface="Roboto" panose="02000000000000000000" pitchFamily="2" charset="0"/>
              </a:rPr>
              <a:t>‘anomalies and uncertainties give validity to architecture’</a:t>
            </a:r>
          </a:p>
        </p:txBody>
      </p:sp>
    </p:spTree>
    <p:extLst>
      <p:ext uri="{BB962C8B-B14F-4D97-AF65-F5344CB8AC3E}">
        <p14:creationId xmlns:p14="http://schemas.microsoft.com/office/powerpoint/2010/main" val="29251823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45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5B4187-9A4F-42F0-8548-DFA27F7C4EC8}"/>
              </a:ext>
            </a:extLst>
          </p:cNvPr>
          <p:cNvSpPr txBox="1"/>
          <p:nvPr/>
        </p:nvSpPr>
        <p:spPr>
          <a:xfrm>
            <a:off x="505968" y="1659285"/>
            <a:ext cx="11180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ea typeface="Roboto" panose="02000000000000000000" pitchFamily="2" charset="0"/>
                <a:cs typeface="Roboto" panose="02000000000000000000" pitchFamily="2" charset="0"/>
              </a:rPr>
              <a:t>‘ambiguity’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ea typeface="Roboto" panose="02000000000000000000" pitchFamily="2" charset="0"/>
                <a:cs typeface="Roboto" panose="02000000000000000000" pitchFamily="2" charset="0"/>
              </a:rPr>
              <a:t>‘contradictory’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ea typeface="Roboto" panose="02000000000000000000" pitchFamily="2" charset="0"/>
                <a:cs typeface="Roboto" panose="02000000000000000000" pitchFamily="2" charset="0"/>
              </a:rPr>
              <a:t>‘juxtaposition’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ea typeface="Roboto" panose="02000000000000000000" pitchFamily="2" charset="0"/>
                <a:cs typeface="Roboto" panose="02000000000000000000" pitchFamily="2" charset="0"/>
              </a:rPr>
              <a:t>‘the difficult whole’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ea typeface="Roboto" panose="02000000000000000000" pitchFamily="2" charset="0"/>
                <a:cs typeface="Roboto" panose="02000000000000000000" pitchFamily="2" charset="0"/>
              </a:rPr>
              <a:t>‘anomalies and uncertainties give validity to architecture’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ea typeface="Roboto" panose="02000000000000000000" pitchFamily="2" charset="0"/>
                <a:cs typeface="Roboto" panose="02000000000000000000" pitchFamily="2" charset="0"/>
              </a:rPr>
              <a:t>‘seeing familiar things in an unfamiliar way and from unexpected points of view</a:t>
            </a:r>
          </a:p>
        </p:txBody>
      </p:sp>
    </p:spTree>
    <p:extLst>
      <p:ext uri="{BB962C8B-B14F-4D97-AF65-F5344CB8AC3E}">
        <p14:creationId xmlns:p14="http://schemas.microsoft.com/office/powerpoint/2010/main" val="3842361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46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FA2310-F7CC-48B2-9FB5-F3E2CCFAD89B}"/>
              </a:ext>
            </a:extLst>
          </p:cNvPr>
          <p:cNvSpPr txBox="1"/>
          <p:nvPr/>
        </p:nvSpPr>
        <p:spPr>
          <a:xfrm>
            <a:off x="1798320" y="2967335"/>
            <a:ext cx="3633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a typeface="Roboto" panose="02000000000000000000" pitchFamily="2" charset="0"/>
                <a:cs typeface="Roboto" panose="02000000000000000000" pitchFamily="2" charset="0"/>
              </a:rPr>
              <a:t>“Both-And”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3F166C-7898-4414-B80A-82E923F84A67}"/>
              </a:ext>
            </a:extLst>
          </p:cNvPr>
          <p:cNvSpPr txBox="1"/>
          <p:nvPr/>
        </p:nvSpPr>
        <p:spPr>
          <a:xfrm>
            <a:off x="6760466" y="2967335"/>
            <a:ext cx="3633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a typeface="Roboto" panose="02000000000000000000" pitchFamily="2" charset="0"/>
                <a:cs typeface="Roboto" panose="02000000000000000000" pitchFamily="2" charset="0"/>
              </a:rPr>
              <a:t>“Either-Or”</a:t>
            </a:r>
          </a:p>
        </p:txBody>
      </p:sp>
    </p:spTree>
    <p:extLst>
      <p:ext uri="{BB962C8B-B14F-4D97-AF65-F5344CB8AC3E}">
        <p14:creationId xmlns:p14="http://schemas.microsoft.com/office/powerpoint/2010/main" val="13221464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47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EBBE52-A243-4C0C-9730-31861DD823B7}"/>
              </a:ext>
            </a:extLst>
          </p:cNvPr>
          <p:cNvSpPr txBox="1"/>
          <p:nvPr/>
        </p:nvSpPr>
        <p:spPr>
          <a:xfrm>
            <a:off x="1798320" y="2967335"/>
            <a:ext cx="3633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a typeface="Roboto" panose="02000000000000000000" pitchFamily="2" charset="0"/>
                <a:cs typeface="Roboto" panose="02000000000000000000" pitchFamily="2" charset="0"/>
              </a:rPr>
              <a:t>“Both-And”</a:t>
            </a:r>
          </a:p>
        </p:txBody>
      </p:sp>
      <p:pic>
        <p:nvPicPr>
          <p:cNvPr id="5" name="Picture 2" descr="Girl Why Dont We Have Both GIF">
            <a:extLst>
              <a:ext uri="{FF2B5EF4-FFF2-40B4-BE49-F238E27FC236}">
                <a16:creationId xmlns:a16="http://schemas.microsoft.com/office/drawing/2014/main" id="{1E9F0744-9B90-422D-A32C-6D13E4BCE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5877" y="2176462"/>
            <a:ext cx="333375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7550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48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52E37A-71B7-4DF6-B45B-35E4B0204DB6}"/>
              </a:ext>
            </a:extLst>
          </p:cNvPr>
          <p:cNvSpPr txBox="1"/>
          <p:nvPr/>
        </p:nvSpPr>
        <p:spPr>
          <a:xfrm>
            <a:off x="841249" y="1997839"/>
            <a:ext cx="105095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ea typeface="Roboto" panose="02000000000000000000" pitchFamily="2" charset="0"/>
                <a:cs typeface="Roboto" panose="02000000000000000000" pitchFamily="2" charset="0"/>
              </a:rPr>
              <a:t>“Orthodox Modern architects have tended to recognize complexity insufficiently or inconsistently. In their attempt to break with tradition and start all over again, </a:t>
            </a:r>
            <a:r>
              <a:rPr lang="en-US" sz="3600" b="1" dirty="0">
                <a:solidFill>
                  <a:srgbClr val="C00000"/>
                </a:solidFill>
                <a:ea typeface="Roboto" panose="02000000000000000000" pitchFamily="2" charset="0"/>
                <a:cs typeface="Roboto" panose="02000000000000000000" pitchFamily="2" charset="0"/>
              </a:rPr>
              <a:t>they idealized the primitive and elementary at the expense of the diverse and the sophisticated</a:t>
            </a:r>
            <a:r>
              <a:rPr lang="en-US" sz="3600" dirty="0">
                <a:ea typeface="Roboto" panose="02000000000000000000" pitchFamily="2" charset="0"/>
                <a:cs typeface="Roboto" panose="02000000000000000000" pitchFamily="2" charset="0"/>
              </a:rPr>
              <a:t>.” [16]</a:t>
            </a:r>
          </a:p>
        </p:txBody>
      </p:sp>
    </p:spTree>
    <p:extLst>
      <p:ext uri="{BB962C8B-B14F-4D97-AF65-F5344CB8AC3E}">
        <p14:creationId xmlns:p14="http://schemas.microsoft.com/office/powerpoint/2010/main" val="15294190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49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34C91F-D5D4-4A52-9F31-CAC3A9B5FE27}"/>
              </a:ext>
            </a:extLst>
          </p:cNvPr>
          <p:cNvSpPr txBox="1"/>
          <p:nvPr/>
        </p:nvSpPr>
        <p:spPr>
          <a:xfrm>
            <a:off x="1347216" y="2274838"/>
            <a:ext cx="9497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ea typeface="Roboto" panose="02000000000000000000" pitchFamily="2" charset="0"/>
                <a:cs typeface="Roboto" panose="02000000000000000000" pitchFamily="2" charset="0"/>
              </a:rPr>
              <a:t>“Mies, for instance, makes wonderful buildings only </a:t>
            </a:r>
            <a:r>
              <a:rPr lang="en-US" sz="3600" b="1" dirty="0">
                <a:solidFill>
                  <a:srgbClr val="C00000"/>
                </a:solidFill>
                <a:ea typeface="Roboto" panose="02000000000000000000" pitchFamily="2" charset="0"/>
                <a:cs typeface="Roboto" panose="02000000000000000000" pitchFamily="2" charset="0"/>
              </a:rPr>
              <a:t>because he ignores many aspects of a building. If he solved more problems, his buildings would be far less potent</a:t>
            </a:r>
            <a:r>
              <a:rPr lang="en-US" sz="3600" dirty="0">
                <a:ea typeface="Roboto" panose="02000000000000000000" pitchFamily="2" charset="0"/>
                <a:cs typeface="Roboto" panose="02000000000000000000" pitchFamily="2" charset="0"/>
              </a:rPr>
              <a:t>.” [16]</a:t>
            </a:r>
          </a:p>
        </p:txBody>
      </p:sp>
    </p:spTree>
    <p:extLst>
      <p:ext uri="{BB962C8B-B14F-4D97-AF65-F5344CB8AC3E}">
        <p14:creationId xmlns:p14="http://schemas.microsoft.com/office/powerpoint/2010/main" val="1392943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 descr="Johnson collaborated with architect Mies van der Rohe on the Seagram Building in Manhattan. The Park Avenue tower is...">
            <a:extLst>
              <a:ext uri="{FF2B5EF4-FFF2-40B4-BE49-F238E27FC236}">
                <a16:creationId xmlns:a16="http://schemas.microsoft.com/office/drawing/2014/main" id="{BF330DCD-3231-4E07-819D-3036E22B8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411480"/>
            <a:ext cx="4196080" cy="587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6A2C41-482C-4E54-B2EE-03BF864CEE3C}"/>
              </a:ext>
            </a:extLst>
          </p:cNvPr>
          <p:cNvSpPr txBox="1"/>
          <p:nvPr/>
        </p:nvSpPr>
        <p:spPr>
          <a:xfrm>
            <a:off x="3854614" y="5999490"/>
            <a:ext cx="775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With Mies van der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Rohe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, Seagram Building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New York City, NY (1958)</a:t>
            </a:r>
          </a:p>
        </p:txBody>
      </p:sp>
      <p:pic>
        <p:nvPicPr>
          <p:cNvPr id="6" name="Picture 4" descr="Image result for philip johnson mies seagram building">
            <a:extLst>
              <a:ext uri="{FF2B5EF4-FFF2-40B4-BE49-F238E27FC236}">
                <a16:creationId xmlns:a16="http://schemas.microsoft.com/office/drawing/2014/main" id="{144B727F-00C5-4E19-B254-5B96D021E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56679" y="1080516"/>
            <a:ext cx="4546601" cy="453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0834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50</a:t>
            </a:fld>
            <a:endParaRPr lang="en-US"/>
          </a:p>
        </p:txBody>
      </p:sp>
      <p:pic>
        <p:nvPicPr>
          <p:cNvPr id="3" name="Picture 2" descr="Image result for robert venturi">
            <a:extLst>
              <a:ext uri="{FF2B5EF4-FFF2-40B4-BE49-F238E27FC236}">
                <a16:creationId xmlns:a16="http://schemas.microsoft.com/office/drawing/2014/main" id="{A2CA2081-1A45-4473-B7CA-8A8B09A84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3324" y="2070822"/>
            <a:ext cx="5311001" cy="271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3E7D25-2625-4455-815B-9C47D7B5B01C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Robert Venturi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Drawing for House, New Castle, Delaware (1978)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6C3BD5CF-905D-43D9-AF78-D4502A5B4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75" y="577815"/>
            <a:ext cx="5734050" cy="570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5282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51</a:t>
            </a:fld>
            <a:endParaRPr lang="en-US"/>
          </a:p>
        </p:txBody>
      </p:sp>
      <p:pic>
        <p:nvPicPr>
          <p:cNvPr id="3" name="Picture 2" descr="Image result for robert venturi">
            <a:extLst>
              <a:ext uri="{FF2B5EF4-FFF2-40B4-BE49-F238E27FC236}">
                <a16:creationId xmlns:a16="http://schemas.microsoft.com/office/drawing/2014/main" id="{8307C1D2-1158-4CC5-9981-AC3017D10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3324" y="2070822"/>
            <a:ext cx="5311001" cy="271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8D4244-ACCD-435B-AC42-CADED84AD5F8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Robert Venturi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Private Residence, New Castle, Delaware (1978)</a:t>
            </a:r>
          </a:p>
        </p:txBody>
      </p:sp>
      <p:pic>
        <p:nvPicPr>
          <p:cNvPr id="6" name="Picture 2" descr="Image result for New Castle Venturi">
            <a:extLst>
              <a:ext uri="{FF2B5EF4-FFF2-40B4-BE49-F238E27FC236}">
                <a16:creationId xmlns:a16="http://schemas.microsoft.com/office/drawing/2014/main" id="{C6049860-E2FC-4303-9D9D-4F6D36208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325" y="1104900"/>
            <a:ext cx="4682352" cy="433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686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52</a:t>
            </a:fld>
            <a:endParaRPr lang="en-US"/>
          </a:p>
        </p:txBody>
      </p:sp>
      <p:pic>
        <p:nvPicPr>
          <p:cNvPr id="7" name="Picture 2" descr="Image result for New Castle Venturi">
            <a:extLst>
              <a:ext uri="{FF2B5EF4-FFF2-40B4-BE49-F238E27FC236}">
                <a16:creationId xmlns:a16="http://schemas.microsoft.com/office/drawing/2014/main" id="{303D0342-3F8C-422F-84AF-D6E570D71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325" y="1104900"/>
            <a:ext cx="4682352" cy="433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8E26449B-B8BF-49B8-BE42-DC60CAC6C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8416" y="2173037"/>
            <a:ext cx="5397500" cy="326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0C9E33-40B9-4AFA-A978-48B9EF058BF6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Robert Venturi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Private Residence, New Castle, Delaware (1978)</a:t>
            </a:r>
          </a:p>
        </p:txBody>
      </p:sp>
    </p:spTree>
    <p:extLst>
      <p:ext uri="{BB962C8B-B14F-4D97-AF65-F5344CB8AC3E}">
        <p14:creationId xmlns:p14="http://schemas.microsoft.com/office/powerpoint/2010/main" val="5167248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53</a:t>
            </a:fld>
            <a:endParaRPr lang="en-US"/>
          </a:p>
        </p:txBody>
      </p:sp>
      <p:pic>
        <p:nvPicPr>
          <p:cNvPr id="3" name="Picture 2" descr="Related image">
            <a:extLst>
              <a:ext uri="{FF2B5EF4-FFF2-40B4-BE49-F238E27FC236}">
                <a16:creationId xmlns:a16="http://schemas.microsoft.com/office/drawing/2014/main" id="{EC180ECA-A310-4BD9-B7B4-6E0D6ACAC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8416" y="2173037"/>
            <a:ext cx="5397500" cy="326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villa savoye">
            <a:extLst>
              <a:ext uri="{FF2B5EF4-FFF2-40B4-BE49-F238E27FC236}">
                <a16:creationId xmlns:a16="http://schemas.microsoft.com/office/drawing/2014/main" id="{698954E1-E80B-4676-B9C6-886C2768B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577" y="2173037"/>
            <a:ext cx="5894123" cy="326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786825-4108-4373-8CCF-84FC6C01B73A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Robert Venturi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Private Residence, New Castle, Delaware (1978)</a:t>
            </a:r>
          </a:p>
        </p:txBody>
      </p:sp>
    </p:spTree>
    <p:extLst>
      <p:ext uri="{BB962C8B-B14F-4D97-AF65-F5344CB8AC3E}">
        <p14:creationId xmlns:p14="http://schemas.microsoft.com/office/powerpoint/2010/main" val="40135283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54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5451E8-B2E5-4F1A-B446-08571BCA7A9B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Vanna Venturi House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Chestnut Hill (Philadelphia), PA 1964</a:t>
            </a:r>
          </a:p>
        </p:txBody>
      </p:sp>
      <p:pic>
        <p:nvPicPr>
          <p:cNvPr id="5" name="Picture 2" descr="Image result for vanna venturi house">
            <a:extLst>
              <a:ext uri="{FF2B5EF4-FFF2-40B4-BE49-F238E27FC236}">
                <a16:creationId xmlns:a16="http://schemas.microsoft.com/office/drawing/2014/main" id="{5D1DF634-C7E4-42F2-B7CA-CD015AC85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0" y="631825"/>
            <a:ext cx="7591425" cy="506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1137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55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2DCFE6-A34D-4284-B356-ED5A2F1D9815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Vanna Venturi House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Chestnut Hill (Philadelphia), PA 1964</a:t>
            </a:r>
          </a:p>
        </p:txBody>
      </p:sp>
      <p:pic>
        <p:nvPicPr>
          <p:cNvPr id="5" name="Picture 2" descr="Image result for vanna venturi house">
            <a:extLst>
              <a:ext uri="{FF2B5EF4-FFF2-40B4-BE49-F238E27FC236}">
                <a16:creationId xmlns:a16="http://schemas.microsoft.com/office/drawing/2014/main" id="{D6F42E20-EEC3-4213-84F5-6EAC590BD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4620" y="2362200"/>
            <a:ext cx="4917439" cy="314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New Castle house, Robert Venturi">
            <a:extLst>
              <a:ext uri="{FF2B5EF4-FFF2-40B4-BE49-F238E27FC236}">
                <a16:creationId xmlns:a16="http://schemas.microsoft.com/office/drawing/2014/main" id="{3033FACD-6ED6-4E4C-9D68-32152F1F1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941" y="1563058"/>
            <a:ext cx="5939139" cy="394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1078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56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59DF39-DADE-4B5F-A9DF-93A964C7B835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Left: Guild House, Philadelphia, PA (1963)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Right: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Goffe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 Street Fire House, New Haven, CT (1974)</a:t>
            </a:r>
          </a:p>
        </p:txBody>
      </p:sp>
      <p:pic>
        <p:nvPicPr>
          <p:cNvPr id="5" name="Picture 2" descr="Image result for venturi fire station new haven">
            <a:extLst>
              <a:ext uri="{FF2B5EF4-FFF2-40B4-BE49-F238E27FC236}">
                <a16:creationId xmlns:a16="http://schemas.microsoft.com/office/drawing/2014/main" id="{DAA72380-D48C-454B-A31A-7FCE7CC7F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5447" y="2289811"/>
            <a:ext cx="4564273" cy="309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venturi fire station new haven">
            <a:extLst>
              <a:ext uri="{FF2B5EF4-FFF2-40B4-BE49-F238E27FC236}">
                <a16:creationId xmlns:a16="http://schemas.microsoft.com/office/drawing/2014/main" id="{BC6C3CDA-F8BF-4858-A62A-F03269E7B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280" y="1214120"/>
            <a:ext cx="6261735" cy="417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2885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57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1635B-2DC2-4272-8207-BD0D21696E04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National Collegiate Football Hall of Fame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New Brunswick, NJ (1967)</a:t>
            </a:r>
          </a:p>
        </p:txBody>
      </p:sp>
      <p:pic>
        <p:nvPicPr>
          <p:cNvPr id="5" name="Picture 2" descr="Image result for venturi national collegiate football hall of fame">
            <a:extLst>
              <a:ext uri="{FF2B5EF4-FFF2-40B4-BE49-F238E27FC236}">
                <a16:creationId xmlns:a16="http://schemas.microsoft.com/office/drawing/2014/main" id="{4DE962E0-C086-4D86-8F99-1CE2F8118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1096" y="571500"/>
            <a:ext cx="393038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venturi national collegiate football hall of fame">
            <a:extLst>
              <a:ext uri="{FF2B5EF4-FFF2-40B4-BE49-F238E27FC236}">
                <a16:creationId xmlns:a16="http://schemas.microsoft.com/office/drawing/2014/main" id="{845B8626-B806-496B-96DC-CAA371E84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8812" y="1971040"/>
            <a:ext cx="5846588" cy="323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7498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58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7B1889-C362-44AF-8934-D388ACA77430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National Collegiate Football Hall of Fame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New Brunswick, NJ (1967)</a:t>
            </a:r>
          </a:p>
        </p:txBody>
      </p:sp>
      <p:pic>
        <p:nvPicPr>
          <p:cNvPr id="5" name="Picture 2" descr="Image result for venturi national collegiate football hall of fame">
            <a:extLst>
              <a:ext uri="{FF2B5EF4-FFF2-40B4-BE49-F238E27FC236}">
                <a16:creationId xmlns:a16="http://schemas.microsoft.com/office/drawing/2014/main" id="{1D053DDF-CD6D-4ECC-B440-3F7BDFEDA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4434" y="579438"/>
            <a:ext cx="3916045" cy="532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venturi national collegiate football hall of fame">
            <a:extLst>
              <a:ext uri="{FF2B5EF4-FFF2-40B4-BE49-F238E27FC236}">
                <a16:creationId xmlns:a16="http://schemas.microsoft.com/office/drawing/2014/main" id="{7F5AC6BB-287B-48C3-9A62-8574A89CC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768" y="1945640"/>
            <a:ext cx="5677391" cy="310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6834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59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66AF00-F98F-4B41-920C-C12A66FD40CA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Allentown Art Museum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Allentown, PA (2012)</a:t>
            </a:r>
          </a:p>
        </p:txBody>
      </p:sp>
      <p:pic>
        <p:nvPicPr>
          <p:cNvPr id="5" name="Picture 4" descr="Image result for venturi scott brown allentown art museum">
            <a:extLst>
              <a:ext uri="{FF2B5EF4-FFF2-40B4-BE49-F238E27FC236}">
                <a16:creationId xmlns:a16="http://schemas.microsoft.com/office/drawing/2014/main" id="{C7B3DC33-84FD-4EB4-B0FF-8C05C1572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450" y="633740"/>
            <a:ext cx="3409950" cy="545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venturi scott brown allentown art museum">
            <a:extLst>
              <a:ext uri="{FF2B5EF4-FFF2-40B4-BE49-F238E27FC236}">
                <a16:creationId xmlns:a16="http://schemas.microsoft.com/office/drawing/2014/main" id="{2B9F55AF-D16A-4AB9-BDCD-831996102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93640" y="1423454"/>
            <a:ext cx="6610985" cy="412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875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 descr="Johnson collaborated with architect Mies van der Rohe on the Seagram Building in Manhattan. The Park Avenue tower is...">
            <a:extLst>
              <a:ext uri="{FF2B5EF4-FFF2-40B4-BE49-F238E27FC236}">
                <a16:creationId xmlns:a16="http://schemas.microsoft.com/office/drawing/2014/main" id="{7C594421-2074-44BA-BE29-AF788ACF0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411480"/>
            <a:ext cx="4196080" cy="587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EF450-2B40-447B-88F9-3726F41E8044}"/>
              </a:ext>
            </a:extLst>
          </p:cNvPr>
          <p:cNvSpPr txBox="1"/>
          <p:nvPr/>
        </p:nvSpPr>
        <p:spPr>
          <a:xfrm>
            <a:off x="3854614" y="5999490"/>
            <a:ext cx="775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With Mies van der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Rohe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, Seagram Building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Philip Johnson, Mies van der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Rohe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, and Phyllis Lambert in 1955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55584A4-5765-4750-89D1-714EBAC56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240" y="1312094"/>
            <a:ext cx="4894580" cy="423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3478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60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533CF0-D09E-4C0D-8A0F-8F7BD8DE9E04}"/>
              </a:ext>
            </a:extLst>
          </p:cNvPr>
          <p:cNvSpPr txBox="1"/>
          <p:nvPr/>
        </p:nvSpPr>
        <p:spPr>
          <a:xfrm>
            <a:off x="835152" y="1166842"/>
            <a:ext cx="105216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ea typeface="Roboto" panose="02000000000000000000" pitchFamily="2" charset="0"/>
                <a:cs typeface="Roboto" panose="02000000000000000000" pitchFamily="2" charset="0"/>
              </a:rPr>
              <a:t>“If the source of both-and phenomenon is contradiction, its basis is </a:t>
            </a:r>
            <a:r>
              <a:rPr lang="en-US" sz="3600" b="1" dirty="0">
                <a:solidFill>
                  <a:srgbClr val="C00000"/>
                </a:solidFill>
                <a:ea typeface="Roboto" panose="02000000000000000000" pitchFamily="2" charset="0"/>
                <a:cs typeface="Roboto" panose="02000000000000000000" pitchFamily="2" charset="0"/>
              </a:rPr>
              <a:t>hierarchy</a:t>
            </a:r>
            <a:r>
              <a:rPr lang="en-US" sz="3600" dirty="0">
                <a:ea typeface="Roboto" panose="02000000000000000000" pitchFamily="2" charset="0"/>
                <a:cs typeface="Roboto" panose="02000000000000000000" pitchFamily="2" charset="0"/>
              </a:rPr>
              <a:t>, which yields </a:t>
            </a:r>
            <a:r>
              <a:rPr lang="en-US" sz="3600" b="1" dirty="0">
                <a:solidFill>
                  <a:srgbClr val="C00000"/>
                </a:solidFill>
                <a:ea typeface="Roboto" panose="02000000000000000000" pitchFamily="2" charset="0"/>
                <a:cs typeface="Roboto" panose="02000000000000000000" pitchFamily="2" charset="0"/>
              </a:rPr>
              <a:t>several levels of meanings among elements with varying values</a:t>
            </a:r>
            <a:r>
              <a:rPr lang="en-US" sz="3600" dirty="0">
                <a:ea typeface="Roboto" panose="02000000000000000000" pitchFamily="2" charset="0"/>
                <a:cs typeface="Roboto" panose="02000000000000000000" pitchFamily="2" charset="0"/>
              </a:rPr>
              <a:t>. It can include elements that are both good and awkward, big and little, closed and open, continuous and articulated, round and square, structural and spatial. </a:t>
            </a:r>
            <a:r>
              <a:rPr lang="en-US" sz="3600" b="1" dirty="0">
                <a:solidFill>
                  <a:srgbClr val="C00000"/>
                </a:solidFill>
                <a:ea typeface="Roboto" panose="02000000000000000000" pitchFamily="2" charset="0"/>
                <a:cs typeface="Roboto" panose="02000000000000000000" pitchFamily="2" charset="0"/>
              </a:rPr>
              <a:t>An architecture which includes varying levels of meaning breeds ambiguity and tension</a:t>
            </a:r>
            <a:r>
              <a:rPr lang="en-US" sz="3600" dirty="0">
                <a:ea typeface="Roboto" panose="02000000000000000000" pitchFamily="2" charset="0"/>
                <a:cs typeface="Roboto" panose="02000000000000000000" pitchFamily="2" charset="0"/>
              </a:rPr>
              <a:t>.” [23]</a:t>
            </a:r>
          </a:p>
        </p:txBody>
      </p:sp>
    </p:spTree>
    <p:extLst>
      <p:ext uri="{BB962C8B-B14F-4D97-AF65-F5344CB8AC3E}">
        <p14:creationId xmlns:p14="http://schemas.microsoft.com/office/powerpoint/2010/main" val="5367575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61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6DAD79-FADC-4B39-A00E-B4662F7CA7DE}"/>
              </a:ext>
            </a:extLst>
          </p:cNvPr>
          <p:cNvSpPr txBox="1"/>
          <p:nvPr/>
        </p:nvSpPr>
        <p:spPr>
          <a:xfrm>
            <a:off x="1597152" y="2551837"/>
            <a:ext cx="8997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ea typeface="Roboto" panose="02000000000000000000" pitchFamily="2" charset="0"/>
                <a:cs typeface="Roboto" panose="02000000000000000000" pitchFamily="2" charset="0"/>
              </a:rPr>
              <a:t>“</a:t>
            </a:r>
            <a:r>
              <a:rPr lang="en-US" sz="3600" b="1" dirty="0">
                <a:solidFill>
                  <a:srgbClr val="C00000"/>
                </a:solidFill>
                <a:ea typeface="Roboto" panose="02000000000000000000" pitchFamily="2" charset="0"/>
                <a:cs typeface="Roboto" panose="02000000000000000000" pitchFamily="2" charset="0"/>
              </a:rPr>
              <a:t>A play of order and compromise </a:t>
            </a:r>
            <a:r>
              <a:rPr lang="en-US" sz="3600" dirty="0">
                <a:ea typeface="Roboto" panose="02000000000000000000" pitchFamily="2" charset="0"/>
                <a:cs typeface="Roboto" panose="02000000000000000000" pitchFamily="2" charset="0"/>
              </a:rPr>
              <a:t>also supports the idea of renovation in building, and of </a:t>
            </a:r>
            <a:r>
              <a:rPr lang="en-US" sz="3600" b="1" dirty="0">
                <a:solidFill>
                  <a:srgbClr val="C00000"/>
                </a:solidFill>
                <a:ea typeface="Roboto" panose="02000000000000000000" pitchFamily="2" charset="0"/>
                <a:cs typeface="Roboto" panose="02000000000000000000" pitchFamily="2" charset="0"/>
              </a:rPr>
              <a:t>evolution in city planning</a:t>
            </a:r>
            <a:r>
              <a:rPr lang="en-US" sz="3600" dirty="0">
                <a:ea typeface="Roboto" panose="02000000000000000000" pitchFamily="2" charset="0"/>
                <a:cs typeface="Roboto" panose="02000000000000000000" pitchFamily="2" charset="0"/>
              </a:rPr>
              <a:t>.” [42]</a:t>
            </a:r>
          </a:p>
        </p:txBody>
      </p:sp>
    </p:spTree>
    <p:extLst>
      <p:ext uri="{BB962C8B-B14F-4D97-AF65-F5344CB8AC3E}">
        <p14:creationId xmlns:p14="http://schemas.microsoft.com/office/powerpoint/2010/main" val="19087703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62</a:t>
            </a:fld>
            <a:endParaRPr lang="en-US"/>
          </a:p>
        </p:txBody>
      </p:sp>
      <p:pic>
        <p:nvPicPr>
          <p:cNvPr id="3" name="Picture 2" descr="Image result for venturi scott brown las vegas">
            <a:extLst>
              <a:ext uri="{FF2B5EF4-FFF2-40B4-BE49-F238E27FC236}">
                <a16:creationId xmlns:a16="http://schemas.microsoft.com/office/drawing/2014/main" id="{2A9E3736-6F9D-477A-8F6A-2895A4B5C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880" y="1338547"/>
            <a:ext cx="5545776" cy="332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venturi scott brown las vegas">
            <a:extLst>
              <a:ext uri="{FF2B5EF4-FFF2-40B4-BE49-F238E27FC236}">
                <a16:creationId xmlns:a16="http://schemas.microsoft.com/office/drawing/2014/main" id="{62425662-D3C5-4740-866B-D7ABC3028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0780" y="2204179"/>
            <a:ext cx="5545775" cy="332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4811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63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38F006-770C-4E61-A068-E5D6AFEF35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349" y="0"/>
            <a:ext cx="956930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84C237-7F59-4433-A18C-1F789CF093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349" y="0"/>
            <a:ext cx="9569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547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64</a:t>
            </a:fld>
            <a:endParaRPr lang="en-US"/>
          </a:p>
        </p:txBody>
      </p:sp>
      <p:pic>
        <p:nvPicPr>
          <p:cNvPr id="2" name="Picture 1" descr="Image result for venturi shed duck">
            <a:extLst>
              <a:ext uri="{FF2B5EF4-FFF2-40B4-BE49-F238E27FC236}">
                <a16:creationId xmlns:a16="http://schemas.microsoft.com/office/drawing/2014/main" id="{724F9F17-9AD9-4A46-9038-A905D1432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929" y="704850"/>
            <a:ext cx="4500998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3179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65</a:t>
            </a:fld>
            <a:endParaRPr lang="en-US"/>
          </a:p>
        </p:txBody>
      </p:sp>
      <p:pic>
        <p:nvPicPr>
          <p:cNvPr id="5" name="Picture 2" descr="Image result for duck architecture">
            <a:extLst>
              <a:ext uri="{FF2B5EF4-FFF2-40B4-BE49-F238E27FC236}">
                <a16:creationId xmlns:a16="http://schemas.microsoft.com/office/drawing/2014/main" id="{F16AA7EA-AB98-4933-B77E-86AB496E8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8243" y="1276785"/>
            <a:ext cx="4181473" cy="418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983F4-5012-469C-A3AD-DCCB4E740842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Big Duck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Long Island, New York</a:t>
            </a:r>
          </a:p>
        </p:txBody>
      </p:sp>
      <p:pic>
        <p:nvPicPr>
          <p:cNvPr id="2" name="Picture 1" descr="Image result for venturi shed duck">
            <a:extLst>
              <a:ext uri="{FF2B5EF4-FFF2-40B4-BE49-F238E27FC236}">
                <a16:creationId xmlns:a16="http://schemas.microsoft.com/office/drawing/2014/main" id="{98A5189F-C762-4787-BFA1-32C5D09B6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929" y="704850"/>
            <a:ext cx="4500998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0741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66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9BC028-3A10-43C1-BD6C-28ED54C409B5}"/>
              </a:ext>
            </a:extLst>
          </p:cNvPr>
          <p:cNvSpPr txBox="1"/>
          <p:nvPr/>
        </p:nvSpPr>
        <p:spPr>
          <a:xfrm>
            <a:off x="5772985" y="2151727"/>
            <a:ext cx="52879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“[Ducks are] Where the architectural systems of space, structure, and program are submerged and distorted by </a:t>
            </a:r>
            <a:r>
              <a:rPr lang="en-US" sz="3200" b="1" dirty="0"/>
              <a:t>an overall symbolic form</a:t>
            </a:r>
            <a:r>
              <a:rPr lang="en-US" sz="3200" dirty="0"/>
              <a:t>.”</a:t>
            </a:r>
          </a:p>
        </p:txBody>
      </p:sp>
      <p:pic>
        <p:nvPicPr>
          <p:cNvPr id="2" name="Picture 1" descr="Image result for venturi shed duck">
            <a:extLst>
              <a:ext uri="{FF2B5EF4-FFF2-40B4-BE49-F238E27FC236}">
                <a16:creationId xmlns:a16="http://schemas.microsoft.com/office/drawing/2014/main" id="{C6F443ED-4063-45A3-BE2D-03DEBA665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929" y="704850"/>
            <a:ext cx="4500998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23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67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841DAC-47D9-419C-AEA1-DF6EE2D44537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Longaberger Basket Building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Newark, Ohio (1997)</a:t>
            </a:r>
          </a:p>
        </p:txBody>
      </p:sp>
      <p:pic>
        <p:nvPicPr>
          <p:cNvPr id="6" name="Picture 2" descr="Image result for duck architecture">
            <a:extLst>
              <a:ext uri="{FF2B5EF4-FFF2-40B4-BE49-F238E27FC236}">
                <a16:creationId xmlns:a16="http://schemas.microsoft.com/office/drawing/2014/main" id="{7AF2C253-4D65-4F63-9584-E333A7E40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6059" y="1799431"/>
            <a:ext cx="6096000" cy="342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Image result for venturi shed duck">
            <a:extLst>
              <a:ext uri="{FF2B5EF4-FFF2-40B4-BE49-F238E27FC236}">
                <a16:creationId xmlns:a16="http://schemas.microsoft.com/office/drawing/2014/main" id="{E2601A8F-6CE7-41CD-B345-14203B3631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929" y="704850"/>
            <a:ext cx="4500998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8055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68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7AC7D9-9BC1-4401-9905-8252109837EF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Randy’s Donuts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Inglewood, CA</a:t>
            </a:r>
          </a:p>
        </p:txBody>
      </p:sp>
      <p:pic>
        <p:nvPicPr>
          <p:cNvPr id="5" name="Picture 4" descr="Related image">
            <a:extLst>
              <a:ext uri="{FF2B5EF4-FFF2-40B4-BE49-F238E27FC236}">
                <a16:creationId xmlns:a16="http://schemas.microsoft.com/office/drawing/2014/main" id="{E50488D6-07CA-41F0-8319-14E4E6BB4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0384" y="1548806"/>
            <a:ext cx="5524500" cy="367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Image result for venturi shed duck">
            <a:extLst>
              <a:ext uri="{FF2B5EF4-FFF2-40B4-BE49-F238E27FC236}">
                <a16:creationId xmlns:a16="http://schemas.microsoft.com/office/drawing/2014/main" id="{9F389A0D-9B38-440B-90B6-E790A15EB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929" y="704850"/>
            <a:ext cx="4500998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3356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69</a:t>
            </a:fld>
            <a:endParaRPr lang="en-US"/>
          </a:p>
        </p:txBody>
      </p:sp>
      <p:pic>
        <p:nvPicPr>
          <p:cNvPr id="3" name="Picture 2" descr="Image result for venturi shed duck">
            <a:extLst>
              <a:ext uri="{FF2B5EF4-FFF2-40B4-BE49-F238E27FC236}">
                <a16:creationId xmlns:a16="http://schemas.microsoft.com/office/drawing/2014/main" id="{37E3B132-7460-4799-B8EE-5BC7E4C80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929" y="704850"/>
            <a:ext cx="4500998" cy="536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B4A8F7-888B-4799-80A3-4FDA681268C0}"/>
              </a:ext>
            </a:extLst>
          </p:cNvPr>
          <p:cNvSpPr txBox="1"/>
          <p:nvPr/>
        </p:nvSpPr>
        <p:spPr>
          <a:xfrm>
            <a:off x="5602223" y="2151727"/>
            <a:ext cx="58403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“[Decorated Sheds are] Where systems of space and structure are directly at the service of program, and </a:t>
            </a:r>
            <a:r>
              <a:rPr lang="en-US" sz="3200" b="1" dirty="0"/>
              <a:t>ornament is applied independently</a:t>
            </a:r>
            <a:r>
              <a:rPr lang="en-US" sz="3200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651973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 descr="Image result for Pittsburgh PPG Place">
            <a:extLst>
              <a:ext uri="{FF2B5EF4-FFF2-40B4-BE49-F238E27FC236}">
                <a16:creationId xmlns:a16="http://schemas.microsoft.com/office/drawing/2014/main" id="{601F0454-F8B3-4F7D-95B6-12C7F5ADA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005" y="884110"/>
            <a:ext cx="7478395" cy="498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71FA1F-4E94-4D1B-BC8E-DB1D6E0DE86B}"/>
              </a:ext>
            </a:extLst>
          </p:cNvPr>
          <p:cNvSpPr txBox="1"/>
          <p:nvPr/>
        </p:nvSpPr>
        <p:spPr>
          <a:xfrm>
            <a:off x="3854614" y="5999490"/>
            <a:ext cx="775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John Burgee Architects w/ Philip Johnson, </a:t>
            </a:r>
            <a:r>
              <a:rPr lang="en-US" sz="1400" i="1" dirty="0">
                <a:ea typeface="Roboto" panose="02000000000000000000" pitchFamily="2" charset="0"/>
                <a:cs typeface="Roboto" panose="02000000000000000000" pitchFamily="2" charset="0"/>
              </a:rPr>
              <a:t>PPG Place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Pittsburgh, PA (1984)</a:t>
            </a:r>
          </a:p>
        </p:txBody>
      </p:sp>
    </p:spTree>
    <p:extLst>
      <p:ext uri="{BB962C8B-B14F-4D97-AF65-F5344CB8AC3E}">
        <p14:creationId xmlns:p14="http://schemas.microsoft.com/office/powerpoint/2010/main" val="42949102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70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070BE4-DBDB-4637-B983-4C18BA57107F}"/>
              </a:ext>
            </a:extLst>
          </p:cNvPr>
          <p:cNvSpPr txBox="1"/>
          <p:nvPr/>
        </p:nvSpPr>
        <p:spPr>
          <a:xfrm>
            <a:off x="6848474" y="5853440"/>
            <a:ext cx="4813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The ‘Decorated Shed’</a:t>
            </a:r>
          </a:p>
        </p:txBody>
      </p:sp>
      <p:pic>
        <p:nvPicPr>
          <p:cNvPr id="5" name="Picture 2" descr="Image result for venturi shed duck">
            <a:extLst>
              <a:ext uri="{FF2B5EF4-FFF2-40B4-BE49-F238E27FC236}">
                <a16:creationId xmlns:a16="http://schemas.microsoft.com/office/drawing/2014/main" id="{A6CEEBF4-7362-4DB0-A5A6-E583A7DDF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929" y="704850"/>
            <a:ext cx="4500998" cy="536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best buy building">
            <a:extLst>
              <a:ext uri="{FF2B5EF4-FFF2-40B4-BE49-F238E27FC236}">
                <a16:creationId xmlns:a16="http://schemas.microsoft.com/office/drawing/2014/main" id="{BCFF3DF7-0478-4EB3-8E74-B3939037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3684" y="1497019"/>
            <a:ext cx="6048375" cy="377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7049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71</a:t>
            </a:fld>
            <a:endParaRPr lang="en-US"/>
          </a:p>
        </p:txBody>
      </p:sp>
      <p:pic>
        <p:nvPicPr>
          <p:cNvPr id="8" name="Picture 2" descr="Image result for walmart store">
            <a:extLst>
              <a:ext uri="{FF2B5EF4-FFF2-40B4-BE49-F238E27FC236}">
                <a16:creationId xmlns:a16="http://schemas.microsoft.com/office/drawing/2014/main" id="{2801FDC8-C8B8-4E4C-B921-44092F58D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9750" y="1471913"/>
            <a:ext cx="5843588" cy="382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venturi shed duck">
            <a:extLst>
              <a:ext uri="{FF2B5EF4-FFF2-40B4-BE49-F238E27FC236}">
                <a16:creationId xmlns:a16="http://schemas.microsoft.com/office/drawing/2014/main" id="{C547563C-24B1-430F-8F13-37EA1CBF6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929" y="704850"/>
            <a:ext cx="4500998" cy="536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1A5BF9-B1F5-41A1-9CD4-166CBA8AC675}"/>
              </a:ext>
            </a:extLst>
          </p:cNvPr>
          <p:cNvSpPr txBox="1"/>
          <p:nvPr/>
        </p:nvSpPr>
        <p:spPr>
          <a:xfrm>
            <a:off x="6848474" y="5853440"/>
            <a:ext cx="4813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The ‘Decorated Shed’</a:t>
            </a:r>
          </a:p>
        </p:txBody>
      </p:sp>
    </p:spTree>
    <p:extLst>
      <p:ext uri="{BB962C8B-B14F-4D97-AF65-F5344CB8AC3E}">
        <p14:creationId xmlns:p14="http://schemas.microsoft.com/office/powerpoint/2010/main" val="29542634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2" descr="Image result for venturi shed duck">
            <a:extLst>
              <a:ext uri="{FF2B5EF4-FFF2-40B4-BE49-F238E27FC236}">
                <a16:creationId xmlns:a16="http://schemas.microsoft.com/office/drawing/2014/main" id="{F7509DFB-F489-4B03-9D18-81F3CDA5B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929" y="704850"/>
            <a:ext cx="4500998" cy="536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6E596F-E954-4A13-B32C-997F6D315AC7}"/>
              </a:ext>
            </a:extLst>
          </p:cNvPr>
          <p:cNvSpPr txBox="1"/>
          <p:nvPr/>
        </p:nvSpPr>
        <p:spPr>
          <a:xfrm>
            <a:off x="5748527" y="1874728"/>
            <a:ext cx="55412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“we shall argue for the symbolism of </a:t>
            </a:r>
            <a:r>
              <a:rPr lang="en-US" sz="2800" b="1" dirty="0"/>
              <a:t>the ugly and ordinary </a:t>
            </a:r>
            <a:r>
              <a:rPr lang="en-US" sz="2800" dirty="0"/>
              <a:t>in architecture and for the particular significance of the decorated shed with </a:t>
            </a:r>
            <a:r>
              <a:rPr lang="en-US" sz="2800" b="1" dirty="0"/>
              <a:t>a rhetorical front and conventional behind</a:t>
            </a:r>
            <a:r>
              <a:rPr lang="en-US" sz="2800" dirty="0"/>
              <a:t>: for </a:t>
            </a:r>
            <a:r>
              <a:rPr lang="en-US" sz="2800" b="1" dirty="0"/>
              <a:t>architecture as shelter with symbols on it</a:t>
            </a:r>
            <a:r>
              <a:rPr lang="en-US" sz="2800" dirty="0"/>
              <a:t>.” [LVL, 90]</a:t>
            </a:r>
          </a:p>
        </p:txBody>
      </p:sp>
    </p:spTree>
    <p:extLst>
      <p:ext uri="{BB962C8B-B14F-4D97-AF65-F5344CB8AC3E}">
        <p14:creationId xmlns:p14="http://schemas.microsoft.com/office/powerpoint/2010/main" val="30522242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73</a:t>
            </a:fld>
            <a:endParaRPr lang="en-US"/>
          </a:p>
        </p:txBody>
      </p:sp>
      <p:pic>
        <p:nvPicPr>
          <p:cNvPr id="3" name="Picture 2" descr="Image result for venturi shed duck">
            <a:extLst>
              <a:ext uri="{FF2B5EF4-FFF2-40B4-BE49-F238E27FC236}">
                <a16:creationId xmlns:a16="http://schemas.microsoft.com/office/drawing/2014/main" id="{56A4789E-C55F-4CC7-881A-333F6A378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929" y="704850"/>
            <a:ext cx="4500998" cy="536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D18AA7-29E6-4F91-901B-1C2CD96DB726}"/>
              </a:ext>
            </a:extLst>
          </p:cNvPr>
          <p:cNvSpPr txBox="1"/>
          <p:nvPr/>
        </p:nvSpPr>
        <p:spPr>
          <a:xfrm>
            <a:off x="5821680" y="1781205"/>
            <a:ext cx="54702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“Our other point is that the content of the unacknowledged symbolism of current Modern architecture is silly. </a:t>
            </a:r>
            <a:r>
              <a:rPr lang="en-US" sz="3200" b="1" dirty="0"/>
              <a:t>We have been designing dead ducks</a:t>
            </a:r>
            <a:r>
              <a:rPr lang="en-US" sz="3200" dirty="0"/>
              <a:t>.” [LVL, 162]</a:t>
            </a:r>
          </a:p>
        </p:txBody>
      </p:sp>
    </p:spTree>
    <p:extLst>
      <p:ext uri="{BB962C8B-B14F-4D97-AF65-F5344CB8AC3E}">
        <p14:creationId xmlns:p14="http://schemas.microsoft.com/office/powerpoint/2010/main" val="28406837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74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37BB85-6155-465F-B388-7DCF38C5402D}"/>
              </a:ext>
            </a:extLst>
          </p:cNvPr>
          <p:cNvSpPr txBox="1"/>
          <p:nvPr/>
        </p:nvSpPr>
        <p:spPr>
          <a:xfrm>
            <a:off x="783336" y="1740914"/>
            <a:ext cx="47975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“When Modern architects righteously abandoned ornament on buildings</a:t>
            </a:r>
            <a:r>
              <a:rPr lang="en-US" sz="2400" b="1" dirty="0"/>
              <a:t>, they unconsciously designed buildings that </a:t>
            </a:r>
            <a:r>
              <a:rPr lang="en-US" sz="2400" b="1" i="1" dirty="0"/>
              <a:t>were</a:t>
            </a:r>
            <a:r>
              <a:rPr lang="en-US" sz="2400" b="1" dirty="0"/>
              <a:t> ornament</a:t>
            </a:r>
            <a:r>
              <a:rPr lang="en-US" sz="2400" dirty="0"/>
              <a:t>. In promoting Space and Articulation over symbolism and ornament, they distorted the whole building into a duck.” [LLV, 163]</a:t>
            </a:r>
          </a:p>
        </p:txBody>
      </p:sp>
      <p:pic>
        <p:nvPicPr>
          <p:cNvPr id="6" name="Picture 2" descr="Image result for venturi minimegastructure">
            <a:extLst>
              <a:ext uri="{FF2B5EF4-FFF2-40B4-BE49-F238E27FC236}">
                <a16:creationId xmlns:a16="http://schemas.microsoft.com/office/drawing/2014/main" id="{A61D9916-9D72-43E0-8664-FEF8B5216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1334" y="2280243"/>
            <a:ext cx="5258458" cy="19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7493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75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D4E05-4335-43DD-A69F-64D276364D04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Le Corbusier, Convent Sainte Marie de la Tourette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Lyon, France (1961)</a:t>
            </a:r>
          </a:p>
        </p:txBody>
      </p:sp>
      <p:pic>
        <p:nvPicPr>
          <p:cNvPr id="5" name="Picture 2" descr="Image result for venturi minimegastructure">
            <a:extLst>
              <a:ext uri="{FF2B5EF4-FFF2-40B4-BE49-F238E27FC236}">
                <a16:creationId xmlns:a16="http://schemas.microsoft.com/office/drawing/2014/main" id="{22ADF9B5-F87E-4544-8FFD-C6D006049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1334" y="2280243"/>
            <a:ext cx="5258458" cy="19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la tourette corbusier">
            <a:extLst>
              <a:ext uri="{FF2B5EF4-FFF2-40B4-BE49-F238E27FC236}">
                <a16:creationId xmlns:a16="http://schemas.microsoft.com/office/drawing/2014/main" id="{30E1D3F7-4078-421C-B38E-94158F69E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" y="2097024"/>
            <a:ext cx="4398264" cy="293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4367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76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510A70-7DE6-4D40-9F4B-0C46206B1586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Moshe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Safdie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, Habitat 67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Montreal, Canada (1967)</a:t>
            </a:r>
          </a:p>
        </p:txBody>
      </p:sp>
      <p:pic>
        <p:nvPicPr>
          <p:cNvPr id="5" name="Picture 2" descr="Image result for venturi minimegastructure">
            <a:extLst>
              <a:ext uri="{FF2B5EF4-FFF2-40B4-BE49-F238E27FC236}">
                <a16:creationId xmlns:a16="http://schemas.microsoft.com/office/drawing/2014/main" id="{658A93F8-D792-4162-A877-2871C340F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1334" y="2280243"/>
            <a:ext cx="5258458" cy="19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moshe safdie habitat 67">
            <a:extLst>
              <a:ext uri="{FF2B5EF4-FFF2-40B4-BE49-F238E27FC236}">
                <a16:creationId xmlns:a16="http://schemas.microsoft.com/office/drawing/2014/main" id="{DFA10447-0838-4F3B-BB1E-AD47266E4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808" y="1658112"/>
            <a:ext cx="4728927" cy="35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6254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77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E14C3-DC93-47B0-952D-237737A47BD1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Kallmann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MicKinnell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 &amp; Knowles, Boston City Hall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Boston, MA (1968)</a:t>
            </a:r>
          </a:p>
        </p:txBody>
      </p:sp>
      <p:pic>
        <p:nvPicPr>
          <p:cNvPr id="5" name="Picture 2" descr="Image result for venturi minimegastructure">
            <a:extLst>
              <a:ext uri="{FF2B5EF4-FFF2-40B4-BE49-F238E27FC236}">
                <a16:creationId xmlns:a16="http://schemas.microsoft.com/office/drawing/2014/main" id="{921973D7-213E-472C-822B-281EFAA6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1334" y="2280243"/>
            <a:ext cx="5258458" cy="19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boston city hall">
            <a:extLst>
              <a:ext uri="{FF2B5EF4-FFF2-40B4-BE49-F238E27FC236}">
                <a16:creationId xmlns:a16="http://schemas.microsoft.com/office/drawing/2014/main" id="{7D380C99-BA88-49AE-971A-9CE511AA8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588" y="1929384"/>
            <a:ext cx="4663389" cy="299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0128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78</a:t>
            </a:fld>
            <a:endParaRPr lang="en-US"/>
          </a:p>
        </p:txBody>
      </p:sp>
      <p:pic>
        <p:nvPicPr>
          <p:cNvPr id="3" name="Picture 2" descr="Image result for boston city hall">
            <a:extLst>
              <a:ext uri="{FF2B5EF4-FFF2-40B4-BE49-F238E27FC236}">
                <a16:creationId xmlns:a16="http://schemas.microsoft.com/office/drawing/2014/main" id="{1614F77D-5216-4B89-8AD4-EF17C172C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588" y="1929384"/>
            <a:ext cx="4663389" cy="299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duck architecture">
            <a:extLst>
              <a:ext uri="{FF2B5EF4-FFF2-40B4-BE49-F238E27FC236}">
                <a16:creationId xmlns:a16="http://schemas.microsoft.com/office/drawing/2014/main" id="{356EE50C-D6A1-43E7-ADAE-6854187CE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8243" y="1276785"/>
            <a:ext cx="4181473" cy="418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5D3A3C-D88D-4030-A3E1-7461539E411B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Ducks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“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Minimegastructures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13165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79</a:t>
            </a:fld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C8BA60D-352F-429D-A3E6-67A098FD6D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0678334"/>
              </p:ext>
            </p:extLst>
          </p:nvPr>
        </p:nvGraphicFramePr>
        <p:xfrm>
          <a:off x="742950" y="4763"/>
          <a:ext cx="10706100" cy="684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15" r:id="rId4" imgW="14247360" imgH="9117360" progId="">
                  <p:embed/>
                </p:oleObj>
              </mc:Choice>
              <mc:Fallback>
                <p:oleObj r:id="rId4" imgW="14247360" imgH="9117360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9226F8F-8C8E-4B6C-88B9-D7F7D5D6E5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2950" y="4763"/>
                        <a:ext cx="10706100" cy="684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2814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794E1539-18C9-4F6A-8163-B1DB8E3CF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CA582BB1-EA64-4BE1-BD43-F5AF4516F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25" y="1449787"/>
            <a:ext cx="6286500" cy="387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19E8EC-3B9C-4A67-8593-AB496E137F40}"/>
              </a:ext>
            </a:extLst>
          </p:cNvPr>
          <p:cNvSpPr txBox="1"/>
          <p:nvPr/>
        </p:nvSpPr>
        <p:spPr>
          <a:xfrm>
            <a:off x="3854614" y="5999490"/>
            <a:ext cx="775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550 Madison Ave (AT&amp;T Building)</a:t>
            </a:r>
            <a:endParaRPr lang="en-US" sz="1400" i="1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New York City, NY (1984)</a:t>
            </a:r>
          </a:p>
        </p:txBody>
      </p:sp>
    </p:spTree>
    <p:extLst>
      <p:ext uri="{BB962C8B-B14F-4D97-AF65-F5344CB8AC3E}">
        <p14:creationId xmlns:p14="http://schemas.microsoft.com/office/powerpoint/2010/main" val="32108369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80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5DBBBD-07C9-4D88-9338-962FC26F65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981" y="7620"/>
            <a:ext cx="9548037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3789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81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262F59-C2A0-4637-994D-E27333D308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0600" y="360680"/>
            <a:ext cx="7670800" cy="613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801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82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E5EEE6-D708-4DF3-AD1D-282C5BFEAE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65" y="360680"/>
            <a:ext cx="4724669" cy="6136640"/>
          </a:xfrm>
          <a:prstGeom prst="rect">
            <a:avLst/>
          </a:prstGeom>
        </p:spPr>
      </p:pic>
      <p:pic>
        <p:nvPicPr>
          <p:cNvPr id="5" name="Picture 2" descr="Image result for versailles aerial">
            <a:extLst>
              <a:ext uri="{FF2B5EF4-FFF2-40B4-BE49-F238E27FC236}">
                <a16:creationId xmlns:a16="http://schemas.microsoft.com/office/drawing/2014/main" id="{94C69141-B125-4BF7-8038-01E8F89B7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2167" y="1054100"/>
            <a:ext cx="6330868" cy="474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8071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83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FE6D1E-760C-419D-AD3B-5ABA44AD31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65" y="360680"/>
            <a:ext cx="4724669" cy="6136640"/>
          </a:xfrm>
          <a:prstGeom prst="rect">
            <a:avLst/>
          </a:prstGeom>
        </p:spPr>
      </p:pic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FCD282A2-D9FA-44D7-AB44-6C818F7D1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2167" y="1551200"/>
            <a:ext cx="6330868" cy="37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630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84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BAEA8F-029C-4BD4-B9E5-2B31FD3968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65" y="360680"/>
            <a:ext cx="4724669" cy="6136640"/>
          </a:xfrm>
          <a:prstGeom prst="rect">
            <a:avLst/>
          </a:prstGeom>
        </p:spPr>
      </p:pic>
      <p:pic>
        <p:nvPicPr>
          <p:cNvPr id="5" name="Picture 4" descr="Image result for Broadacre City: Frank Lloyd Wright">
            <a:extLst>
              <a:ext uri="{FF2B5EF4-FFF2-40B4-BE49-F238E27FC236}">
                <a16:creationId xmlns:a16="http://schemas.microsoft.com/office/drawing/2014/main" id="{9B3D2D44-AC7C-4662-A153-6CCC90570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2167" y="1226959"/>
            <a:ext cx="6330868" cy="440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0587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85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2397E4-DF64-4902-B491-9435BC7F44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65" y="360680"/>
            <a:ext cx="4724669" cy="6136640"/>
          </a:xfrm>
          <a:prstGeom prst="rect">
            <a:avLst/>
          </a:prstGeom>
        </p:spPr>
      </p:pic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B39190CE-48A7-4B9C-8829-29BE44A27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2166" y="1698563"/>
            <a:ext cx="6330867" cy="346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8018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86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7DA0E2-B79B-4A25-9C08-D7820DC6AA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65" y="360680"/>
            <a:ext cx="4724669" cy="6136640"/>
          </a:xfrm>
          <a:prstGeom prst="rect">
            <a:avLst/>
          </a:prstGeom>
        </p:spPr>
      </p:pic>
      <p:pic>
        <p:nvPicPr>
          <p:cNvPr id="5" name="Picture 2" descr="Image result for highway billboards">
            <a:extLst>
              <a:ext uri="{FF2B5EF4-FFF2-40B4-BE49-F238E27FC236}">
                <a16:creationId xmlns:a16="http://schemas.microsoft.com/office/drawing/2014/main" id="{33995B6E-E6D9-40D5-AF15-F1744FC0E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2166" y="1433512"/>
            <a:ext cx="6334125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4801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87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CDB57-0387-45BD-8C3C-1084002A0B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65" y="360680"/>
            <a:ext cx="4724669" cy="6136640"/>
          </a:xfrm>
          <a:prstGeom prst="rect">
            <a:avLst/>
          </a:prstGeom>
        </p:spPr>
      </p:pic>
      <p:pic>
        <p:nvPicPr>
          <p:cNvPr id="5" name="Picture 2" descr="Image result for las vegas strip">
            <a:extLst>
              <a:ext uri="{FF2B5EF4-FFF2-40B4-BE49-F238E27FC236}">
                <a16:creationId xmlns:a16="http://schemas.microsoft.com/office/drawing/2014/main" id="{B8FF9FD6-F500-4FED-8137-72D66DC6E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2165" y="1317680"/>
            <a:ext cx="6330867" cy="422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7964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88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ADF1AE-C8AE-45E5-BD1D-2B1BDC269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8951" y="397184"/>
            <a:ext cx="4632497" cy="619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stardust las vegas sign">
            <a:extLst>
              <a:ext uri="{FF2B5EF4-FFF2-40B4-BE49-F238E27FC236}">
                <a16:creationId xmlns:a16="http://schemas.microsoft.com/office/drawing/2014/main" id="{A1A2B3EB-EFD3-4E93-A1B9-2D26A21C7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8362" y="397499"/>
            <a:ext cx="4953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2027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89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577BE1-5B85-47F4-AAA0-70633C022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0228" y="397184"/>
            <a:ext cx="9111544" cy="619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991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34224E-6920-460F-B9DD-BACFB156A7FD}"/>
              </a:ext>
            </a:extLst>
          </p:cNvPr>
          <p:cNvSpPr txBox="1"/>
          <p:nvPr/>
        </p:nvSpPr>
        <p:spPr>
          <a:xfrm>
            <a:off x="3854614" y="5872490"/>
            <a:ext cx="7756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The New York Five (The Whites)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CFB396F-E935-4141-8E2A-68573E3EE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1514" y="2018451"/>
            <a:ext cx="2015801" cy="282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4BB1F87-6547-4EC5-82C1-1FA6C363A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52739" y="2018451"/>
            <a:ext cx="2015801" cy="282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D699309-8360-419F-A41D-3FF9BADD0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3964" y="2018451"/>
            <a:ext cx="2015801" cy="282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09A9407-AB5E-48C6-B4D9-DC4B7E1E2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5189" y="2018451"/>
            <a:ext cx="2015801" cy="282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BFFD363-6119-4994-8ED1-6029BFE9C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96414" y="2018451"/>
            <a:ext cx="2015801" cy="282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C3C6B5-6145-4D49-98A8-5B42EB9AB1A8}"/>
              </a:ext>
            </a:extLst>
          </p:cNvPr>
          <p:cNvSpPr txBox="1"/>
          <p:nvPr/>
        </p:nvSpPr>
        <p:spPr>
          <a:xfrm>
            <a:off x="671514" y="4980108"/>
            <a:ext cx="20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John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Hejduk</a:t>
            </a:r>
            <a:endParaRPr lang="en-US" sz="14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1929 - 2000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876484-3385-488E-BFF6-E99D90B9A6C4}"/>
              </a:ext>
            </a:extLst>
          </p:cNvPr>
          <p:cNvSpPr txBox="1"/>
          <p:nvPr/>
        </p:nvSpPr>
        <p:spPr>
          <a:xfrm>
            <a:off x="9345286" y="4980108"/>
            <a:ext cx="20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Richard Meier</a:t>
            </a:r>
          </a:p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1934 -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600B74-A9A6-4379-8071-DE79905DB162}"/>
              </a:ext>
            </a:extLst>
          </p:cNvPr>
          <p:cNvSpPr txBox="1"/>
          <p:nvPr/>
        </p:nvSpPr>
        <p:spPr>
          <a:xfrm>
            <a:off x="2846714" y="4980108"/>
            <a:ext cx="20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Charles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Gwathmey</a:t>
            </a:r>
            <a:endParaRPr lang="en-US" sz="14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1938 - 2009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37B875-F39C-4A75-A5E9-A6080AEBE6A5}"/>
              </a:ext>
            </a:extLst>
          </p:cNvPr>
          <p:cNvSpPr txBox="1"/>
          <p:nvPr/>
        </p:nvSpPr>
        <p:spPr>
          <a:xfrm>
            <a:off x="5033965" y="4980108"/>
            <a:ext cx="20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Peter Eisenman</a:t>
            </a:r>
          </a:p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1932 -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7DD34-BD05-4DB6-A025-1D3A83E8CE6C}"/>
              </a:ext>
            </a:extLst>
          </p:cNvPr>
          <p:cNvSpPr txBox="1"/>
          <p:nvPr/>
        </p:nvSpPr>
        <p:spPr>
          <a:xfrm>
            <a:off x="7215190" y="4980108"/>
            <a:ext cx="20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Michael Graves</a:t>
            </a:r>
          </a:p>
          <a:p>
            <a:pPr algn="ct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1934 - 2015</a:t>
            </a:r>
          </a:p>
        </p:txBody>
      </p:sp>
    </p:spTree>
    <p:extLst>
      <p:ext uri="{BB962C8B-B14F-4D97-AF65-F5344CB8AC3E}">
        <p14:creationId xmlns:p14="http://schemas.microsoft.com/office/powerpoint/2010/main" val="35942339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90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917A1D-2287-4625-B717-FFC82EDC51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9776" y="472440"/>
            <a:ext cx="5035296" cy="5181600"/>
          </a:xfrm>
          <a:prstGeom prst="rect">
            <a:avLst/>
          </a:prstGeom>
        </p:spPr>
      </p:pic>
      <p:pic>
        <p:nvPicPr>
          <p:cNvPr id="5" name="Picture 2" descr="Image result for venturi postmodernism">
            <a:extLst>
              <a:ext uri="{FF2B5EF4-FFF2-40B4-BE49-F238E27FC236}">
                <a16:creationId xmlns:a16="http://schemas.microsoft.com/office/drawing/2014/main" id="{CF045A00-F8A6-440C-836F-1F0DA0FE1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7742" y="0"/>
            <a:ext cx="4559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81F42D-C985-4552-BC05-3789DB09E621}"/>
              </a:ext>
            </a:extLst>
          </p:cNvPr>
          <p:cNvSpPr txBox="1"/>
          <p:nvPr/>
        </p:nvSpPr>
        <p:spPr>
          <a:xfrm>
            <a:off x="6848474" y="5853440"/>
            <a:ext cx="481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The Children’s Museum</a:t>
            </a:r>
          </a:p>
          <a:p>
            <a:pPr algn="r"/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Houston, TX (1984)</a:t>
            </a:r>
          </a:p>
        </p:txBody>
      </p:sp>
    </p:spTree>
    <p:extLst>
      <p:ext uri="{BB962C8B-B14F-4D97-AF65-F5344CB8AC3E}">
        <p14:creationId xmlns:p14="http://schemas.microsoft.com/office/powerpoint/2010/main" val="1742850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91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B73519-02C5-4599-ABA2-88013A6339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9776" y="472440"/>
            <a:ext cx="5035296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2C02A4-8B14-471D-BC29-D5003A6E392B}"/>
              </a:ext>
            </a:extLst>
          </p:cNvPr>
          <p:cNvSpPr txBox="1"/>
          <p:nvPr/>
        </p:nvSpPr>
        <p:spPr>
          <a:xfrm>
            <a:off x="944880" y="1874728"/>
            <a:ext cx="50352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“learning from popular culture does not remove the architect from his or her status in high culture. But it may </a:t>
            </a:r>
            <a:r>
              <a:rPr lang="en-US" sz="2800" b="1" dirty="0"/>
              <a:t>alter high culture to make it more sympathetic</a:t>
            </a:r>
            <a:r>
              <a:rPr lang="en-US" sz="2800" dirty="0"/>
              <a:t> to current needs and issues.” [161]</a:t>
            </a:r>
          </a:p>
        </p:txBody>
      </p:sp>
    </p:spTree>
    <p:extLst>
      <p:ext uri="{BB962C8B-B14F-4D97-AF65-F5344CB8AC3E}">
        <p14:creationId xmlns:p14="http://schemas.microsoft.com/office/powerpoint/2010/main" val="131555416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92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667111-1A46-469E-923A-3D661ED315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9776" y="472440"/>
            <a:ext cx="5035296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A65D53-BC80-46A4-A23D-BB91860A6663}"/>
              </a:ext>
            </a:extLst>
          </p:cNvPr>
          <p:cNvSpPr txBox="1"/>
          <p:nvPr/>
        </p:nvSpPr>
        <p:spPr>
          <a:xfrm>
            <a:off x="914400" y="1659285"/>
            <a:ext cx="50352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“Social classes rarely come together, but if they can make </a:t>
            </a:r>
            <a:r>
              <a:rPr lang="en-US" sz="2800" b="1" dirty="0"/>
              <a:t>temporary alliances in the designing and building of multivalued community architecture</a:t>
            </a:r>
            <a:r>
              <a:rPr lang="en-US" sz="2800" dirty="0"/>
              <a:t>, a sense of </a:t>
            </a:r>
            <a:r>
              <a:rPr lang="en-US" sz="2800" b="1" dirty="0"/>
              <a:t>paradox</a:t>
            </a:r>
            <a:r>
              <a:rPr lang="en-US" sz="2800" dirty="0"/>
              <a:t> and some </a:t>
            </a:r>
            <a:r>
              <a:rPr lang="en-US" sz="2800" b="1" dirty="0"/>
              <a:t>irony</a:t>
            </a:r>
            <a:r>
              <a:rPr lang="en-US" sz="2800" dirty="0"/>
              <a:t> and wit will be needed on all sides.” [161]</a:t>
            </a:r>
          </a:p>
        </p:txBody>
      </p:sp>
    </p:spTree>
    <p:extLst>
      <p:ext uri="{BB962C8B-B14F-4D97-AF65-F5344CB8AC3E}">
        <p14:creationId xmlns:p14="http://schemas.microsoft.com/office/powerpoint/2010/main" val="1628300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19752</TotalTime>
  <Words>3905</Words>
  <Application>Microsoft Office PowerPoint</Application>
  <PresentationFormat>Widescreen</PresentationFormat>
  <Paragraphs>583</Paragraphs>
  <Slides>92</Slides>
  <Notes>90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92</vt:i4>
      </vt:variant>
    </vt:vector>
  </HeadingPairs>
  <TitlesOfParts>
    <vt:vector size="97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Eugene Han</dc:creator>
  <cp:lastModifiedBy>Eugene Han</cp:lastModifiedBy>
  <cp:revision>690</cp:revision>
  <dcterms:created xsi:type="dcterms:W3CDTF">2019-06-04T12:26:12Z</dcterms:created>
  <dcterms:modified xsi:type="dcterms:W3CDTF">2020-11-01T01:16:58Z</dcterms:modified>
</cp:coreProperties>
</file>