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comments/comment1.xml" ContentType="application/vnd.openxmlformats-officedocument.presentationml.comments+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3"/>
  </p:notesMasterIdLst>
  <p:sldIdLst>
    <p:sldId id="256" r:id="rId2"/>
    <p:sldId id="496" r:id="rId3"/>
    <p:sldId id="533" r:id="rId4"/>
    <p:sldId id="534" r:id="rId5"/>
    <p:sldId id="535" r:id="rId6"/>
    <p:sldId id="514" r:id="rId7"/>
    <p:sldId id="536" r:id="rId8"/>
    <p:sldId id="537" r:id="rId9"/>
    <p:sldId id="538" r:id="rId10"/>
    <p:sldId id="539" r:id="rId11"/>
    <p:sldId id="540" r:id="rId12"/>
    <p:sldId id="542" r:id="rId13"/>
    <p:sldId id="541" r:id="rId14"/>
    <p:sldId id="520" r:id="rId15"/>
    <p:sldId id="544" r:id="rId16"/>
    <p:sldId id="543" r:id="rId17"/>
    <p:sldId id="513" r:id="rId18"/>
    <p:sldId id="491" r:id="rId19"/>
    <p:sldId id="493" r:id="rId20"/>
    <p:sldId id="494" r:id="rId21"/>
    <p:sldId id="495" r:id="rId22"/>
    <p:sldId id="545" r:id="rId23"/>
    <p:sldId id="546" r:id="rId24"/>
    <p:sldId id="547" r:id="rId25"/>
    <p:sldId id="548" r:id="rId26"/>
    <p:sldId id="492" r:id="rId27"/>
    <p:sldId id="551" r:id="rId28"/>
    <p:sldId id="550" r:id="rId29"/>
    <p:sldId id="521" r:id="rId30"/>
    <p:sldId id="523" r:id="rId31"/>
    <p:sldId id="553" r:id="rId32"/>
    <p:sldId id="554" r:id="rId33"/>
    <p:sldId id="555" r:id="rId34"/>
    <p:sldId id="531" r:id="rId35"/>
    <p:sldId id="532" r:id="rId36"/>
    <p:sldId id="558" r:id="rId37"/>
    <p:sldId id="557" r:id="rId38"/>
    <p:sldId id="562" r:id="rId39"/>
    <p:sldId id="559" r:id="rId40"/>
    <p:sldId id="505" r:id="rId41"/>
    <p:sldId id="508" r:id="rId42"/>
    <p:sldId id="506" r:id="rId43"/>
    <p:sldId id="509" r:id="rId44"/>
    <p:sldId id="510" r:id="rId45"/>
    <p:sldId id="552" r:id="rId46"/>
    <p:sldId id="507" r:id="rId47"/>
    <p:sldId id="499" r:id="rId48"/>
    <p:sldId id="498" r:id="rId49"/>
    <p:sldId id="512" r:id="rId50"/>
    <p:sldId id="525" r:id="rId51"/>
    <p:sldId id="500" r:id="rId52"/>
    <p:sldId id="501" r:id="rId53"/>
    <p:sldId id="502" r:id="rId54"/>
    <p:sldId id="560" r:id="rId55"/>
    <p:sldId id="561" r:id="rId56"/>
    <p:sldId id="489" r:id="rId57"/>
    <p:sldId id="515" r:id="rId58"/>
    <p:sldId id="530" r:id="rId59"/>
    <p:sldId id="563" r:id="rId60"/>
    <p:sldId id="529" r:id="rId61"/>
    <p:sldId id="452" r:id="rId62"/>
    <p:sldId id="453" r:id="rId63"/>
    <p:sldId id="455" r:id="rId64"/>
    <p:sldId id="454" r:id="rId65"/>
    <p:sldId id="351" r:id="rId66"/>
    <p:sldId id="591" r:id="rId67"/>
    <p:sldId id="465" r:id="rId68"/>
    <p:sldId id="527" r:id="rId69"/>
    <p:sldId id="584" r:id="rId70"/>
    <p:sldId id="352" r:id="rId71"/>
    <p:sldId id="357" r:id="rId72"/>
    <p:sldId id="585" r:id="rId73"/>
    <p:sldId id="571" r:id="rId74"/>
    <p:sldId id="572" r:id="rId75"/>
    <p:sldId id="369" r:id="rId76"/>
    <p:sldId id="386" r:id="rId77"/>
    <p:sldId id="388" r:id="rId78"/>
    <p:sldId id="573" r:id="rId79"/>
    <p:sldId id="574" r:id="rId80"/>
    <p:sldId id="587" r:id="rId81"/>
    <p:sldId id="586" r:id="rId82"/>
    <p:sldId id="588" r:id="rId83"/>
    <p:sldId id="576" r:id="rId84"/>
    <p:sldId id="497" r:id="rId85"/>
    <p:sldId id="577" r:id="rId86"/>
    <p:sldId id="589" r:id="rId87"/>
    <p:sldId id="485" r:id="rId88"/>
    <p:sldId id="474" r:id="rId89"/>
    <p:sldId id="475" r:id="rId90"/>
    <p:sldId id="578" r:id="rId91"/>
    <p:sldId id="582" r:id="rId92"/>
    <p:sldId id="581" r:id="rId93"/>
    <p:sldId id="583" r:id="rId94"/>
    <p:sldId id="590" r:id="rId95"/>
    <p:sldId id="579" r:id="rId96"/>
    <p:sldId id="580" r:id="rId97"/>
    <p:sldId id="517" r:id="rId98"/>
    <p:sldId id="566" r:id="rId99"/>
    <p:sldId id="567" r:id="rId100"/>
    <p:sldId id="518" r:id="rId101"/>
    <p:sldId id="569" r:id="rId10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ugene Han" initials="EH" lastIdx="1" clrIdx="0">
    <p:extLst>
      <p:ext uri="{19B8F6BF-5375-455C-9EA6-DF929625EA0E}">
        <p15:presenceInfo xmlns:p15="http://schemas.microsoft.com/office/powerpoint/2012/main" userId="a6d2d9c35b1738f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96" autoAdjust="0"/>
    <p:restoredTop sz="68962" autoAdjust="0"/>
  </p:normalViewPr>
  <p:slideViewPr>
    <p:cSldViewPr snapToGrid="0">
      <p:cViewPr varScale="1">
        <p:scale>
          <a:sx n="136" d="100"/>
          <a:sy n="136" d="100"/>
        </p:scale>
        <p:origin x="2448" y="96"/>
      </p:cViewPr>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0-18T14:36:46.913" idx="1">
    <p:pos x="10" y="10"/>
    <p:text/>
    <p:extLst>
      <p:ext uri="{C676402C-5697-4E1C-873F-D02D1690AC5C}">
        <p15:threadingInfo xmlns:p15="http://schemas.microsoft.com/office/powerpoint/2012/main" timeZoneBias="24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6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31CEF3-19B6-45DF-9DB3-13136E70B41D}" type="datetimeFigureOut">
              <a:rPr lang="en-US" smtClean="0"/>
              <a:t>Sunday/10/25/2020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AD47CE-6028-46F2-A87F-6D3962B463F0}" type="slidenum">
              <a:rPr lang="en-US" smtClean="0"/>
              <a:t>‹#›</a:t>
            </a:fld>
            <a:endParaRPr lang="en-US"/>
          </a:p>
        </p:txBody>
      </p:sp>
    </p:spTree>
    <p:extLst>
      <p:ext uri="{BB962C8B-B14F-4D97-AF65-F5344CB8AC3E}">
        <p14:creationId xmlns:p14="http://schemas.microsoft.com/office/powerpoint/2010/main" val="881310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it should be clear that architecture often feeds off of theories and movements that are happening outside of building proper.</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Following this trend,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phenomenology was first and foremost a philosophical movement.</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And it would be meaningless to describe its effects in architecture without first covering its very basic foundation.</a:t>
            </a: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2</a:t>
            </a:fld>
            <a:endParaRPr lang="en-US"/>
          </a:p>
        </p:txBody>
      </p:sp>
    </p:spTree>
    <p:extLst>
      <p:ext uri="{BB962C8B-B14F-4D97-AF65-F5344CB8AC3E}">
        <p14:creationId xmlns:p14="http://schemas.microsoft.com/office/powerpoint/2010/main" val="1388601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Which denotes communicating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the apprehension of a subject matter</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11</a:t>
            </a:fld>
            <a:endParaRPr lang="en-US"/>
          </a:p>
        </p:txBody>
      </p:sp>
    </p:spTree>
    <p:extLst>
      <p:ext uri="{BB962C8B-B14F-4D97-AF65-F5344CB8AC3E}">
        <p14:creationId xmlns:p14="http://schemas.microsoft.com/office/powerpoint/2010/main" val="25055520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Generalized understanding, such that the uses of buildings are not programmatic nor functional, but highly generalized, basic</a:t>
            </a: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101</a:t>
            </a:fld>
            <a:endParaRPr lang="en-US"/>
          </a:p>
        </p:txBody>
      </p:sp>
    </p:spTree>
    <p:extLst>
      <p:ext uri="{BB962C8B-B14F-4D97-AF65-F5344CB8AC3E}">
        <p14:creationId xmlns:p14="http://schemas.microsoft.com/office/powerpoint/2010/main" val="2564400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In short, Heidegger defined Phenomenology as:</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a:t>
            </a:r>
            <a:r>
              <a:rPr lang="en-US" sz="1100" b="1" dirty="0">
                <a:effectLst/>
                <a:latin typeface="Calibri" panose="020F0502020204030204" pitchFamily="34" charset="0"/>
                <a:ea typeface="Calibri" panose="020F0502020204030204" pitchFamily="34" charset="0"/>
                <a:cs typeface="Times New Roman" panose="02020603050405020304" pitchFamily="18" charset="0"/>
              </a:rPr>
              <a:t>letting the manifest in itself be seen from itself</a:t>
            </a:r>
            <a:r>
              <a:rPr lang="en-US" sz="1100" dirty="0">
                <a:effectLst/>
                <a:latin typeface="Calibri" panose="020F0502020204030204" pitchFamily="34" charset="0"/>
                <a:ea typeface="Calibri" panose="020F0502020204030204" pitchFamily="34" charset="0"/>
                <a:cs typeface="Times New Roman" panose="02020603050405020304" pitchFamily="18" charset="0"/>
              </a:rPr>
              <a:t>.”</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12</a:t>
            </a:fld>
            <a:endParaRPr lang="en-US"/>
          </a:p>
        </p:txBody>
      </p:sp>
    </p:spTree>
    <p:extLst>
      <p:ext uri="{BB962C8B-B14F-4D97-AF65-F5344CB8AC3E}">
        <p14:creationId xmlns:p14="http://schemas.microsoft.com/office/powerpoint/2010/main" val="2482243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Similarly, it meant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a way of encountering something</a:t>
            </a:r>
            <a:r>
              <a:rPr lang="en-US" sz="1100" dirty="0">
                <a:effectLst/>
                <a:latin typeface="Calibri" panose="020F0502020204030204" pitchFamily="34" charset="0"/>
                <a:ea typeface="Calibri" panose="020F0502020204030204" pitchFamily="34" charset="0"/>
                <a:cs typeface="Times New Roman" panose="02020603050405020304" pitchFamily="18" charset="0"/>
              </a:rPr>
              <a:t>.”</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It’s not about relatively,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not about how </a:t>
            </a:r>
            <a:r>
              <a:rPr lang="en-US" sz="1100" b="1" u="sng" dirty="0">
                <a:effectLst/>
                <a:latin typeface="Calibri" panose="020F0502020204030204" pitchFamily="34" charset="0"/>
                <a:ea typeface="Calibri" panose="020F0502020204030204" pitchFamily="34" charset="0"/>
                <a:cs typeface="Times New Roman" panose="02020603050405020304" pitchFamily="18" charset="0"/>
              </a:rPr>
              <a:t>I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see something, but about how I see the essence (truth) of something.</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It’s about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how our perception can reveal the truth of the world.</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13</a:t>
            </a:fld>
            <a:endParaRPr lang="en-US"/>
          </a:p>
        </p:txBody>
      </p:sp>
    </p:spTree>
    <p:extLst>
      <p:ext uri="{BB962C8B-B14F-4D97-AF65-F5344CB8AC3E}">
        <p14:creationId xmlns:p14="http://schemas.microsoft.com/office/powerpoint/2010/main" val="454386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Now, I mentioned that phenomenology formed as a direct reaction against the emergence of experimental psychology</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But its root was also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a reaction against the scientific worldview (Weltanschauung)</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Particularly with one of the consequences of approaching the world scientifically, and this approach was ushered by Rene Descartes, who by most accounts, initiated what is generally understood as Modernism (late 17</a:t>
            </a:r>
            <a:r>
              <a:rPr lang="en-US" sz="11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100" dirty="0">
                <a:effectLst/>
                <a:latin typeface="Calibri" panose="020F0502020204030204" pitchFamily="34" charset="0"/>
                <a:ea typeface="Calibri" panose="020F0502020204030204" pitchFamily="34" charset="0"/>
                <a:cs typeface="Times New Roman" panose="02020603050405020304" pitchFamily="18" charset="0"/>
              </a:rPr>
              <a:t> century).</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14</a:t>
            </a:fld>
            <a:endParaRPr lang="en-US"/>
          </a:p>
        </p:txBody>
      </p:sp>
    </p:spTree>
    <p:extLst>
      <p:ext uri="{BB962C8B-B14F-4D97-AF65-F5344CB8AC3E}">
        <p14:creationId xmlns:p14="http://schemas.microsoft.com/office/powerpoint/2010/main" val="396196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One of his principle contentions was that we, the “I” in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I think therefore I am</a:t>
            </a:r>
            <a:r>
              <a:rPr lang="en-US" sz="1100" dirty="0">
                <a:effectLst/>
                <a:latin typeface="Calibri" panose="020F0502020204030204" pitchFamily="34" charset="0"/>
                <a:ea typeface="Calibri" panose="020F0502020204030204" pitchFamily="34" charset="0"/>
                <a:cs typeface="Times New Roman" panose="02020603050405020304" pitchFamily="18" charset="0"/>
              </a:rPr>
              <a:t>,” (“Cogito ergo sum”) is separate from the body that we occupy.</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He believed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our bodies are like a machine.</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And that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the true ‘I’ is a spirit</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He wasn’t sure how the interface between a spirit and the body took place, but he speculated that the spirit was located in the brain, in an organ called the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Pineal Gland.</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This separation between the spirit and the body is known generally as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Mind Body Dualism &lt;WOB&gt;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Gilbert Ryle –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Ghost in the Machine</a:t>
            </a:r>
            <a:r>
              <a:rPr lang="en-US" sz="1100" dirty="0">
                <a:effectLst/>
                <a:latin typeface="Calibri" panose="020F0502020204030204" pitchFamily="34" charset="0"/>
                <a:ea typeface="Calibri" panose="020F0502020204030204" pitchFamily="34" charset="0"/>
                <a:cs typeface="Times New Roman" panose="02020603050405020304" pitchFamily="18" charset="0"/>
              </a:rPr>
              <a:t>’</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So the famous quote “I think therefore I am” places the existence in the spirit, because it is the mind that thinks, and because the mind can acknowledge that it does indeed think, it exists – it’s not about the body –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body as mere vessel</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15</a:t>
            </a:fld>
            <a:endParaRPr lang="en-US"/>
          </a:p>
        </p:txBody>
      </p:sp>
    </p:spTree>
    <p:extLst>
      <p:ext uri="{BB962C8B-B14F-4D97-AF65-F5344CB8AC3E}">
        <p14:creationId xmlns:p14="http://schemas.microsoft.com/office/powerpoint/2010/main" val="1419289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Another way to describe this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separation</a:t>
            </a:r>
            <a:r>
              <a:rPr lang="en-US" sz="1100" dirty="0">
                <a:effectLst/>
                <a:latin typeface="Calibri" panose="020F0502020204030204" pitchFamily="34" charset="0"/>
                <a:ea typeface="Calibri" panose="020F0502020204030204" pitchFamily="34" charset="0"/>
                <a:cs typeface="Times New Roman" panose="02020603050405020304" pitchFamily="18" charset="0"/>
              </a:rPr>
              <a:t> is that of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SUBJECT | OBJECT</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Phenomenology fundamentally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against the separation between SUBJECT | OBJECT</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Criticism of language – the Subject/Object dichotic</a:t>
            </a:r>
          </a:p>
          <a:p>
            <a:pPr marL="1143000" marR="0" lvl="2" indent="-228600">
              <a:lnSpc>
                <a:spcPct val="150000"/>
              </a:lnSpc>
              <a:spcBef>
                <a:spcPts val="0"/>
              </a:spcBef>
              <a:spcAft>
                <a:spcPts val="0"/>
              </a:spcAft>
              <a:buFont typeface="+mj-lt"/>
              <a:buAutoNum type="roman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This influences our thinking of the world as fundamentally split/</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splittable</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50000"/>
              </a:lnSpc>
              <a:spcBef>
                <a:spcPts val="0"/>
              </a:spcBef>
              <a:spcAft>
                <a:spcPts val="0"/>
              </a:spcAft>
              <a:buFont typeface="+mj-lt"/>
              <a:buAutoNum type="arabi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Instead, what we are, what the world is, fundamentally integrated</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16</a:t>
            </a:fld>
            <a:endParaRPr lang="en-US"/>
          </a:p>
        </p:txBody>
      </p:sp>
    </p:spTree>
    <p:extLst>
      <p:ext uri="{BB962C8B-B14F-4D97-AF65-F5344CB8AC3E}">
        <p14:creationId xmlns:p14="http://schemas.microsoft.com/office/powerpoint/2010/main" val="1211818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So now that we have the outline of the phenomenological project, let’s drill down a little deeper, particularly with the ideas of Martin Heidegger</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Heidegger was himself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a student of Edmund Husserl</a:t>
            </a:r>
            <a:r>
              <a:rPr lang="en-US" sz="1100" dirty="0">
                <a:effectLst/>
                <a:latin typeface="Calibri" panose="020F0502020204030204" pitchFamily="34" charset="0"/>
                <a:ea typeface="Calibri" panose="020F0502020204030204" pitchFamily="34" charset="0"/>
                <a:cs typeface="Times New Roman" panose="02020603050405020304" pitchFamily="18" charset="0"/>
              </a:rPr>
              <a:t>, though as they both progressed in their careers, their views increasingly diverged – but fair to say that both were career phenomenologists</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17</a:t>
            </a:fld>
            <a:endParaRPr lang="en-US"/>
          </a:p>
        </p:txBody>
      </p:sp>
    </p:spTree>
    <p:extLst>
      <p:ext uri="{BB962C8B-B14F-4D97-AF65-F5344CB8AC3E}">
        <p14:creationId xmlns:p14="http://schemas.microsoft.com/office/powerpoint/2010/main" val="2634289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Covering Heidegger is somewhat regrettable</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One of the most important thinkers of the 20</a:t>
            </a:r>
            <a:r>
              <a:rPr lang="en-US" sz="11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100" dirty="0">
                <a:effectLst/>
                <a:latin typeface="Calibri" panose="020F0502020204030204" pitchFamily="34" charset="0"/>
                <a:ea typeface="Calibri" panose="020F0502020204030204" pitchFamily="34" charset="0"/>
                <a:cs typeface="Times New Roman" panose="02020603050405020304" pitchFamily="18" charset="0"/>
              </a:rPr>
              <a:t> century, but he was also very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openly involved with the Nationalist Socialism Party </a:t>
            </a:r>
            <a:r>
              <a:rPr lang="en-US" sz="1100" dirty="0">
                <a:effectLst/>
                <a:latin typeface="Calibri" panose="020F0502020204030204" pitchFamily="34" charset="0"/>
                <a:ea typeface="Calibri" panose="020F0502020204030204" pitchFamily="34" charset="0"/>
                <a:cs typeface="Times New Roman" panose="02020603050405020304" pitchFamily="18" charset="0"/>
              </a:rPr>
              <a:t>– in other words, he was a Nazi</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To be clear, he was a supporter of the political movement – he didn’t fight, nor was he associated with any fighting regime, nevertheless,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you can see clear resonance between his ideas and that of the National Socialist Party.</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Moreover,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even after the war, he never explicitly apologized or expressed his regret with his association </a:t>
            </a:r>
            <a:r>
              <a:rPr lang="en-US" sz="1100" dirty="0">
                <a:effectLst/>
                <a:latin typeface="Calibri" panose="020F0502020204030204" pitchFamily="34" charset="0"/>
                <a:ea typeface="Calibri" panose="020F0502020204030204" pitchFamily="34" charset="0"/>
                <a:cs typeface="Times New Roman" panose="02020603050405020304" pitchFamily="18" charset="0"/>
              </a:rPr>
              <a:t>– the most he said was that it was a silly mistake to be part of that party, without further elaboration.</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On this account, philosophers throughout the 20</a:t>
            </a:r>
            <a:r>
              <a:rPr lang="en-US" sz="11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100" dirty="0">
                <a:effectLst/>
                <a:latin typeface="Calibri" panose="020F0502020204030204" pitchFamily="34" charset="0"/>
                <a:ea typeface="Calibri" panose="020F0502020204030204" pitchFamily="34" charset="0"/>
                <a:cs typeface="Times New Roman" panose="02020603050405020304" pitchFamily="18" charset="0"/>
              </a:rPr>
              <a:t> century are very much split on him.</a:t>
            </a:r>
          </a:p>
          <a:p>
            <a:pPr marL="1143000" marR="0" lvl="2" indent="-228600">
              <a:lnSpc>
                <a:spcPct val="150000"/>
              </a:lnSpc>
              <a:spcBef>
                <a:spcPts val="0"/>
              </a:spcBef>
              <a:spcAft>
                <a:spcPts val="0"/>
              </a:spcAft>
              <a:buFont typeface="+mj-lt"/>
              <a:buAutoNum type="roman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Some say that his philosophy is separate from his political associations, while others say the very opposite – that his philosophy and his politics were of the same stream, so his actions were evidence of the faults in his philosophy.</a:t>
            </a:r>
          </a:p>
          <a:p>
            <a:pPr marL="1143000" marR="0" lvl="2" indent="-228600">
              <a:lnSpc>
                <a:spcPct val="150000"/>
              </a:lnSpc>
              <a:spcBef>
                <a:spcPts val="0"/>
              </a:spcBef>
              <a:spcAft>
                <a:spcPts val="0"/>
              </a:spcAft>
              <a:buFont typeface="+mj-lt"/>
              <a:buAutoNum type="roman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Why do I cover him then?</a:t>
            </a:r>
          </a:p>
          <a:p>
            <a:pPr marL="1600200" marR="0" lvl="3" indent="-228600">
              <a:lnSpc>
                <a:spcPct val="150000"/>
              </a:lnSpc>
              <a:spcBef>
                <a:spcPts val="0"/>
              </a:spcBef>
              <a:spcAft>
                <a:spcPts val="0"/>
              </a:spcAft>
              <a:buFont typeface="+mj-lt"/>
              <a:buAutoNum type="arabicPeriod"/>
            </a:pPr>
            <a:r>
              <a:rPr lang="en-US" sz="1100" b="1" u="sng" dirty="0">
                <a:effectLst/>
                <a:latin typeface="Calibri" panose="020F0502020204030204" pitchFamily="34" charset="0"/>
                <a:ea typeface="Calibri" panose="020F0502020204030204" pitchFamily="34" charset="0"/>
                <a:cs typeface="Times New Roman" panose="02020603050405020304" pitchFamily="18" charset="0"/>
              </a:rPr>
              <a:t>Phenomenology in architecture would not even exist with reference to Heidegger.</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18</a:t>
            </a:fld>
            <a:endParaRPr lang="en-US"/>
          </a:p>
        </p:txBody>
      </p:sp>
    </p:spTree>
    <p:extLst>
      <p:ext uri="{BB962C8B-B14F-4D97-AF65-F5344CB8AC3E}">
        <p14:creationId xmlns:p14="http://schemas.microsoft.com/office/powerpoint/2010/main" val="29250109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So rather than dwelling on Heidegger the man – I want to explain some of his key concepts, and how they relate to the built the environment.</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His major work is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Sein und Zeit</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Being and Time</a:t>
            </a:r>
            <a:r>
              <a:rPr lang="en-US" sz="1100" dirty="0">
                <a:effectLst/>
                <a:latin typeface="Calibri" panose="020F0502020204030204" pitchFamily="34" charset="0"/>
                <a:ea typeface="Calibri" panose="020F0502020204030204" pitchFamily="34" charset="0"/>
                <a:cs typeface="Times New Roman" panose="02020603050405020304" pitchFamily="18" charset="0"/>
              </a:rPr>
              <a:t>, published in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1927</a:t>
            </a:r>
            <a:r>
              <a:rPr lang="en-US" sz="1100" dirty="0">
                <a:effectLst/>
                <a:latin typeface="Calibri" panose="020F0502020204030204" pitchFamily="34" charset="0"/>
                <a:ea typeface="Calibri" panose="020F0502020204030204" pitchFamily="34" charset="0"/>
                <a:cs typeface="Times New Roman" panose="02020603050405020304" pitchFamily="18" charset="0"/>
              </a:rPr>
              <a:t>.</a:t>
            </a:r>
          </a:p>
          <a:p>
            <a:pPr marL="742950" marR="0" lvl="1" indent="-285750">
              <a:lnSpc>
                <a:spcPct val="150000"/>
              </a:lnSpc>
              <a:spcBef>
                <a:spcPts val="0"/>
              </a:spcBef>
              <a:spcAft>
                <a:spcPts val="0"/>
              </a:spcAft>
              <a:buFont typeface="+mj-lt"/>
              <a:buAutoNum type="alpha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Felt something was wrong with so-called modern ‘progress’</a:t>
            </a:r>
          </a:p>
          <a:p>
            <a:pPr marL="1143000" marR="0" lvl="2" indent="-228600">
              <a:lnSpc>
                <a:spcPct val="150000"/>
              </a:lnSpc>
              <a:spcBef>
                <a:spcPts val="0"/>
              </a:spcBef>
              <a:spcAft>
                <a:spcPts val="0"/>
              </a:spcAft>
              <a:buFont typeface="+mj-lt"/>
              <a:buAutoNum type="roman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War</a:t>
            </a:r>
          </a:p>
          <a:p>
            <a:pPr marL="1143000" marR="0" lvl="2" indent="-228600">
              <a:lnSpc>
                <a:spcPct val="150000"/>
              </a:lnSpc>
              <a:spcBef>
                <a:spcPts val="0"/>
              </a:spcBef>
              <a:spcAft>
                <a:spcPts val="0"/>
              </a:spcAft>
              <a:buFont typeface="+mj-lt"/>
              <a:buAutoNum type="roman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Environmental devastation</a:t>
            </a:r>
          </a:p>
          <a:p>
            <a:pPr marL="1143000" marR="0" lvl="2" indent="-228600">
              <a:lnSpc>
                <a:spcPct val="150000"/>
              </a:lnSpc>
              <a:spcBef>
                <a:spcPts val="0"/>
              </a:spcBef>
              <a:spcAft>
                <a:spcPts val="0"/>
              </a:spcAft>
              <a:buFont typeface="+mj-lt"/>
              <a:buAutoNum type="roman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Technology was separating us from a fundamental understanding of Being</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19</a:t>
            </a:fld>
            <a:endParaRPr lang="en-US"/>
          </a:p>
        </p:txBody>
      </p:sp>
    </p:spTree>
    <p:extLst>
      <p:ext uri="{BB962C8B-B14F-4D97-AF65-F5344CB8AC3E}">
        <p14:creationId xmlns:p14="http://schemas.microsoft.com/office/powerpoint/2010/main" val="35462268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Without doubt,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the most important word and concept </a:t>
            </a:r>
            <a:r>
              <a:rPr lang="en-US" sz="1800" dirty="0">
                <a:effectLst/>
                <a:latin typeface="Calibri" panose="020F0502020204030204" pitchFamily="34" charset="0"/>
                <a:ea typeface="Calibri" panose="020F0502020204030204" pitchFamily="34" charset="0"/>
                <a:cs typeface="Times New Roman" panose="02020603050405020304" pitchFamily="18" charset="0"/>
              </a:rPr>
              <a:t>throughout Heidegger’s phenomenology is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DASEIN</a:t>
            </a:r>
            <a:r>
              <a:rPr lang="en-US" sz="1800" dirty="0">
                <a:effectLst/>
                <a:latin typeface="Calibri" panose="020F0502020204030204" pitchFamily="34" charset="0"/>
                <a:ea typeface="Calibri" panose="020F0502020204030204" pitchFamily="34" charset="0"/>
                <a:cs typeface="Times New Roman" panose="02020603050405020304" pitchFamily="18" charset="0"/>
              </a:rPr>
              <a:t>, generally translated as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BEING</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20</a:t>
            </a:fld>
            <a:endParaRPr lang="en-US"/>
          </a:p>
        </p:txBody>
      </p:sp>
    </p:spTree>
    <p:extLst>
      <p:ext uri="{BB962C8B-B14F-4D97-AF65-F5344CB8AC3E}">
        <p14:creationId xmlns:p14="http://schemas.microsoft.com/office/powerpoint/2010/main" val="2229736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Phenomenology was formed as a direct response to what was happening elsewhere –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in particular with the sciences</a:t>
            </a:r>
            <a:r>
              <a:rPr lang="en-US" sz="1100" dirty="0">
                <a:effectLst/>
                <a:latin typeface="Calibri" panose="020F0502020204030204" pitchFamily="34" charset="0"/>
                <a:ea typeface="Calibri" panose="020F0502020204030204" pitchFamily="34" charset="0"/>
                <a:cs typeface="Times New Roman" panose="02020603050405020304" pitchFamily="18" charset="0"/>
              </a:rPr>
              <a:t>, and more specifically, with the emergence of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experimental psychology.</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For literally millennia,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philosophy was the discipline in which the study of the human and mind </a:t>
            </a:r>
            <a:r>
              <a:rPr lang="en-US" sz="1100" dirty="0">
                <a:effectLst/>
                <a:latin typeface="Calibri" panose="020F0502020204030204" pitchFamily="34" charset="0"/>
                <a:ea typeface="Calibri" panose="020F0502020204030204" pitchFamily="34" charset="0"/>
                <a:cs typeface="Times New Roman" panose="02020603050405020304" pitchFamily="18" charset="0"/>
              </a:rPr>
              <a:t>and behavior was investigated.</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But with the rapid spread of science and of the scientific method, it was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inevitable that the study of mind would eventually become an object of science.</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And this person, Wilhelm Wundt, was quite important in that history – namely because he was the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first to establish an experimental psychology laboratory </a:t>
            </a:r>
            <a:r>
              <a:rPr lang="en-US" sz="1100" dirty="0">
                <a:effectLst/>
                <a:latin typeface="Calibri" panose="020F0502020204030204" pitchFamily="34" charset="0"/>
                <a:ea typeface="Calibri" panose="020F0502020204030204" pitchFamily="34" charset="0"/>
                <a:cs typeface="Times New Roman" panose="02020603050405020304" pitchFamily="18" charset="0"/>
              </a:rPr>
              <a:t>at the University of Leipzig in Germany.</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3</a:t>
            </a:fld>
            <a:endParaRPr lang="en-US"/>
          </a:p>
        </p:txBody>
      </p:sp>
    </p:spTree>
    <p:extLst>
      <p:ext uri="{BB962C8B-B14F-4D97-AF65-F5344CB8AC3E}">
        <p14:creationId xmlns:p14="http://schemas.microsoft.com/office/powerpoint/2010/main" val="3483753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21</a:t>
            </a:fld>
            <a:endParaRPr lang="en-US"/>
          </a:p>
        </p:txBody>
      </p:sp>
    </p:spTree>
    <p:extLst>
      <p:ext uri="{BB962C8B-B14F-4D97-AF65-F5344CB8AC3E}">
        <p14:creationId xmlns:p14="http://schemas.microsoft.com/office/powerpoint/2010/main" val="33204941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22</a:t>
            </a:fld>
            <a:endParaRPr lang="en-US"/>
          </a:p>
        </p:txBody>
      </p:sp>
    </p:spTree>
    <p:extLst>
      <p:ext uri="{BB962C8B-B14F-4D97-AF65-F5344CB8AC3E}">
        <p14:creationId xmlns:p14="http://schemas.microsoft.com/office/powerpoint/2010/main" val="8646335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23</a:t>
            </a:fld>
            <a:endParaRPr lang="en-US"/>
          </a:p>
        </p:txBody>
      </p:sp>
    </p:spTree>
    <p:extLst>
      <p:ext uri="{BB962C8B-B14F-4D97-AF65-F5344CB8AC3E}">
        <p14:creationId xmlns:p14="http://schemas.microsoft.com/office/powerpoint/2010/main" val="13493615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24</a:t>
            </a:fld>
            <a:endParaRPr lang="en-US"/>
          </a:p>
        </p:txBody>
      </p:sp>
    </p:spTree>
    <p:extLst>
      <p:ext uri="{BB962C8B-B14F-4D97-AF65-F5344CB8AC3E}">
        <p14:creationId xmlns:p14="http://schemas.microsoft.com/office/powerpoint/2010/main" val="25462187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25</a:t>
            </a:fld>
            <a:endParaRPr lang="en-US"/>
          </a:p>
        </p:txBody>
      </p:sp>
    </p:spTree>
    <p:extLst>
      <p:ext uri="{BB962C8B-B14F-4D97-AF65-F5344CB8AC3E}">
        <p14:creationId xmlns:p14="http://schemas.microsoft.com/office/powerpoint/2010/main" val="19117573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Care</a:t>
            </a:r>
            <a:r>
              <a:rPr lang="en-US" sz="1100" dirty="0">
                <a:effectLst/>
                <a:latin typeface="Calibri" panose="020F0502020204030204" pitchFamily="34" charset="0"/>
                <a:ea typeface="Calibri" panose="020F0502020204030204" pitchFamily="34" charset="0"/>
                <a:cs typeface="Times New Roman" panose="02020603050405020304" pitchFamily="18" charset="0"/>
              </a:rPr>
              <a:t>: Take it as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a ‘personal experience’ of the world </a:t>
            </a:r>
            <a:r>
              <a:rPr lang="en-US" sz="1100" dirty="0">
                <a:effectLst/>
                <a:latin typeface="Calibri" panose="020F0502020204030204" pitchFamily="34" charset="0"/>
                <a:ea typeface="Calibri" panose="020F0502020204030204" pitchFamily="34" charset="0"/>
                <a:cs typeface="Times New Roman" panose="02020603050405020304" pitchFamily="18" charset="0"/>
              </a:rPr>
              <a:t>– how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we can’t really be truly objective with anything – everything we know has personalization embedded within it.</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Composed of 2 aspects</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26</a:t>
            </a:fld>
            <a:endParaRPr lang="en-US"/>
          </a:p>
        </p:txBody>
      </p:sp>
    </p:spTree>
    <p:extLst>
      <p:ext uri="{BB962C8B-B14F-4D97-AF65-F5344CB8AC3E}">
        <p14:creationId xmlns:p14="http://schemas.microsoft.com/office/powerpoint/2010/main" val="9480218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FACTICITY</a:t>
            </a:r>
            <a:r>
              <a:rPr lang="en-US" sz="1100" dirty="0">
                <a:effectLst/>
                <a:latin typeface="Calibri" panose="020F0502020204030204" pitchFamily="34" charset="0"/>
                <a:ea typeface="Calibri" panose="020F0502020204030204" pitchFamily="34" charset="0"/>
                <a:cs typeface="Times New Roman" panose="02020603050405020304" pitchFamily="18" charset="0"/>
              </a:rPr>
              <a:t> – the fact of things, as a material fact.</a:t>
            </a:r>
          </a:p>
          <a:p>
            <a:pPr marL="742950" marR="0" lvl="1" indent="-285750">
              <a:lnSpc>
                <a:spcPct val="150000"/>
              </a:lnSpc>
              <a:spcBef>
                <a:spcPts val="0"/>
              </a:spcBef>
              <a:spcAft>
                <a:spcPts val="0"/>
              </a:spcAft>
              <a:buFont typeface="+mj-lt"/>
              <a:buAutoNum type="alpha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Our existence is given </a:t>
            </a:r>
            <a:r>
              <a:rPr lang="en-US" sz="1100" dirty="0">
                <a:effectLst/>
                <a:latin typeface="Calibri" panose="020F0502020204030204" pitchFamily="34" charset="0"/>
                <a:ea typeface="Calibri" panose="020F0502020204030204" pitchFamily="34" charset="0"/>
                <a:cs typeface="Times New Roman" panose="02020603050405020304" pitchFamily="18" charset="0"/>
              </a:rPr>
              <a:t>– we have a body, and that body is part of the reality of our existence –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cannot rend it from our mind</a:t>
            </a:r>
            <a:r>
              <a:rPr lang="en-US" sz="1100" dirty="0">
                <a:effectLst/>
                <a:latin typeface="Calibri" panose="020F0502020204030204" pitchFamily="34" charset="0"/>
                <a:ea typeface="Calibri" panose="020F0502020204030204" pitchFamily="34" charset="0"/>
                <a:cs typeface="Times New Roman" panose="02020603050405020304" pitchFamily="18" charset="0"/>
              </a:rPr>
              <a:t>.</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More importantly</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we’ve been given this body. We didn’t design it ourselves, we only respond to it.</a:t>
            </a:r>
          </a:p>
          <a:p>
            <a:pPr marL="742950" marR="0" lvl="1" indent="-285750">
              <a:lnSpc>
                <a:spcPct val="150000"/>
              </a:lnSpc>
              <a:spcBef>
                <a:spcPts val="0"/>
              </a:spcBef>
              <a:spcAft>
                <a:spcPts val="0"/>
              </a:spcAft>
              <a:buFont typeface="+mj-lt"/>
              <a:buAutoNum type="alpha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Thrownness</a:t>
            </a:r>
            <a:r>
              <a:rPr lang="en-US" sz="1100" dirty="0">
                <a:effectLst/>
                <a:latin typeface="Calibri" panose="020F0502020204030204" pitchFamily="34" charset="0"/>
                <a:ea typeface="Calibri" panose="020F0502020204030204" pitchFamily="34" charset="0"/>
                <a:cs typeface="Times New Roman" panose="02020603050405020304" pitchFamily="18" charset="0"/>
              </a:rPr>
              <a:t>, We’re dropped into this world, we just have to deal with it.</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27</a:t>
            </a:fld>
            <a:endParaRPr lang="en-US"/>
          </a:p>
        </p:txBody>
      </p:sp>
    </p:spTree>
    <p:extLst>
      <p:ext uri="{BB962C8B-B14F-4D97-AF65-F5344CB8AC3E}">
        <p14:creationId xmlns:p14="http://schemas.microsoft.com/office/powerpoint/2010/main" val="23251658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FALLENNESS</a:t>
            </a:r>
            <a:r>
              <a:rPr lang="en-US" sz="1100" dirty="0">
                <a:effectLst/>
                <a:latin typeface="Calibri" panose="020F0502020204030204" pitchFamily="34" charset="0"/>
                <a:ea typeface="Calibri" panose="020F0502020204030204" pitchFamily="34" charset="0"/>
                <a:cs typeface="Times New Roman" panose="02020603050405020304" pitchFamily="18" charset="0"/>
              </a:rPr>
              <a:t> – In living life, we generally fall away from ourselves</a:t>
            </a:r>
          </a:p>
          <a:p>
            <a:pPr marL="742950" marR="0" lvl="1" indent="-285750">
              <a:lnSpc>
                <a:spcPct val="150000"/>
              </a:lnSpc>
              <a:spcBef>
                <a:spcPts val="0"/>
              </a:spcBef>
              <a:spcAft>
                <a:spcPts val="0"/>
              </a:spcAft>
              <a:buFont typeface="+mj-lt"/>
              <a:buAutoNum type="alpha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Rather than living according to our own potential, we fall into the expectations of convention</a:t>
            </a:r>
          </a:p>
          <a:p>
            <a:pPr marL="742950" marR="0" lvl="1" indent="-285750">
              <a:lnSpc>
                <a:spcPct val="150000"/>
              </a:lnSpc>
              <a:spcBef>
                <a:spcPts val="0"/>
              </a:spcBef>
              <a:spcAft>
                <a:spcPts val="0"/>
              </a:spcAft>
              <a:buFont typeface="+mj-lt"/>
              <a:buAutoNum type="alpha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We judge our self worth according to metric designed by others</a:t>
            </a:r>
            <a:r>
              <a:rPr lang="en-US" sz="1100" dirty="0">
                <a:effectLst/>
                <a:latin typeface="Calibri" panose="020F0502020204030204" pitchFamily="34" charset="0"/>
                <a:ea typeface="Calibri" panose="020F0502020204030204" pitchFamily="34" charset="0"/>
                <a:cs typeface="Times New Roman" panose="02020603050405020304" pitchFamily="18" charset="0"/>
              </a:rPr>
              <a:t>, oftentimes for outcomes that have no bearing on our own growth and realization of potential.</a:t>
            </a:r>
          </a:p>
          <a:p>
            <a:pPr marL="742950" marR="0" lvl="1" indent="-285750">
              <a:lnSpc>
                <a:spcPct val="150000"/>
              </a:lnSpc>
              <a:spcBef>
                <a:spcPts val="0"/>
              </a:spcBef>
              <a:spcAft>
                <a:spcPts val="0"/>
              </a:spcAft>
              <a:buFont typeface="+mj-lt"/>
              <a:buAutoNum type="alpha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DAS MAN</a:t>
            </a:r>
            <a:r>
              <a:rPr lang="en-US" sz="1100" dirty="0">
                <a:effectLst/>
                <a:latin typeface="Calibri" panose="020F0502020204030204" pitchFamily="34" charset="0"/>
                <a:ea typeface="Calibri" panose="020F0502020204030204" pitchFamily="34" charset="0"/>
                <a:cs typeface="Times New Roman" panose="02020603050405020304" pitchFamily="18" charset="0"/>
              </a:rPr>
              <a:t> –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Theyself</a:t>
            </a:r>
            <a:r>
              <a:rPr lang="en-US" sz="1100" dirty="0">
                <a:effectLst/>
                <a:latin typeface="Calibri" panose="020F0502020204030204" pitchFamily="34" charset="0"/>
                <a:ea typeface="Calibri" panose="020F0502020204030204" pitchFamily="34" charset="0"/>
                <a:cs typeface="Times New Roman" panose="02020603050405020304" pitchFamily="18" charset="0"/>
              </a:rPr>
              <a:t>,’ as opposed to ‘oneself’ – we live our lives according to das man: “The Man”</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Not about becoming a hermit, a recluse, but about understanding the world to better understand yourself and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live according to YOURSELF.</a:t>
            </a:r>
          </a:p>
          <a:p>
            <a:pPr marL="742950" marR="0" lvl="1" indent="-285750">
              <a:lnSpc>
                <a:spcPct val="150000"/>
              </a:lnSpc>
              <a:spcBef>
                <a:spcPts val="0"/>
              </a:spcBef>
              <a:spcAft>
                <a:spcPts val="0"/>
              </a:spcAft>
              <a:buFont typeface="+mj-lt"/>
              <a:buAutoNum type="alpha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Only when everyone lives according, can society as a whole improve.</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28</a:t>
            </a:fld>
            <a:endParaRPr lang="en-US"/>
          </a:p>
        </p:txBody>
      </p:sp>
    </p:spTree>
    <p:extLst>
      <p:ext uri="{BB962C8B-B14F-4D97-AF65-F5344CB8AC3E}">
        <p14:creationId xmlns:p14="http://schemas.microsoft.com/office/powerpoint/2010/main" val="37476306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So phenomenological connectedness is not just a touchy-feely ‘let’s get along,’ but addresses the constant dynamic between self-worth and the worth conventionalized by the world, by Das Man</a:t>
            </a:r>
          </a:p>
        </p:txBody>
      </p:sp>
      <p:sp>
        <p:nvSpPr>
          <p:cNvPr id="4" name="Slide Number Placeholder 3"/>
          <p:cNvSpPr>
            <a:spLocks noGrp="1"/>
          </p:cNvSpPr>
          <p:nvPr>
            <p:ph type="sldNum" sz="quarter" idx="5"/>
          </p:nvPr>
        </p:nvSpPr>
        <p:spPr/>
        <p:txBody>
          <a:bodyPr/>
          <a:lstStyle/>
          <a:p>
            <a:fld id="{13AD47CE-6028-46F2-A87F-6D3962B463F0}" type="slidenum">
              <a:rPr lang="en-US" smtClean="0"/>
              <a:t>29</a:t>
            </a:fld>
            <a:endParaRPr lang="en-US"/>
          </a:p>
        </p:txBody>
      </p:sp>
    </p:spTree>
    <p:extLst>
      <p:ext uri="{BB962C8B-B14F-4D97-AF65-F5344CB8AC3E}">
        <p14:creationId xmlns:p14="http://schemas.microsoft.com/office/powerpoint/2010/main" val="7222566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Sticking with Interconnectedness, it’s important to address another one of Heidegger’s terms: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Das Ding</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Directly translated, it just means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THE THING</a:t>
            </a:r>
            <a:r>
              <a:rPr lang="en-US" sz="1100" dirty="0">
                <a:effectLst/>
                <a:latin typeface="Calibri" panose="020F0502020204030204" pitchFamily="34" charset="0"/>
                <a:ea typeface="Calibri" panose="020F0502020204030204" pitchFamily="34" charset="0"/>
                <a:cs typeface="Times New Roman" panose="02020603050405020304" pitchFamily="18" charset="0"/>
              </a:rPr>
              <a:t>, but in context, it’s usually translated as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THE THING-IN-ITSELF.</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In a nutshell, it means that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nothing, no object, nothing, exists in isolation.</a:t>
            </a:r>
          </a:p>
          <a:p>
            <a:pPr marL="742950" marR="0" lvl="1" indent="-285750">
              <a:lnSpc>
                <a:spcPct val="150000"/>
              </a:lnSpc>
              <a:spcBef>
                <a:spcPts val="0"/>
              </a:spcBef>
              <a:spcAft>
                <a:spcPts val="0"/>
              </a:spcAft>
              <a:buFont typeface="+mj-lt"/>
              <a:buAutoNum type="alpha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The essence of every single thing is that it is connected with everything else.</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30</a:t>
            </a:fld>
            <a:endParaRPr lang="en-US"/>
          </a:p>
        </p:txBody>
      </p:sp>
    </p:spTree>
    <p:extLst>
      <p:ext uri="{BB962C8B-B14F-4D97-AF65-F5344CB8AC3E}">
        <p14:creationId xmlns:p14="http://schemas.microsoft.com/office/powerpoint/2010/main" val="1203028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One of his major works was the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Principles of Physiological Psychology published in 1874.</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It’s important to realize that up to this point,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all psychologists were initially trained in philosophy</a:t>
            </a:r>
            <a:r>
              <a:rPr lang="en-US" sz="1100" dirty="0">
                <a:effectLst/>
                <a:latin typeface="Calibri" panose="020F0502020204030204" pitchFamily="34" charset="0"/>
                <a:ea typeface="Calibri" panose="020F0502020204030204" pitchFamily="34" charset="0"/>
                <a:cs typeface="Times New Roman" panose="02020603050405020304" pitchFamily="18" charset="0"/>
              </a:rPr>
              <a:t>, and only in their upper years, did they transition towards a scientific method.</a:t>
            </a:r>
          </a:p>
          <a:p>
            <a:pPr marL="171450" indent="-171450">
              <a:buFontTx/>
              <a:buChar char="-"/>
            </a:pPr>
            <a:endParaRPr lang="en-US" b="1" dirty="0"/>
          </a:p>
        </p:txBody>
      </p:sp>
      <p:sp>
        <p:nvSpPr>
          <p:cNvPr id="4" name="Slide Number Placeholder 3"/>
          <p:cNvSpPr>
            <a:spLocks noGrp="1"/>
          </p:cNvSpPr>
          <p:nvPr>
            <p:ph type="sldNum" sz="quarter" idx="5"/>
          </p:nvPr>
        </p:nvSpPr>
        <p:spPr/>
        <p:txBody>
          <a:bodyPr/>
          <a:lstStyle/>
          <a:p>
            <a:fld id="{13AD47CE-6028-46F2-A87F-6D3962B463F0}" type="slidenum">
              <a:rPr lang="en-US" smtClean="0"/>
              <a:t>4</a:t>
            </a:fld>
            <a:endParaRPr lang="en-US"/>
          </a:p>
        </p:txBody>
      </p:sp>
    </p:spTree>
    <p:extLst>
      <p:ext uri="{BB962C8B-B14F-4D97-AF65-F5344CB8AC3E}">
        <p14:creationId xmlns:p14="http://schemas.microsoft.com/office/powerpoint/2010/main" val="1881433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concept isn’t all that difficult, but it has repercussions, especially when we think of architecture.</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Let’s take an example of a game called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6 Degrees of Separation.</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game is simply that you take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2 people, and that everyone is ‘connected’ through no more than 6 steps.</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For example, everyone here in class is connected by a single step – 0 degrees of separation.</a:t>
            </a:r>
          </a:p>
          <a:p>
            <a:pPr marL="1143000" marR="0" lvl="2" indent="-228600">
              <a:lnSpc>
                <a:spcPct val="150000"/>
              </a:lnSpc>
              <a:spcBef>
                <a:spcPts val="0"/>
              </a:spcBef>
              <a:spcAft>
                <a:spcPts val="0"/>
              </a:spcAft>
              <a:buFont typeface="+mj-lt"/>
              <a:buAutoNum type="roman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I am connected to XXX because they are my student.</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Likewise, XXX’s friend YYY and I are connected through 1 degree of separation.</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While a silly game, this was actually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theorized by someone in 1929</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and essentially implies that we’re all connected on this earth </a:t>
            </a:r>
            <a:r>
              <a:rPr lang="en-US" sz="1100" dirty="0">
                <a:effectLst/>
                <a:latin typeface="Calibri" panose="020F0502020204030204" pitchFamily="34" charset="0"/>
                <a:ea typeface="Calibri" panose="020F0502020204030204" pitchFamily="34" charset="0"/>
                <a:cs typeface="Times New Roman" panose="02020603050405020304" pitchFamily="18" charset="0"/>
              </a:rPr>
              <a:t>– and that even though the population of the world is growing exponentially, because we’re a society with a biological mechanism for reproduction, the idea of 6 degrees will always hold true.</a:t>
            </a:r>
          </a:p>
          <a:p>
            <a:pPr marL="742950" marR="0" lvl="1" indent="-285750">
              <a:lnSpc>
                <a:spcPct val="150000"/>
              </a:lnSpc>
              <a:spcBef>
                <a:spcPts val="0"/>
              </a:spcBef>
              <a:spcAft>
                <a:spcPts val="0"/>
              </a:spcAft>
              <a:buFont typeface="+mj-lt"/>
              <a:buAutoNum type="alpha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Facebook users are on average 2.9 – 4.2 degrees separated.</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Has repercussions on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digital data mining, logarithmic functions, and social studies.</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31</a:t>
            </a:fld>
            <a:endParaRPr lang="en-US"/>
          </a:p>
        </p:txBody>
      </p:sp>
    </p:spTree>
    <p:extLst>
      <p:ext uri="{BB962C8B-B14F-4D97-AF65-F5344CB8AC3E}">
        <p14:creationId xmlns:p14="http://schemas.microsoft.com/office/powerpoint/2010/main" val="12166896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So reiterating Heidegger’s point, we’re all connected.</a:t>
            </a:r>
          </a:p>
          <a:p>
            <a:pPr marL="742950" marR="0" lvl="1" indent="-285750">
              <a:lnSpc>
                <a:spcPct val="150000"/>
              </a:lnSpc>
              <a:spcBef>
                <a:spcPts val="0"/>
              </a:spcBef>
              <a:spcAft>
                <a:spcPts val="0"/>
              </a:spcAft>
              <a:buFont typeface="+mj-lt"/>
              <a:buAutoNum type="alpha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But not just people – everything is connected.</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32</a:t>
            </a:fld>
            <a:endParaRPr lang="en-US"/>
          </a:p>
        </p:txBody>
      </p:sp>
    </p:spTree>
    <p:extLst>
      <p:ext uri="{BB962C8B-B14F-4D97-AF65-F5344CB8AC3E}">
        <p14:creationId xmlns:p14="http://schemas.microsoft.com/office/powerpoint/2010/main" val="29435406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To illustrate this point, he sets up a dichotic –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two different worldviews.</a:t>
            </a:r>
          </a:p>
          <a:p>
            <a:pPr marL="742950" marR="0" lvl="1" indent="-285750">
              <a:lnSpc>
                <a:spcPct val="150000"/>
              </a:lnSpc>
              <a:spcBef>
                <a:spcPts val="0"/>
              </a:spcBef>
              <a:spcAft>
                <a:spcPts val="0"/>
              </a:spcAft>
              <a:buFont typeface="+mj-lt"/>
              <a:buAutoNum type="alpha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Present-At-Hand</a:t>
            </a:r>
          </a:p>
          <a:p>
            <a:pPr marL="742950" marR="0" lvl="1" indent="-285750">
              <a:lnSpc>
                <a:spcPct val="150000"/>
              </a:lnSpc>
              <a:spcBef>
                <a:spcPts val="0"/>
              </a:spcBef>
              <a:spcAft>
                <a:spcPts val="0"/>
              </a:spcAft>
              <a:buFont typeface="+mj-lt"/>
              <a:buAutoNum type="alpha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Ready-To-Hand</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33</a:t>
            </a:fld>
            <a:endParaRPr lang="en-US"/>
          </a:p>
        </p:txBody>
      </p:sp>
    </p:spTree>
    <p:extLst>
      <p:ext uri="{BB962C8B-B14F-4D97-AF65-F5344CB8AC3E}">
        <p14:creationId xmlns:p14="http://schemas.microsoft.com/office/powerpoint/2010/main" val="24050867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Present-at-hand describes the scientific, modern approach</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It’s important to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see an object in its objectivity </a:t>
            </a:r>
            <a:r>
              <a:rPr lang="en-US" sz="1100" dirty="0">
                <a:effectLst/>
                <a:latin typeface="Calibri" panose="020F0502020204030204" pitchFamily="34" charset="0"/>
                <a:ea typeface="Calibri" panose="020F0502020204030204" pitchFamily="34" charset="0"/>
                <a:cs typeface="Times New Roman" panose="02020603050405020304" pitchFamily="18" charset="0"/>
              </a:rPr>
              <a:t>– completely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separated from our personal associations with it.</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Scientist – it’s important than scientific scrutiny not involve opinion, impressions, etc.</a:t>
            </a:r>
          </a:p>
          <a:p>
            <a:pPr marL="742950" marR="0" lvl="1" indent="-285750">
              <a:lnSpc>
                <a:spcPct val="150000"/>
              </a:lnSpc>
              <a:spcBef>
                <a:spcPts val="0"/>
              </a:spcBef>
              <a:spcAft>
                <a:spcPts val="0"/>
              </a:spcAft>
              <a:buFont typeface="+mj-lt"/>
              <a:buAutoNum type="alpha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The object is </a:t>
            </a:r>
            <a:r>
              <a:rPr lang="en-US" sz="1100" b="1" u="sng" dirty="0">
                <a:effectLst/>
                <a:latin typeface="Calibri" panose="020F0502020204030204" pitchFamily="34" charset="0"/>
                <a:ea typeface="Calibri" panose="020F0502020204030204" pitchFamily="34" charset="0"/>
                <a:cs typeface="Times New Roman" panose="02020603050405020304" pitchFamily="18" charset="0"/>
              </a:rPr>
              <a:t>supposed to be disconnected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from any person.</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34</a:t>
            </a:fld>
            <a:endParaRPr lang="en-US"/>
          </a:p>
        </p:txBody>
      </p:sp>
    </p:spTree>
    <p:extLst>
      <p:ext uri="{BB962C8B-B14F-4D97-AF65-F5344CB8AC3E}">
        <p14:creationId xmlns:p14="http://schemas.microsoft.com/office/powerpoint/2010/main" val="36824986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Contrary to that, we have,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READY-TO-HAND</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It’s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not that the object is now personalized, but it’s about that we use the object.</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More importantly,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in using the object, we don’t think about the object </a:t>
            </a:r>
            <a:r>
              <a:rPr lang="en-US" sz="1100" dirty="0">
                <a:effectLst/>
                <a:latin typeface="Calibri" panose="020F0502020204030204" pitchFamily="34" charset="0"/>
                <a:ea typeface="Calibri" panose="020F0502020204030204" pitchFamily="34" charset="0"/>
                <a:cs typeface="Times New Roman" panose="02020603050405020304" pitchFamily="18" charset="0"/>
              </a:rPr>
              <a:t>as a disconnected thing from our own actions.</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Think about a car – there a lot of mechanisms at play in driving a car, yet you don’t have to consider every single mechanical and digital connection that happening when going from first to fifth gear, or when making a simple turn.</a:t>
            </a:r>
          </a:p>
          <a:p>
            <a:pPr marL="1143000" marR="0" lvl="2" indent="-228600">
              <a:lnSpc>
                <a:spcPct val="150000"/>
              </a:lnSpc>
              <a:spcBef>
                <a:spcPts val="0"/>
              </a:spcBef>
              <a:spcAft>
                <a:spcPts val="0"/>
              </a:spcAft>
              <a:buFont typeface="+mj-lt"/>
              <a:buAutoNum type="roman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The is an extension of yourself.</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I put this image of Ron Swanson on purpose, because to demonstrate his distinction between Present-At-Hand and Ready-To-Hand, he uses the example of a hammer.</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Using a hammer – we don’t think of the complex physics and geometry at work</a:t>
            </a:r>
          </a:p>
          <a:p>
            <a:pPr marL="1143000" marR="0" lvl="2" indent="-228600">
              <a:lnSpc>
                <a:spcPct val="150000"/>
              </a:lnSpc>
              <a:spcBef>
                <a:spcPts val="0"/>
              </a:spcBef>
              <a:spcAft>
                <a:spcPts val="0"/>
              </a:spcAft>
              <a:buFont typeface="+mj-lt"/>
              <a:buAutoNum type="roman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We see a nail, we hit the nail.</a:t>
            </a:r>
          </a:p>
          <a:p>
            <a:pPr marL="1600200" marR="0" lvl="3" indent="-2286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more nails we hit, the better we get at it, the less we think of the hammer itself.</a:t>
            </a:r>
          </a:p>
          <a:p>
            <a:pPr marL="1143000" marR="0" lvl="2" indent="-228600">
              <a:lnSpc>
                <a:spcPct val="150000"/>
              </a:lnSpc>
              <a:spcBef>
                <a:spcPts val="0"/>
              </a:spcBef>
              <a:spcAft>
                <a:spcPts val="0"/>
              </a:spcAft>
              <a:buFont typeface="+mj-lt"/>
              <a:buAutoNum type="roman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Hammer breaks!</a:t>
            </a:r>
          </a:p>
          <a:p>
            <a:pPr marL="1600200" marR="0" lvl="3" indent="-2286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We look at the hammer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no longer as an extension of our own arm, but as an object that has malfunctioned.</a:t>
            </a:r>
          </a:p>
          <a:p>
            <a:pPr marL="1600200" marR="0" lvl="3" indent="-228600">
              <a:lnSpc>
                <a:spcPct val="150000"/>
              </a:lnSpc>
              <a:spcBef>
                <a:spcPts val="0"/>
              </a:spcBef>
              <a:spcAft>
                <a:spcPts val="0"/>
              </a:spcAft>
              <a:buFont typeface="+mj-lt"/>
              <a:buAutoNum type="arabi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The hammer looks foreign to us.</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So for Heidegger, the truth of things is that objects are tools for our use (figuratively).</a:t>
            </a:r>
          </a:p>
          <a:p>
            <a:pPr marL="1143000" marR="0" lvl="2" indent="-228600">
              <a:lnSpc>
                <a:spcPct val="150000"/>
              </a:lnSpc>
              <a:spcBef>
                <a:spcPts val="0"/>
              </a:spcBef>
              <a:spcAft>
                <a:spcPts val="0"/>
              </a:spcAft>
              <a:buFont typeface="+mj-lt"/>
              <a:buAutoNum type="roman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We connect with them, we understand the world through them.</a:t>
            </a:r>
          </a:p>
          <a:p>
            <a:pPr marL="1143000" marR="0" lvl="2" indent="-228600">
              <a:lnSpc>
                <a:spcPct val="150000"/>
              </a:lnSpc>
              <a:spcBef>
                <a:spcPts val="0"/>
              </a:spcBef>
              <a:spcAft>
                <a:spcPts val="0"/>
              </a:spcAft>
              <a:buFont typeface="+mj-lt"/>
              <a:buAutoNum type="roman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We have to force ourselves to create distance between them and us (through science).</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To know the hammer in this way is to know the truth of the hammer.</a:t>
            </a:r>
          </a:p>
          <a:p>
            <a:pPr marL="1143000" marR="0" lvl="2" indent="-228600">
              <a:lnSpc>
                <a:spcPct val="150000"/>
              </a:lnSpc>
              <a:spcBef>
                <a:spcPts val="0"/>
              </a:spcBef>
              <a:spcAft>
                <a:spcPts val="0"/>
              </a:spcAft>
              <a:buFont typeface="+mj-lt"/>
              <a:buAutoNum type="roman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The hammer is not a foreign object, but an extension, a connection, of our own being.</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35</a:t>
            </a:fld>
            <a:endParaRPr lang="en-US"/>
          </a:p>
        </p:txBody>
      </p:sp>
    </p:spTree>
    <p:extLst>
      <p:ext uri="{BB962C8B-B14F-4D97-AF65-F5344CB8AC3E}">
        <p14:creationId xmlns:p14="http://schemas.microsoft.com/office/powerpoint/2010/main" val="40800231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Now, this is where it get a little trippy</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Let’s think of Ron Swanson’s hammer in isolation… just the hammer.</a:t>
            </a:r>
          </a:p>
          <a:p>
            <a:pPr marL="742950" marR="0" lvl="1" indent="-285750">
              <a:lnSpc>
                <a:spcPct val="150000"/>
              </a:lnSpc>
              <a:spcBef>
                <a:spcPts val="0"/>
              </a:spcBef>
              <a:spcAft>
                <a:spcPts val="0"/>
              </a:spcAft>
              <a:buFont typeface="+mj-lt"/>
              <a:buAutoNum type="alpha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Heidegger says that we shouldn’t think of it as an inanimate thing waiting for us to use.</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It’s almost as if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the hammer is using us to get nail down nails.</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So rather than thinking of it as Ron Swanson’s hammer, it’s more like </a:t>
            </a:r>
            <a:r>
              <a:rPr lang="en-US" sz="1100" b="1" u="sng" dirty="0">
                <a:effectLst/>
                <a:latin typeface="Calibri" panose="020F0502020204030204" pitchFamily="34" charset="0"/>
                <a:ea typeface="Calibri" panose="020F0502020204030204" pitchFamily="34" charset="0"/>
                <a:cs typeface="Times New Roman" panose="02020603050405020304" pitchFamily="18" charset="0"/>
              </a:rPr>
              <a:t>the hammer…</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36</a:t>
            </a:fld>
            <a:endParaRPr lang="en-US"/>
          </a:p>
        </p:txBody>
      </p:sp>
    </p:spTree>
    <p:extLst>
      <p:ext uri="{BB962C8B-B14F-4D97-AF65-F5344CB8AC3E}">
        <p14:creationId xmlns:p14="http://schemas.microsoft.com/office/powerpoint/2010/main" val="26727290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b="1" u="sng" dirty="0">
                <a:effectLst/>
                <a:latin typeface="Calibri" panose="020F0502020204030204" pitchFamily="34" charset="0"/>
                <a:ea typeface="Calibri" panose="020F0502020204030204" pitchFamily="34" charset="0"/>
                <a:cs typeface="Times New Roman" panose="02020603050405020304" pitchFamily="18" charset="0"/>
              </a:rPr>
              <a:t>That allowed Ron Swanson to use it.</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In more Heideggarian terms, </a:t>
            </a:r>
            <a:r>
              <a:rPr lang="en-US" sz="1100" b="1" u="sng" dirty="0">
                <a:effectLst/>
                <a:latin typeface="Calibri" panose="020F0502020204030204" pitchFamily="34" charset="0"/>
                <a:ea typeface="Calibri" panose="020F0502020204030204" pitchFamily="34" charset="0"/>
                <a:cs typeface="Times New Roman" panose="02020603050405020304" pitchFamily="18" charset="0"/>
              </a:rPr>
              <a:t>the hammer gathers the world around it</a:t>
            </a:r>
            <a:r>
              <a:rPr lang="en-US" sz="1100" dirty="0">
                <a:effectLst/>
                <a:latin typeface="Calibri" panose="020F0502020204030204" pitchFamily="34" charset="0"/>
                <a:ea typeface="Calibri" panose="020F0502020204030204" pitchFamily="34" charset="0"/>
                <a:cs typeface="Times New Roman" panose="02020603050405020304" pitchFamily="18" charset="0"/>
              </a:rPr>
              <a:t>, and so in the previous gif, it has gathered Ron and the cell phone and the desk, so that it could achieve the action of hammering.</a:t>
            </a:r>
          </a:p>
          <a:p>
            <a:pPr marL="742950" marR="0" lvl="1" indent="-285750">
              <a:lnSpc>
                <a:spcPct val="150000"/>
              </a:lnSpc>
              <a:spcBef>
                <a:spcPts val="0"/>
              </a:spcBef>
              <a:spcAft>
                <a:spcPts val="0"/>
              </a:spcAft>
              <a:buFont typeface="+mj-lt"/>
              <a:buAutoNum type="alpha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So rather than thinking of it like objects are free-floating things waiting for our use of them, we have to understand them as absorbing, or enabling, their environments to achieve their own potential.</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37</a:t>
            </a:fld>
            <a:endParaRPr lang="en-US"/>
          </a:p>
        </p:txBody>
      </p:sp>
    </p:spTree>
    <p:extLst>
      <p:ext uri="{BB962C8B-B14F-4D97-AF65-F5344CB8AC3E}">
        <p14:creationId xmlns:p14="http://schemas.microsoft.com/office/powerpoint/2010/main" val="37616125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This process of recognizing the interconnected truth of things</a:t>
            </a:r>
            <a:r>
              <a:rPr lang="en-US" sz="1100" dirty="0">
                <a:effectLst/>
                <a:latin typeface="Calibri" panose="020F0502020204030204" pitchFamily="34" charset="0"/>
                <a:ea typeface="Calibri" panose="020F0502020204030204" pitchFamily="34" charset="0"/>
                <a:cs typeface="Times New Roman" panose="02020603050405020304" pitchFamily="18" charset="0"/>
              </a:rPr>
              <a:t>, Heidegger calls </a:t>
            </a:r>
            <a:r>
              <a:rPr lang="en-US" sz="1100" b="1" u="sng" dirty="0">
                <a:effectLst/>
                <a:latin typeface="Calibri" panose="020F0502020204030204" pitchFamily="34" charset="0"/>
                <a:ea typeface="Calibri" panose="020F0502020204030204" pitchFamily="34" charset="0"/>
                <a:cs typeface="Times New Roman" panose="02020603050405020304" pitchFamily="18" charset="0"/>
              </a:rPr>
              <a:t>UNCONCEALMENT</a:t>
            </a:r>
            <a:endParaRPr lang="en-US" sz="1100" u="sng"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&lt;Re-Quote… &gt;</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38</a:t>
            </a:fld>
            <a:endParaRPr lang="en-US"/>
          </a:p>
        </p:txBody>
      </p:sp>
    </p:spTree>
    <p:extLst>
      <p:ext uri="{BB962C8B-B14F-4D97-AF65-F5344CB8AC3E}">
        <p14:creationId xmlns:p14="http://schemas.microsoft.com/office/powerpoint/2010/main" val="15611945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Returning to Das Ding, let’s apply Heidegger’s concept to a more familiar situation</a:t>
            </a:r>
          </a:p>
        </p:txBody>
      </p:sp>
      <p:sp>
        <p:nvSpPr>
          <p:cNvPr id="4" name="Slide Number Placeholder 3"/>
          <p:cNvSpPr>
            <a:spLocks noGrp="1"/>
          </p:cNvSpPr>
          <p:nvPr>
            <p:ph type="sldNum" sz="quarter" idx="5"/>
          </p:nvPr>
        </p:nvSpPr>
        <p:spPr/>
        <p:txBody>
          <a:bodyPr/>
          <a:lstStyle/>
          <a:p>
            <a:fld id="{13AD47CE-6028-46F2-A87F-6D3962B463F0}" type="slidenum">
              <a:rPr lang="en-US" smtClean="0"/>
              <a:t>39</a:t>
            </a:fld>
            <a:endParaRPr lang="en-US"/>
          </a:p>
        </p:txBody>
      </p:sp>
    </p:spTree>
    <p:extLst>
      <p:ext uri="{BB962C8B-B14F-4D97-AF65-F5344CB8AC3E}">
        <p14:creationId xmlns:p14="http://schemas.microsoft.com/office/powerpoint/2010/main" val="13331748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Heidegger often referred to architecture simply as art, because he didn’t make a distinction between architectural works with paintings or music.</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In one of our readings, </a:t>
            </a:r>
            <a:r>
              <a:rPr lang="en-US" sz="1100" b="1" i="1" dirty="0">
                <a:effectLst/>
                <a:latin typeface="Calibri" panose="020F0502020204030204" pitchFamily="34" charset="0"/>
                <a:ea typeface="Calibri" panose="020F0502020204030204" pitchFamily="34" charset="0"/>
                <a:cs typeface="Times New Roman" panose="02020603050405020304" pitchFamily="18" charset="0"/>
              </a:rPr>
              <a:t>Building Dwelling Thinking</a:t>
            </a:r>
            <a:r>
              <a:rPr lang="en-US" sz="1100" dirty="0">
                <a:effectLst/>
                <a:latin typeface="Calibri" panose="020F0502020204030204" pitchFamily="34" charset="0"/>
                <a:ea typeface="Calibri" panose="020F0502020204030204" pitchFamily="34" charset="0"/>
                <a:cs typeface="Times New Roman" panose="02020603050405020304" pitchFamily="18" charset="0"/>
              </a:rPr>
              <a:t>, he refers to a bridge.</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Now, imagine this stream before the bridge – just a regular stream w/o particular features</a:t>
            </a:r>
          </a:p>
          <a:p>
            <a:pPr marL="742950" marR="0" lvl="1" indent="-285750">
              <a:lnSpc>
                <a:spcPct val="150000"/>
              </a:lnSpc>
              <a:spcBef>
                <a:spcPts val="0"/>
              </a:spcBef>
              <a:spcAft>
                <a:spcPts val="0"/>
              </a:spcAft>
              <a:buFont typeface="+mj-lt"/>
              <a:buAutoNum type="alpha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Once the bridge comes in, once it’s realized, other things emerge.</a:t>
            </a:r>
          </a:p>
          <a:p>
            <a:pPr marL="1143000" marR="0" lvl="2" indent="-228600">
              <a:lnSpc>
                <a:spcPct val="150000"/>
              </a:lnSpc>
              <a:spcBef>
                <a:spcPts val="0"/>
              </a:spcBef>
              <a:spcAft>
                <a:spcPts val="0"/>
              </a:spcAft>
              <a:buFont typeface="+mj-lt"/>
              <a:buAutoNum type="roman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We begin to see certain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potentialities within the site supporting the concept of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bridgeness</a:t>
            </a:r>
            <a:r>
              <a:rPr lang="en-US" sz="1100" b="1" dirty="0">
                <a:effectLst/>
                <a:latin typeface="Calibri" panose="020F0502020204030204" pitchFamily="34" charset="0"/>
                <a:ea typeface="Calibri" panose="020F0502020204030204" pitchFamily="34" charset="0"/>
                <a:cs typeface="Times New Roman" panose="02020603050405020304" pitchFamily="18" charset="0"/>
              </a:rPr>
              <a:t>’</a:t>
            </a:r>
          </a:p>
          <a:p>
            <a:pPr marL="1143000" marR="0" lvl="2" indent="-228600">
              <a:lnSpc>
                <a:spcPct val="150000"/>
              </a:lnSpc>
              <a:spcBef>
                <a:spcPts val="0"/>
              </a:spcBef>
              <a:spcAft>
                <a:spcPts val="0"/>
              </a:spcAft>
              <a:buFont typeface="+mj-lt"/>
              <a:buAutoNum type="roman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These things predated the bridge, but their potentiality was only realized once the bridge was put in.</a:t>
            </a:r>
          </a:p>
          <a:p>
            <a:pPr marL="1143000" marR="0" lvl="2" indent="-228600">
              <a:lnSpc>
                <a:spcPct val="150000"/>
              </a:lnSpc>
              <a:spcBef>
                <a:spcPts val="0"/>
              </a:spcBef>
              <a:spcAft>
                <a:spcPts val="0"/>
              </a:spcAft>
              <a:buFont typeface="+mj-lt"/>
              <a:buAutoNum type="roman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The bridge, by the fact that it connects, manifests a number of latent connections that were not explicit before its construction.</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40</a:t>
            </a:fld>
            <a:endParaRPr lang="en-US"/>
          </a:p>
        </p:txBody>
      </p:sp>
    </p:spTree>
    <p:extLst>
      <p:ext uri="{BB962C8B-B14F-4D97-AF65-F5344CB8AC3E}">
        <p14:creationId xmlns:p14="http://schemas.microsoft.com/office/powerpoint/2010/main" val="129485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Wundt’s work was important because the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experimental aspect was never part of the philosophical tradition.</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So, phenomenology was really a philosophical reaction to what quickly became the domination of the scientific method over philosophy as regards the mind, behavior, and our perception of the world.</a:t>
            </a:r>
          </a:p>
          <a:p>
            <a:pPr marL="285750" marR="0" lvl="0" indent="-28575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This sets the intellectual stage of phenomenology, and was really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the philosophers’ target </a:t>
            </a:r>
            <a:r>
              <a:rPr lang="en-US" sz="1100" dirty="0">
                <a:effectLst/>
                <a:latin typeface="Calibri" panose="020F0502020204030204" pitchFamily="34" charset="0"/>
                <a:ea typeface="Calibri" panose="020F0502020204030204" pitchFamily="34" charset="0"/>
                <a:cs typeface="Times New Roman" panose="02020603050405020304" pitchFamily="18" charset="0"/>
              </a:rPr>
              <a:t>– reclaiming knowledge of the mind through philosophical, rather than scientific means</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5</a:t>
            </a:fld>
            <a:endParaRPr lang="en-US"/>
          </a:p>
        </p:txBody>
      </p:sp>
    </p:spTree>
    <p:extLst>
      <p:ext uri="{BB962C8B-B14F-4D97-AF65-F5344CB8AC3E}">
        <p14:creationId xmlns:p14="http://schemas.microsoft.com/office/powerpoint/2010/main" val="42923088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So his term for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condensation of a landscape’s potential is LOCALE</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41</a:t>
            </a:fld>
            <a:endParaRPr lang="en-US"/>
          </a:p>
        </p:txBody>
      </p:sp>
    </p:spTree>
    <p:extLst>
      <p:ext uri="{BB962C8B-B14F-4D97-AF65-F5344CB8AC3E}">
        <p14:creationId xmlns:p14="http://schemas.microsoft.com/office/powerpoint/2010/main" val="23938671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He stated that &lt;Quote… “spaces receive their essential being from locales and not from “space.””&gt;</a:t>
            </a:r>
          </a:p>
          <a:p>
            <a:pPr marL="742950" marR="0" lvl="1" indent="-285750">
              <a:lnSpc>
                <a:spcPct val="150000"/>
              </a:lnSpc>
              <a:spcBef>
                <a:spcPts val="0"/>
              </a:spcBef>
              <a:spcAft>
                <a:spcPts val="0"/>
              </a:spcAft>
              <a:buFont typeface="+mj-lt"/>
              <a:buAutoNum type="alpha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SPACE </a:t>
            </a:r>
            <a:r>
              <a:rPr lang="en-US" sz="1100" b="0" dirty="0">
                <a:effectLst/>
                <a:latin typeface="Calibri" panose="020F0502020204030204" pitchFamily="34" charset="0"/>
                <a:ea typeface="Calibri" panose="020F0502020204030204" pitchFamily="34" charset="0"/>
                <a:cs typeface="Times New Roman" panose="02020603050405020304" pitchFamily="18" charset="0"/>
              </a:rPr>
              <a:t>(second instance)</a:t>
            </a:r>
            <a:r>
              <a:rPr lang="en-US" sz="1100" dirty="0">
                <a:effectLst/>
                <a:latin typeface="Calibri" panose="020F0502020204030204" pitchFamily="34" charset="0"/>
                <a:ea typeface="Calibri" panose="020F0502020204030204" pitchFamily="34" charset="0"/>
                <a:cs typeface="Times New Roman" panose="02020603050405020304" pitchFamily="18" charset="0"/>
              </a:rPr>
              <a:t> – geometric, abstracted, universal</a:t>
            </a:r>
          </a:p>
          <a:p>
            <a:pPr marL="742950" marR="0" lvl="1" indent="-285750">
              <a:lnSpc>
                <a:spcPct val="150000"/>
              </a:lnSpc>
              <a:spcBef>
                <a:spcPts val="0"/>
              </a:spcBef>
              <a:spcAft>
                <a:spcPts val="0"/>
              </a:spcAft>
              <a:buFont typeface="+mj-lt"/>
              <a:buAutoNum type="alpha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Locales make space specific by extracting and enabling an existing site’s potentiality.</a:t>
            </a:r>
          </a:p>
          <a:p>
            <a:pPr marL="171450" indent="-171450">
              <a:buFontTx/>
              <a:buChar char="-"/>
            </a:pPr>
            <a:r>
              <a:rPr lang="en-US" dirty="0"/>
              <a:t>Distinction between an insignificant coordinate, a space with meaning</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42</a:t>
            </a:fld>
            <a:endParaRPr lang="en-US"/>
          </a:p>
        </p:txBody>
      </p:sp>
    </p:spTree>
    <p:extLst>
      <p:ext uri="{BB962C8B-B14F-4D97-AF65-F5344CB8AC3E}">
        <p14:creationId xmlns:p14="http://schemas.microsoft.com/office/powerpoint/2010/main" val="34168968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Further elaborating, &lt;Quote…&gt;</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This is why Heidegger prized architecture so much – he felt that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good architecture recognized the interconnections of everything, namely from space to locales.</a:t>
            </a:r>
          </a:p>
          <a:p>
            <a:pPr marL="171450" indent="-171450">
              <a:buFontTx/>
              <a:buChar char="-"/>
            </a:pPr>
            <a:r>
              <a:rPr lang="en-US" dirty="0"/>
              <a:t>‘</a:t>
            </a:r>
            <a:r>
              <a:rPr lang="en-US" dirty="0" err="1"/>
              <a:t>Thingly</a:t>
            </a:r>
            <a:r>
              <a:rPr lang="en-US" dirty="0"/>
              <a:t>’ – read as Das Ding</a:t>
            </a:r>
          </a:p>
        </p:txBody>
      </p:sp>
      <p:sp>
        <p:nvSpPr>
          <p:cNvPr id="4" name="Slide Number Placeholder 3"/>
          <p:cNvSpPr>
            <a:spLocks noGrp="1"/>
          </p:cNvSpPr>
          <p:nvPr>
            <p:ph type="sldNum" sz="quarter" idx="5"/>
          </p:nvPr>
        </p:nvSpPr>
        <p:spPr/>
        <p:txBody>
          <a:bodyPr/>
          <a:lstStyle/>
          <a:p>
            <a:fld id="{13AD47CE-6028-46F2-A87F-6D3962B463F0}" type="slidenum">
              <a:rPr lang="en-US" smtClean="0"/>
              <a:t>43</a:t>
            </a:fld>
            <a:endParaRPr lang="en-US"/>
          </a:p>
        </p:txBody>
      </p:sp>
    </p:spTree>
    <p:extLst>
      <p:ext uri="{BB962C8B-B14F-4D97-AF65-F5344CB8AC3E}">
        <p14:creationId xmlns:p14="http://schemas.microsoft.com/office/powerpoint/2010/main" val="16394413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&lt;Quote… &gt;</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Heidegger believes architecture deals with the importance of space, so that we design using locales rather than space considered merely as objective and scientific metrics.</a:t>
            </a:r>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44</a:t>
            </a:fld>
            <a:endParaRPr lang="en-US"/>
          </a:p>
        </p:txBody>
      </p:sp>
    </p:spTree>
    <p:extLst>
      <p:ext uri="{BB962C8B-B14F-4D97-AF65-F5344CB8AC3E}">
        <p14:creationId xmlns:p14="http://schemas.microsoft.com/office/powerpoint/2010/main" val="24553484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Going back to the concept of The Thing In Itself, together with gathering, but applied to architecture, he stated that &lt;Quote… &gt;</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&lt;&lt;Draw… Worlds inside World&gt;&gt;</a:t>
            </a:r>
          </a:p>
        </p:txBody>
      </p:sp>
      <p:sp>
        <p:nvSpPr>
          <p:cNvPr id="4" name="Slide Number Placeholder 3"/>
          <p:cNvSpPr>
            <a:spLocks noGrp="1"/>
          </p:cNvSpPr>
          <p:nvPr>
            <p:ph type="sldNum" sz="quarter" idx="5"/>
          </p:nvPr>
        </p:nvSpPr>
        <p:spPr/>
        <p:txBody>
          <a:bodyPr/>
          <a:lstStyle/>
          <a:p>
            <a:fld id="{13AD47CE-6028-46F2-A87F-6D3962B463F0}" type="slidenum">
              <a:rPr lang="en-US" smtClean="0"/>
              <a:t>45</a:t>
            </a:fld>
            <a:endParaRPr lang="en-US"/>
          </a:p>
        </p:txBody>
      </p:sp>
    </p:spTree>
    <p:extLst>
      <p:ext uri="{BB962C8B-B14F-4D97-AF65-F5344CB8AC3E}">
        <p14:creationId xmlns:p14="http://schemas.microsoft.com/office/powerpoint/2010/main" val="16756331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Another example of how locals affect our conception of space, outlining the pan-temporal natural resulting from connectedness</a:t>
            </a: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46</a:t>
            </a:fld>
            <a:endParaRPr lang="en-US"/>
          </a:p>
        </p:txBody>
      </p:sp>
    </p:spTree>
    <p:extLst>
      <p:ext uri="{BB962C8B-B14F-4D97-AF65-F5344CB8AC3E}">
        <p14:creationId xmlns:p14="http://schemas.microsoft.com/office/powerpoint/2010/main" val="3244012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So, the final major term that Heidegger uses is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DWELL</a:t>
            </a:r>
            <a:r>
              <a:rPr lang="en-US" sz="1100" dirty="0">
                <a:effectLst/>
                <a:latin typeface="Calibri" panose="020F0502020204030204" pitchFamily="34" charset="0"/>
                <a:ea typeface="Calibri" panose="020F0502020204030204" pitchFamily="34" charset="0"/>
                <a:cs typeface="Times New Roman" panose="02020603050405020304" pitchFamily="18" charset="0"/>
              </a:rPr>
              <a:t>, and this concept is pretty simply once we understand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DASEIN</a:t>
            </a:r>
            <a:r>
              <a:rPr lang="en-US" sz="1100" dirty="0">
                <a:effectLst/>
                <a:latin typeface="Calibri" panose="020F0502020204030204" pitchFamily="34" charset="0"/>
                <a:ea typeface="Calibri" panose="020F0502020204030204" pitchFamily="34" charset="0"/>
                <a:cs typeface="Times New Roman" panose="02020603050405020304" pitchFamily="18" charset="0"/>
              </a:rPr>
              <a:t> (Being)</a:t>
            </a:r>
          </a:p>
          <a:p>
            <a:pPr marL="742950" marR="0" lvl="1" indent="-285750">
              <a:lnSpc>
                <a:spcPct val="150000"/>
              </a:lnSpc>
              <a:spcBef>
                <a:spcPts val="0"/>
              </a:spcBef>
              <a:spcAft>
                <a:spcPts val="0"/>
              </a:spcAft>
              <a:buFont typeface="+mj-lt"/>
              <a:buAutoNum type="alpha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To dwell simply means that we exist with the THINGS around us,</a:t>
            </a:r>
            <a:r>
              <a:rPr lang="en-US" sz="1100" dirty="0">
                <a:effectLst/>
                <a:latin typeface="Calibri" panose="020F0502020204030204" pitchFamily="34" charset="0"/>
                <a:ea typeface="Calibri" panose="020F0502020204030204" pitchFamily="34" charset="0"/>
                <a:cs typeface="Times New Roman" panose="02020603050405020304" pitchFamily="18" charset="0"/>
              </a:rPr>
              <a:t> knowing that we’re part of them, and that they are part of us.</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It’s like saying we exist in an enlightened, aware state</a:t>
            </a:r>
          </a:p>
        </p:txBody>
      </p:sp>
      <p:sp>
        <p:nvSpPr>
          <p:cNvPr id="4" name="Slide Number Placeholder 3"/>
          <p:cNvSpPr>
            <a:spLocks noGrp="1"/>
          </p:cNvSpPr>
          <p:nvPr>
            <p:ph type="sldNum" sz="quarter" idx="5"/>
          </p:nvPr>
        </p:nvSpPr>
        <p:spPr/>
        <p:txBody>
          <a:bodyPr/>
          <a:lstStyle/>
          <a:p>
            <a:fld id="{13AD47CE-6028-46F2-A87F-6D3962B463F0}" type="slidenum">
              <a:rPr lang="en-US" smtClean="0"/>
              <a:t>47</a:t>
            </a:fld>
            <a:endParaRPr lang="en-US"/>
          </a:p>
        </p:txBody>
      </p:sp>
    </p:spTree>
    <p:extLst>
      <p:ext uri="{BB962C8B-B14F-4D97-AF65-F5344CB8AC3E}">
        <p14:creationId xmlns:p14="http://schemas.microsoft.com/office/powerpoint/2010/main" val="6578133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For Heidegger - and this is why architects have often referred to him – </a:t>
            </a:r>
            <a:r>
              <a:rPr lang="en-US" sz="1100" b="1" u="sng" dirty="0">
                <a:effectLst/>
                <a:latin typeface="Calibri" panose="020F0502020204030204" pitchFamily="34" charset="0"/>
                <a:ea typeface="Calibri" panose="020F0502020204030204" pitchFamily="34" charset="0"/>
                <a:cs typeface="Times New Roman" panose="02020603050405020304" pitchFamily="18" charset="0"/>
              </a:rPr>
              <a:t>he made no distinction between Dwelling and Building</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They are for him,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one and the same thing</a:t>
            </a:r>
          </a:p>
          <a:p>
            <a:pPr marL="742950" marR="0" lvl="1" indent="-285750">
              <a:lnSpc>
                <a:spcPct val="150000"/>
              </a:lnSpc>
              <a:spcBef>
                <a:spcPts val="0"/>
              </a:spcBef>
              <a:spcAft>
                <a:spcPts val="0"/>
              </a:spcAft>
              <a:buFont typeface="+mj-lt"/>
              <a:buAutoNum type="alphaLcPeriod"/>
            </a:pPr>
            <a:r>
              <a:rPr lang="en-US" sz="1100" b="1" u="sng" dirty="0">
                <a:effectLst/>
                <a:latin typeface="Calibri" panose="020F0502020204030204" pitchFamily="34" charset="0"/>
                <a:ea typeface="Calibri" panose="020F0502020204030204" pitchFamily="34" charset="0"/>
                <a:cs typeface="Times New Roman" panose="02020603050405020304" pitchFamily="18" charset="0"/>
              </a:rPr>
              <a:t>To build, you understand the connection of things, and so you are also dwelling.</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48</a:t>
            </a:fld>
            <a:endParaRPr lang="en-US"/>
          </a:p>
        </p:txBody>
      </p:sp>
    </p:spTree>
    <p:extLst>
      <p:ext uri="{BB962C8B-B14F-4D97-AF65-F5344CB8AC3E}">
        <p14:creationId xmlns:p14="http://schemas.microsoft.com/office/powerpoint/2010/main" val="2765529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Unequivocal statement regarding the relationship between Building and Dwelling</a:t>
            </a:r>
          </a:p>
        </p:txBody>
      </p:sp>
      <p:sp>
        <p:nvSpPr>
          <p:cNvPr id="4" name="Slide Number Placeholder 3"/>
          <p:cNvSpPr>
            <a:spLocks noGrp="1"/>
          </p:cNvSpPr>
          <p:nvPr>
            <p:ph type="sldNum" sz="quarter" idx="5"/>
          </p:nvPr>
        </p:nvSpPr>
        <p:spPr/>
        <p:txBody>
          <a:bodyPr/>
          <a:lstStyle/>
          <a:p>
            <a:fld id="{13AD47CE-6028-46F2-A87F-6D3962B463F0}" type="slidenum">
              <a:rPr lang="en-US" smtClean="0"/>
              <a:t>49</a:t>
            </a:fld>
            <a:endParaRPr lang="en-US"/>
          </a:p>
        </p:txBody>
      </p:sp>
    </p:spTree>
    <p:extLst>
      <p:ext uri="{BB962C8B-B14F-4D97-AF65-F5344CB8AC3E}">
        <p14:creationId xmlns:p14="http://schemas.microsoft.com/office/powerpoint/2010/main" val="15519713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50</a:t>
            </a:fld>
            <a:endParaRPr lang="en-US"/>
          </a:p>
        </p:txBody>
      </p:sp>
    </p:spTree>
    <p:extLst>
      <p:ext uri="{BB962C8B-B14F-4D97-AF65-F5344CB8AC3E}">
        <p14:creationId xmlns:p14="http://schemas.microsoft.com/office/powerpoint/2010/main" val="3860287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These are perhaps the most well-known phenomenologists.</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You’ll notice two overarching trends:</a:t>
            </a:r>
          </a:p>
          <a:p>
            <a:pPr marL="1143000" marR="0" lvl="2" indent="-228600">
              <a:lnSpc>
                <a:spcPct val="150000"/>
              </a:lnSpc>
              <a:spcBef>
                <a:spcPts val="0"/>
              </a:spcBef>
              <a:spcAft>
                <a:spcPts val="0"/>
              </a:spcAft>
              <a:buFont typeface="+mj-lt"/>
              <a:buAutoNum type="roman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German</a:t>
            </a:r>
            <a:r>
              <a:rPr lang="en-US" sz="1100" dirty="0">
                <a:effectLst/>
                <a:latin typeface="Calibri" panose="020F0502020204030204" pitchFamily="34" charset="0"/>
                <a:ea typeface="Calibri" panose="020F0502020204030204" pitchFamily="34" charset="0"/>
                <a:cs typeface="Times New Roman" panose="02020603050405020304" pitchFamily="18" charset="0"/>
              </a:rPr>
              <a:t> |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French</a:t>
            </a:r>
          </a:p>
          <a:p>
            <a:pPr marL="742950" marR="0" lvl="1" indent="-285750">
              <a:lnSpc>
                <a:spcPct val="150000"/>
              </a:lnSpc>
              <a:spcBef>
                <a:spcPts val="0"/>
              </a:spcBef>
              <a:spcAft>
                <a:spcPts val="0"/>
              </a:spcAft>
              <a:buFont typeface="+mj-lt"/>
              <a:buAutoNum type="alpha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German:</a:t>
            </a:r>
          </a:p>
          <a:p>
            <a:pPr marL="1143000" marR="0" lvl="2" indent="-228600">
              <a:lnSpc>
                <a:spcPct val="150000"/>
              </a:lnSpc>
              <a:spcBef>
                <a:spcPts val="0"/>
              </a:spcBef>
              <a:spcAft>
                <a:spcPts val="0"/>
              </a:spcAft>
              <a:buFont typeface="+mj-lt"/>
              <a:buAutoNum type="roman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Original</a:t>
            </a:r>
          </a:p>
          <a:p>
            <a:pPr marL="1143000" marR="0" lvl="2" indent="-228600">
              <a:lnSpc>
                <a:spcPct val="150000"/>
              </a:lnSpc>
              <a:spcBef>
                <a:spcPts val="0"/>
              </a:spcBef>
              <a:spcAft>
                <a:spcPts val="0"/>
              </a:spcAft>
              <a:buFont typeface="+mj-lt"/>
              <a:buAutoNum type="roman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Deeper, heavier,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academic</a:t>
            </a:r>
          </a:p>
          <a:p>
            <a:pPr marL="742950" marR="0" lvl="1" indent="-285750">
              <a:lnSpc>
                <a:spcPct val="150000"/>
              </a:lnSpc>
              <a:spcBef>
                <a:spcPts val="0"/>
              </a:spcBef>
              <a:spcAft>
                <a:spcPts val="0"/>
              </a:spcAft>
              <a:buFont typeface="+mj-lt"/>
              <a:buAutoNum type="alpha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French:</a:t>
            </a:r>
          </a:p>
          <a:p>
            <a:pPr marL="1143000" marR="0" lvl="2" indent="-228600">
              <a:lnSpc>
                <a:spcPct val="150000"/>
              </a:lnSpc>
              <a:spcBef>
                <a:spcPts val="0"/>
              </a:spcBef>
              <a:spcAft>
                <a:spcPts val="0"/>
              </a:spcAft>
              <a:buFont typeface="+mj-lt"/>
              <a:buAutoNum type="roman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Newer</a:t>
            </a:r>
          </a:p>
          <a:p>
            <a:pPr marL="1143000" marR="0" lvl="2" indent="-228600">
              <a:lnSpc>
                <a:spcPct val="150000"/>
              </a:lnSpc>
              <a:spcBef>
                <a:spcPts val="0"/>
              </a:spcBef>
              <a:spcAft>
                <a:spcPts val="0"/>
              </a:spcAft>
              <a:buFont typeface="+mj-lt"/>
              <a:buAutoNum type="roman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More geared towards the populace</a:t>
            </a:r>
          </a:p>
          <a:p>
            <a:pPr marL="1143000" marR="0" lvl="2" indent="-228600">
              <a:lnSpc>
                <a:spcPct val="150000"/>
              </a:lnSpc>
              <a:spcBef>
                <a:spcPts val="0"/>
              </a:spcBef>
              <a:spcAft>
                <a:spcPts val="0"/>
              </a:spcAft>
              <a:buFont typeface="+mj-lt"/>
              <a:buAutoNum type="roman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mid-20</a:t>
            </a:r>
            <a:r>
              <a:rPr lang="en-US" sz="11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100" dirty="0">
                <a:effectLst/>
                <a:latin typeface="Calibri" panose="020F0502020204030204" pitchFamily="34" charset="0"/>
                <a:ea typeface="Calibri" panose="020F0502020204030204" pitchFamily="34" charset="0"/>
                <a:cs typeface="Times New Roman" panose="02020603050405020304" pitchFamily="18" charset="0"/>
              </a:rPr>
              <a:t> French milieu was quite intellectual</a:t>
            </a:r>
          </a:p>
          <a:p>
            <a:pPr marL="1600200" marR="0" lvl="3" indent="-2286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writings of Jean-Paul Sartre were popular, even outside of academia</a:t>
            </a:r>
          </a:p>
          <a:p>
            <a:pPr marL="1600200" marR="0" lvl="3" indent="-2286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Maurice Merleau-Ponty regularly broadcast his philosophy to a wide general audience over the radio.</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We won’t have time to cover the French, but I strongly encourage you to pursue them, namely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b/c they’re much easier to read</a:t>
            </a:r>
          </a:p>
          <a:p>
            <a:pPr marL="1143000" marR="0" lvl="2" indent="-228600">
              <a:lnSpc>
                <a:spcPct val="150000"/>
              </a:lnSpc>
              <a:spcBef>
                <a:spcPts val="0"/>
              </a:spcBef>
              <a:spcAft>
                <a:spcPts val="0"/>
              </a:spcAft>
              <a:buFont typeface="+mj-lt"/>
              <a:buAutoNum type="roman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Instead, we’ll be spending the most time today with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Martin Heidegger</a:t>
            </a:r>
          </a:p>
          <a:p>
            <a:pPr marL="1143000" marR="0" lvl="2" indent="-228600">
              <a:lnSpc>
                <a:spcPct val="150000"/>
              </a:lnSpc>
              <a:spcBef>
                <a:spcPts val="0"/>
              </a:spcBef>
              <a:spcAft>
                <a:spcPts val="0"/>
              </a:spcAft>
              <a:buFont typeface="+mj-lt"/>
              <a:buAutoNum type="roman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His work has been largely quoted with regards to architecture</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6</a:t>
            </a:fld>
            <a:endParaRPr lang="en-US"/>
          </a:p>
        </p:txBody>
      </p:sp>
    </p:spTree>
    <p:extLst>
      <p:ext uri="{BB962C8B-B14F-4D97-AF65-F5344CB8AC3E}">
        <p14:creationId xmlns:p14="http://schemas.microsoft.com/office/powerpoint/2010/main" val="9729601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Like Space ≠ Locale…</a:t>
            </a:r>
          </a:p>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He made the distinction that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Dwelling is not Simply Inhabiting</a:t>
            </a:r>
          </a:p>
          <a:p>
            <a:pPr marL="742950" marR="0" lvl="1" indent="-285750">
              <a:lnSpc>
                <a:spcPct val="150000"/>
              </a:lnSpc>
              <a:spcBef>
                <a:spcPts val="0"/>
              </a:spcBef>
              <a:spcAft>
                <a:spcPts val="0"/>
              </a:spcAft>
              <a:buFont typeface="+mj-lt"/>
              <a:buAutoNum type="alpha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Inhabiting is simply occupying – being inside of – using</a:t>
            </a:r>
          </a:p>
          <a:p>
            <a:pPr marL="742950" marR="0" lvl="1" indent="-285750">
              <a:lnSpc>
                <a:spcPct val="150000"/>
              </a:lnSpc>
              <a:spcBef>
                <a:spcPts val="0"/>
              </a:spcBef>
              <a:spcAft>
                <a:spcPts val="0"/>
              </a:spcAft>
              <a:buFont typeface="+mj-lt"/>
              <a:buAutoNum type="alpha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Dwelling is existing, or in his terms Being </a:t>
            </a:r>
            <a:r>
              <a:rPr lang="en-US" sz="1100" dirty="0">
                <a:effectLst/>
                <a:latin typeface="Calibri" panose="020F0502020204030204" pitchFamily="34" charset="0"/>
                <a:ea typeface="Calibri" panose="020F0502020204030204" pitchFamily="34" charset="0"/>
                <a:cs typeface="Times New Roman" panose="02020603050405020304" pitchFamily="18" charset="0"/>
              </a:rPr>
              <a:t>(capital B)</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51</a:t>
            </a:fld>
            <a:endParaRPr lang="en-US"/>
          </a:p>
        </p:txBody>
      </p:sp>
    </p:spTree>
    <p:extLst>
      <p:ext uri="{BB962C8B-B14F-4D97-AF65-F5344CB8AC3E}">
        <p14:creationId xmlns:p14="http://schemas.microsoft.com/office/powerpoint/2010/main" val="41858973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Heidegger outlines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complex etymology </a:t>
            </a:r>
            <a:r>
              <a:rPr lang="en-US" sz="1100" dirty="0">
                <a:effectLst/>
                <a:latin typeface="Calibri" panose="020F0502020204030204" pitchFamily="34" charset="0"/>
                <a:ea typeface="Calibri" panose="020F0502020204030204" pitchFamily="34" charset="0"/>
                <a:cs typeface="Times New Roman" panose="02020603050405020304" pitchFamily="18" charset="0"/>
              </a:rPr>
              <a:t>to demonstrate that the word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Building and Being </a:t>
            </a:r>
            <a:r>
              <a:rPr lang="en-US" sz="1100" dirty="0">
                <a:effectLst/>
                <a:latin typeface="Calibri" panose="020F0502020204030204" pitchFamily="34" charset="0"/>
                <a:ea typeface="Calibri" panose="020F0502020204030204" pitchFamily="34" charset="0"/>
                <a:cs typeface="Times New Roman" panose="02020603050405020304" pitchFamily="18" charset="0"/>
              </a:rPr>
              <a:t>are historically related.</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This is not just an academic exercise, but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to show that like the interconnection of things</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the words we use are intertwined with one another.</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And our continuation of language demonstrates for Heidegger, that we’re also connected to the past… everything is connected – historical lineage.</a:t>
            </a:r>
          </a:p>
          <a:p>
            <a:pPr marL="742950" marR="0" lvl="1" indent="-285750">
              <a:lnSpc>
                <a:spcPct val="150000"/>
              </a:lnSpc>
              <a:spcBef>
                <a:spcPts val="0"/>
              </a:spcBef>
              <a:spcAft>
                <a:spcPts val="0"/>
              </a:spcAft>
              <a:buFont typeface="+mj-lt"/>
              <a:buAutoNum type="alpha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Meaning is gained through previous connections.</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52</a:t>
            </a:fld>
            <a:endParaRPr lang="en-US"/>
          </a:p>
        </p:txBody>
      </p:sp>
    </p:spTree>
    <p:extLst>
      <p:ext uri="{BB962C8B-B14F-4D97-AF65-F5344CB8AC3E}">
        <p14:creationId xmlns:p14="http://schemas.microsoft.com/office/powerpoint/2010/main" val="42473350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idea of 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connection with the past </a:t>
            </a:r>
            <a:r>
              <a:rPr lang="en-US" sz="1800" dirty="0">
                <a:effectLst/>
                <a:latin typeface="Calibri" panose="020F0502020204030204" pitchFamily="34" charset="0"/>
                <a:ea typeface="Calibri" panose="020F0502020204030204" pitchFamily="34" charset="0"/>
                <a:cs typeface="Times New Roman" panose="02020603050405020304" pitchFamily="18" charset="0"/>
              </a:rPr>
              <a:t>through building is explicit in this sentiment… &lt;Quote…&gt;</a:t>
            </a:r>
          </a:p>
          <a:p>
            <a:pPr marL="628650" lvl="1" indent="-171450">
              <a:buFontTx/>
              <a:buChar char="-"/>
            </a:pPr>
            <a:r>
              <a:rPr lang="en-US" b="1" u="sng" dirty="0"/>
              <a:t>Interconnectedness is not just spatial, but also temporal</a:t>
            </a:r>
          </a:p>
        </p:txBody>
      </p:sp>
      <p:sp>
        <p:nvSpPr>
          <p:cNvPr id="4" name="Slide Number Placeholder 3"/>
          <p:cNvSpPr>
            <a:spLocks noGrp="1"/>
          </p:cNvSpPr>
          <p:nvPr>
            <p:ph type="sldNum" sz="quarter" idx="5"/>
          </p:nvPr>
        </p:nvSpPr>
        <p:spPr/>
        <p:txBody>
          <a:bodyPr/>
          <a:lstStyle/>
          <a:p>
            <a:fld id="{13AD47CE-6028-46F2-A87F-6D3962B463F0}" type="slidenum">
              <a:rPr lang="en-US" smtClean="0"/>
              <a:t>53</a:t>
            </a:fld>
            <a:endParaRPr lang="en-US"/>
          </a:p>
        </p:txBody>
      </p:sp>
    </p:spTree>
    <p:extLst>
      <p:ext uri="{BB962C8B-B14F-4D97-AF65-F5344CB8AC3E}">
        <p14:creationId xmlns:p14="http://schemas.microsoft.com/office/powerpoint/2010/main" val="41147793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54</a:t>
            </a:fld>
            <a:endParaRPr lang="en-US"/>
          </a:p>
        </p:txBody>
      </p:sp>
    </p:spTree>
    <p:extLst>
      <p:ext uri="{BB962C8B-B14F-4D97-AF65-F5344CB8AC3E}">
        <p14:creationId xmlns:p14="http://schemas.microsoft.com/office/powerpoint/2010/main" val="23136354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55</a:t>
            </a:fld>
            <a:endParaRPr lang="en-US"/>
          </a:p>
        </p:txBody>
      </p:sp>
    </p:spTree>
    <p:extLst>
      <p:ext uri="{BB962C8B-B14F-4D97-AF65-F5344CB8AC3E}">
        <p14:creationId xmlns:p14="http://schemas.microsoft.com/office/powerpoint/2010/main" val="17122614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Switching over to architecture proper, there’s perhaps no more name associated with phenomenology than 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Norwegian theorist Christian Norberg-Schulz.</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56</a:t>
            </a:fld>
            <a:endParaRPr lang="en-US"/>
          </a:p>
        </p:txBody>
      </p:sp>
    </p:spTree>
    <p:extLst>
      <p:ext uri="{BB962C8B-B14F-4D97-AF65-F5344CB8AC3E}">
        <p14:creationId xmlns:p14="http://schemas.microsoft.com/office/powerpoint/2010/main" val="20857663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His most well-known work was </a:t>
            </a:r>
            <a:r>
              <a:rPr lang="en-US" sz="1100" b="1" i="1" dirty="0">
                <a:effectLst/>
                <a:latin typeface="Calibri" panose="020F0502020204030204" pitchFamily="34" charset="0"/>
                <a:ea typeface="Calibri" panose="020F0502020204030204" pitchFamily="34" charset="0"/>
                <a:cs typeface="Times New Roman" panose="02020603050405020304" pitchFamily="18" charset="0"/>
              </a:rPr>
              <a:t>Genius Loci – Towards a Phenomenology of Architecture</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published in 1979.</a:t>
            </a:r>
          </a:p>
          <a:p>
            <a:pPr marL="800100" marR="0" lvl="1" indent="-342900">
              <a:lnSpc>
                <a:spcPct val="150000"/>
              </a:lnSpc>
              <a:spcBef>
                <a:spcPts val="0"/>
              </a:spcBef>
              <a:spcAft>
                <a:spcPts val="0"/>
              </a:spcAft>
              <a:buFont typeface="+mj-lt"/>
              <a:buAutoNum type="alpha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‘Genius Loci’ – ‘Spirit of a place’</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Written at a time when scientific methods were really being adopted by the general architectural discipline, he believed, like Heidegger, than a certain objectification of the built environment was taking place, and that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we were losing our hold on the truth of buildings.</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57</a:t>
            </a:fld>
            <a:endParaRPr lang="en-US"/>
          </a:p>
        </p:txBody>
      </p:sp>
    </p:spTree>
    <p:extLst>
      <p:ext uri="{BB962C8B-B14F-4D97-AF65-F5344CB8AC3E}">
        <p14:creationId xmlns:p14="http://schemas.microsoft.com/office/powerpoint/2010/main" val="3319384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In very Heideggerian-</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esque</a:t>
            </a:r>
            <a:r>
              <a:rPr lang="en-US" sz="1800" dirty="0">
                <a:effectLst/>
                <a:latin typeface="Calibri" panose="020F0502020204030204" pitchFamily="34" charset="0"/>
                <a:ea typeface="Calibri" panose="020F0502020204030204" pitchFamily="34" charset="0"/>
                <a:cs typeface="Times New Roman" panose="02020603050405020304" pitchFamily="18" charset="0"/>
              </a:rPr>
              <a:t> fashion, he wrote, &lt;Quote… &gt;</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58</a:t>
            </a:fld>
            <a:endParaRPr lang="en-US"/>
          </a:p>
        </p:txBody>
      </p:sp>
    </p:spTree>
    <p:extLst>
      <p:ext uri="{BB962C8B-B14F-4D97-AF65-F5344CB8AC3E}">
        <p14:creationId xmlns:p14="http://schemas.microsoft.com/office/powerpoint/2010/main" val="417939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International Style of course referring to architectural approaches that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assumed the possibility of universality, regardless of place or time.</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59</a:t>
            </a:fld>
            <a:endParaRPr lang="en-US"/>
          </a:p>
        </p:txBody>
      </p:sp>
    </p:spTree>
    <p:extLst>
      <p:ext uri="{BB962C8B-B14F-4D97-AF65-F5344CB8AC3E}">
        <p14:creationId xmlns:p14="http://schemas.microsoft.com/office/powerpoint/2010/main" val="14463260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Sounding like it came straight from Building, Dwelling, Thinking, Norberg-Schulz wrote &lt;Quote… “When a person identifies himself with a place we say that he dwells.”&gt;</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60</a:t>
            </a:fld>
            <a:endParaRPr lang="en-US"/>
          </a:p>
        </p:txBody>
      </p:sp>
    </p:spTree>
    <p:extLst>
      <p:ext uri="{BB962C8B-B14F-4D97-AF65-F5344CB8AC3E}">
        <p14:creationId xmlns:p14="http://schemas.microsoft.com/office/powerpoint/2010/main" val="3531535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So to begin, let’s have a look at the word Phenomenology</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According to Heidegger’s deconstruction of the term, he first looked at the Greek root,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Phenomenon</a:t>
            </a:r>
            <a:r>
              <a:rPr lang="en-US" sz="1100" dirty="0">
                <a:effectLst/>
                <a:latin typeface="Calibri" panose="020F0502020204030204" pitchFamily="34" charset="0"/>
                <a:ea typeface="Calibri" panose="020F0502020204030204" pitchFamily="34" charset="0"/>
                <a:cs typeface="Times New Roman" panose="02020603050405020304" pitchFamily="18" charset="0"/>
              </a:rPr>
              <a:t>’</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7</a:t>
            </a:fld>
            <a:endParaRPr lang="en-US"/>
          </a:p>
        </p:txBody>
      </p:sp>
    </p:spTree>
    <p:extLst>
      <p:ext uri="{BB962C8B-B14F-4D97-AF65-F5344CB8AC3E}">
        <p14:creationId xmlns:p14="http://schemas.microsoft.com/office/powerpoint/2010/main" val="35134399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61</a:t>
            </a:fld>
            <a:endParaRPr lang="en-US"/>
          </a:p>
        </p:txBody>
      </p:sp>
    </p:spTree>
    <p:extLst>
      <p:ext uri="{BB962C8B-B14F-4D97-AF65-F5344CB8AC3E}">
        <p14:creationId xmlns:p14="http://schemas.microsoft.com/office/powerpoint/2010/main" val="17791226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62</a:t>
            </a:fld>
            <a:endParaRPr lang="en-US"/>
          </a:p>
        </p:txBody>
      </p:sp>
    </p:spTree>
    <p:extLst>
      <p:ext uri="{BB962C8B-B14F-4D97-AF65-F5344CB8AC3E}">
        <p14:creationId xmlns:p14="http://schemas.microsoft.com/office/powerpoint/2010/main" val="25871109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63</a:t>
            </a:fld>
            <a:endParaRPr lang="en-US"/>
          </a:p>
        </p:txBody>
      </p:sp>
    </p:spTree>
    <p:extLst>
      <p:ext uri="{BB962C8B-B14F-4D97-AF65-F5344CB8AC3E}">
        <p14:creationId xmlns:p14="http://schemas.microsoft.com/office/powerpoint/2010/main" val="18833854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64</a:t>
            </a:fld>
            <a:endParaRPr lang="en-US"/>
          </a:p>
        </p:txBody>
      </p:sp>
    </p:spTree>
    <p:extLst>
      <p:ext uri="{BB962C8B-B14F-4D97-AF65-F5344CB8AC3E}">
        <p14:creationId xmlns:p14="http://schemas.microsoft.com/office/powerpoint/2010/main" val="171017536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Now, CNS wasn’t a builder so much as a theorist, and the single architect he used most to demonstrate his phenomenological approach was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Louis Kahn.</a:t>
            </a:r>
          </a:p>
          <a:p>
            <a:pPr marL="285750" marR="0" lvl="0" indent="-28575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What I personally like about Kahn was that he was known as a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‘slow developer’</a:t>
            </a:r>
          </a:p>
          <a:p>
            <a:pPr marL="685800" marR="0" lvl="1" indent="-228600">
              <a:lnSpc>
                <a:spcPct val="107000"/>
              </a:lnSpc>
              <a:spcBef>
                <a:spcPts val="0"/>
              </a:spcBef>
              <a:spcAft>
                <a:spcPts val="0"/>
              </a:spcAft>
              <a:buFont typeface="+mj-lt"/>
              <a:buAutoNum type="arabi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Barely gained traction at 40</a:t>
            </a:r>
            <a:r>
              <a:rPr lang="en-US" sz="1100" dirty="0">
                <a:effectLst/>
                <a:latin typeface="Calibri" panose="020F0502020204030204" pitchFamily="34" charset="0"/>
                <a:ea typeface="Calibri" panose="020F0502020204030204" pitchFamily="34" charset="0"/>
                <a:cs typeface="Times New Roman" panose="02020603050405020304" pitchFamily="18" charset="0"/>
              </a:rPr>
              <a:t>, and even then, churned projects out at his own pace</a:t>
            </a:r>
          </a:p>
          <a:p>
            <a:pPr marL="685800" marR="0" lvl="1" indent="-228600">
              <a:lnSpc>
                <a:spcPct val="107000"/>
              </a:lnSpc>
              <a:spcBef>
                <a:spcPts val="0"/>
              </a:spcBef>
              <a:spcAft>
                <a:spcPts val="80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Was not at all concerned with financial growth of his practice –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constantly in bankruptcy</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always over budget</a:t>
            </a:r>
            <a:r>
              <a:rPr lang="en-US" sz="1100" dirty="0">
                <a:effectLst/>
                <a:latin typeface="Calibri" panose="020F0502020204030204" pitchFamily="34" charset="0"/>
                <a:ea typeface="Calibri" panose="020F0502020204030204" pitchFamily="34" charset="0"/>
                <a:cs typeface="Times New Roman" panose="02020603050405020304" pitchFamily="18" charset="0"/>
              </a:rPr>
              <a:t>, yet while clients knew this of him, still chose him.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2. Known for buildings that expressed a sense of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monumentality – </a:t>
            </a:r>
            <a:r>
              <a:rPr lang="en-US" sz="1800" dirty="0">
                <a:effectLst/>
                <a:latin typeface="Calibri" panose="020F0502020204030204" pitchFamily="34" charset="0"/>
                <a:ea typeface="Calibri" panose="020F0502020204030204" pitchFamily="34" charset="0"/>
                <a:cs typeface="Times New Roman" panose="02020603050405020304" pitchFamily="18" charset="0"/>
              </a:rPr>
              <a:t>that’s the key word for Kahn</a:t>
            </a:r>
          </a:p>
          <a:p>
            <a:pPr marL="0" indent="0">
              <a:buFontTx/>
              <a:buNone/>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65</a:t>
            </a:fld>
            <a:endParaRPr lang="en-US"/>
          </a:p>
        </p:txBody>
      </p:sp>
    </p:spTree>
    <p:extLst>
      <p:ext uri="{BB962C8B-B14F-4D97-AF65-F5344CB8AC3E}">
        <p14:creationId xmlns:p14="http://schemas.microsoft.com/office/powerpoint/2010/main" val="13531417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66</a:t>
            </a:fld>
            <a:endParaRPr lang="en-US"/>
          </a:p>
        </p:txBody>
      </p:sp>
    </p:spTree>
    <p:extLst>
      <p:ext uri="{BB962C8B-B14F-4D97-AF65-F5344CB8AC3E}">
        <p14:creationId xmlns:p14="http://schemas.microsoft.com/office/powerpoint/2010/main" val="355364298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67</a:t>
            </a:fld>
            <a:endParaRPr lang="en-US"/>
          </a:p>
        </p:txBody>
      </p:sp>
    </p:spTree>
    <p:extLst>
      <p:ext uri="{BB962C8B-B14F-4D97-AF65-F5344CB8AC3E}">
        <p14:creationId xmlns:p14="http://schemas.microsoft.com/office/powerpoint/2010/main" val="8277078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distinction to be between ‘FORM’ and ‘DESIGN</a:t>
            </a:r>
          </a:p>
          <a:p>
            <a:pPr marL="742950" marR="0" lvl="1" indent="-28575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For Kahn,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Form was intangible</a:t>
            </a:r>
            <a:r>
              <a:rPr lang="en-US" sz="1100" dirty="0">
                <a:effectLst/>
                <a:latin typeface="Calibri" panose="020F0502020204030204" pitchFamily="34" charset="0"/>
                <a:ea typeface="Calibri" panose="020F0502020204030204" pitchFamily="34" charset="0"/>
                <a:cs typeface="Times New Roman" panose="02020603050405020304" pitchFamily="18" charset="0"/>
              </a:rPr>
              <a:t>, abstract, prior to anything built</a:t>
            </a:r>
          </a:p>
          <a:p>
            <a:pPr marL="742950" marR="0" lvl="1" indent="-28575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While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Design referred to a thing-as-built</a:t>
            </a:r>
            <a:r>
              <a:rPr lang="en-US" sz="1100" dirty="0">
                <a:effectLst/>
                <a:latin typeface="Calibri" panose="020F0502020204030204" pitchFamily="34" charset="0"/>
                <a:ea typeface="Calibri" panose="020F0502020204030204" pitchFamily="34" charset="0"/>
                <a:cs typeface="Times New Roman" panose="02020603050405020304" pitchFamily="18" charset="0"/>
              </a:rPr>
              <a:t>. It was the result of form, and so is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the material currency </a:t>
            </a:r>
            <a:r>
              <a:rPr lang="en-US" sz="1100" dirty="0">
                <a:effectLst/>
                <a:latin typeface="Calibri" panose="020F0502020204030204" pitchFamily="34" charset="0"/>
                <a:ea typeface="Calibri" panose="020F0502020204030204" pitchFamily="34" charset="0"/>
                <a:cs typeface="Times New Roman" panose="02020603050405020304" pitchFamily="18" charset="0"/>
              </a:rPr>
              <a:t>available to the architect.</a:t>
            </a:r>
          </a:p>
          <a:p>
            <a:pPr marL="342900" marR="0" lvl="0" indent="-342900">
              <a:lnSpc>
                <a:spcPct val="107000"/>
              </a:lnSpc>
              <a:spcBef>
                <a:spcPts val="0"/>
              </a:spcBef>
              <a:spcAft>
                <a:spcPts val="0"/>
              </a:spcAft>
              <a:buFont typeface="+mj-lt"/>
              <a:buAutoNum type="arabi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 “Form is what, Design is how”</a:t>
            </a:r>
          </a:p>
          <a:p>
            <a:pPr marL="742950" marR="0" lvl="1" indent="-285750">
              <a:lnSpc>
                <a:spcPct val="107000"/>
              </a:lnSpc>
              <a:spcBef>
                <a:spcPts val="0"/>
              </a:spcBef>
              <a:spcAft>
                <a:spcPts val="80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Design is the actualization of Form.</a:t>
            </a:r>
          </a:p>
          <a:p>
            <a:pPr marL="0" indent="0">
              <a:buFontTx/>
              <a:buNone/>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68</a:t>
            </a:fld>
            <a:endParaRPr lang="en-US"/>
          </a:p>
        </p:txBody>
      </p:sp>
    </p:spTree>
    <p:extLst>
      <p:ext uri="{BB962C8B-B14F-4D97-AF65-F5344CB8AC3E}">
        <p14:creationId xmlns:p14="http://schemas.microsoft.com/office/powerpoint/2010/main" val="104279978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69</a:t>
            </a:fld>
            <a:endParaRPr lang="en-US"/>
          </a:p>
        </p:txBody>
      </p:sp>
    </p:spTree>
    <p:extLst>
      <p:ext uri="{BB962C8B-B14F-4D97-AF65-F5344CB8AC3E}">
        <p14:creationId xmlns:p14="http://schemas.microsoft.com/office/powerpoint/2010/main" val="10660789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800" b="1" dirty="0">
                <a:effectLst/>
                <a:latin typeface="Calibri" panose="020F0502020204030204" pitchFamily="34" charset="0"/>
                <a:ea typeface="Calibri" panose="020F0502020204030204" pitchFamily="34" charset="0"/>
                <a:cs typeface="Times New Roman" panose="02020603050405020304" pitchFamily="18" charset="0"/>
              </a:rPr>
              <a:t>Phillips Exeter Academy </a:t>
            </a:r>
            <a:r>
              <a:rPr lang="en-US" sz="1800" dirty="0">
                <a:effectLst/>
                <a:latin typeface="Calibri" panose="020F0502020204030204" pitchFamily="34" charset="0"/>
                <a:ea typeface="Calibri" panose="020F0502020204030204" pitchFamily="34" charset="0"/>
                <a:cs typeface="Times New Roman" panose="02020603050405020304" pitchFamily="18" charset="0"/>
              </a:rPr>
              <a:t>wanted a library whose exterior matched the Georgian buildings of the extant campus</a:t>
            </a:r>
          </a:p>
          <a:p>
            <a:pPr marL="342900" marR="0" lvl="0" indent="-342900" algn="l" defTabSz="914400" rtl="0" eaLnBrk="1" fontAlgn="auto" latinLnBrk="0" hangingPunct="1">
              <a:lnSpc>
                <a:spcPct val="107000"/>
              </a:lnSpc>
              <a:spcBef>
                <a:spcPts val="0"/>
              </a:spcBef>
              <a:spcAft>
                <a:spcPts val="800"/>
              </a:spcAft>
              <a:buClrTx/>
              <a:buSzTx/>
              <a:buFont typeface="+mj-lt"/>
              <a:buAutoNum type="arabicPeriod"/>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Enter through the ground floor</a:t>
            </a:r>
            <a:r>
              <a:rPr lang="en-US" sz="1800" dirty="0">
                <a:effectLst/>
                <a:latin typeface="Calibri" panose="020F0502020204030204" pitchFamily="34" charset="0"/>
                <a:ea typeface="Calibri" panose="020F0502020204030204" pitchFamily="34" charset="0"/>
                <a:cs typeface="Times New Roman" panose="02020603050405020304" pitchFamily="18" charset="0"/>
              </a:rPr>
              <a:t>, seemingly going under the building</a:t>
            </a:r>
          </a:p>
        </p:txBody>
      </p:sp>
      <p:sp>
        <p:nvSpPr>
          <p:cNvPr id="4" name="Slide Number Placeholder 3"/>
          <p:cNvSpPr>
            <a:spLocks noGrp="1"/>
          </p:cNvSpPr>
          <p:nvPr>
            <p:ph type="sldNum" sz="quarter" idx="5"/>
          </p:nvPr>
        </p:nvSpPr>
        <p:spPr/>
        <p:txBody>
          <a:bodyPr/>
          <a:lstStyle/>
          <a:p>
            <a:fld id="{13AD47CE-6028-46F2-A87F-6D3962B463F0}" type="slidenum">
              <a:rPr lang="en-US" smtClean="0"/>
              <a:t>70</a:t>
            </a:fld>
            <a:endParaRPr lang="en-US"/>
          </a:p>
        </p:txBody>
      </p:sp>
    </p:spTree>
    <p:extLst>
      <p:ext uri="{BB962C8B-B14F-4D97-AF65-F5344CB8AC3E}">
        <p14:creationId xmlns:p14="http://schemas.microsoft.com/office/powerpoint/2010/main" val="3914327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This is important, and will come up regularly today</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Heidegger noted that phenomenon meant </a:t>
            </a:r>
            <a:r>
              <a:rPr lang="en-US" sz="1100" b="1" u="sng" dirty="0">
                <a:effectLst/>
                <a:latin typeface="Calibri" panose="020F0502020204030204" pitchFamily="34" charset="0"/>
                <a:ea typeface="Calibri" panose="020F0502020204030204" pitchFamily="34" charset="0"/>
                <a:cs typeface="Times New Roman" panose="02020603050405020304" pitchFamily="18" charset="0"/>
              </a:rPr>
              <a:t>a self-showing, an </a:t>
            </a:r>
            <a:r>
              <a:rPr lang="en-US" sz="1100" b="1" u="sng" dirty="0" err="1">
                <a:effectLst/>
                <a:latin typeface="Calibri" panose="020F0502020204030204" pitchFamily="34" charset="0"/>
                <a:ea typeface="Calibri" panose="020F0502020204030204" pitchFamily="34" charset="0"/>
                <a:cs typeface="Times New Roman" panose="02020603050405020304" pitchFamily="18" charset="0"/>
              </a:rPr>
              <a:t>unconcealing</a:t>
            </a:r>
            <a:endParaRPr lang="en-US" sz="1100" b="1" u="sng"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8</a:t>
            </a:fld>
            <a:endParaRPr lang="en-US"/>
          </a:p>
        </p:txBody>
      </p:sp>
    </p:spTree>
    <p:extLst>
      <p:ext uri="{BB962C8B-B14F-4D97-AF65-F5344CB8AC3E}">
        <p14:creationId xmlns:p14="http://schemas.microsoft.com/office/powerpoint/2010/main" val="244314196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07000"/>
              </a:lnSpc>
              <a:spcBef>
                <a:spcPts val="0"/>
              </a:spcBef>
              <a:spcAft>
                <a:spcPts val="0"/>
              </a:spcAft>
              <a:buFont typeface="+mj-lt"/>
              <a:buAutoNum type="arabi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Immediately entering the central void</a:t>
            </a:r>
          </a:p>
          <a:p>
            <a:pPr marL="285750" marR="0" lvl="0" indent="-285750">
              <a:lnSpc>
                <a:spcPct val="107000"/>
              </a:lnSpc>
              <a:spcBef>
                <a:spcPts val="0"/>
              </a:spcBef>
              <a:spcAft>
                <a:spcPts val="0"/>
              </a:spcAft>
              <a:buFont typeface="+mj-lt"/>
              <a:buAutoNum type="arabi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Atrium 52’ in height</a:t>
            </a:r>
          </a:p>
          <a:p>
            <a:pPr marL="285750" marR="0" lvl="0" indent="-28575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32’ square lobby space</a:t>
            </a:r>
          </a:p>
          <a:p>
            <a:pPr marL="685800" marR="0" lvl="1" indent="-228600">
              <a:lnSpc>
                <a:spcPct val="107000"/>
              </a:lnSpc>
              <a:spcBef>
                <a:spcPts val="0"/>
              </a:spcBef>
              <a:spcAft>
                <a:spcPts val="80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Height and width follow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golden ratio of 1.618</a:t>
            </a:r>
          </a:p>
          <a:p>
            <a:pPr marL="685800" marR="0" lvl="1" indent="-228600">
              <a:lnSpc>
                <a:spcPct val="107000"/>
              </a:lnSpc>
              <a:spcBef>
                <a:spcPts val="0"/>
              </a:spcBef>
              <a:spcAft>
                <a:spcPts val="800"/>
              </a:spcAft>
              <a:buFont typeface="+mj-lt"/>
              <a:buAutoNum type="arabicPeriod"/>
            </a:pPr>
            <a:r>
              <a:rPr lang="en-US" sz="1100" b="0" dirty="0">
                <a:effectLst/>
                <a:latin typeface="Calibri" panose="020F0502020204030204" pitchFamily="34" charset="0"/>
                <a:ea typeface="Calibri" panose="020F0502020204030204" pitchFamily="34" charset="0"/>
                <a:cs typeface="Times New Roman" panose="02020603050405020304" pitchFamily="18" charset="0"/>
              </a:rPr>
              <a:t>About ‘eternal’ truths</a:t>
            </a:r>
          </a:p>
        </p:txBody>
      </p:sp>
      <p:sp>
        <p:nvSpPr>
          <p:cNvPr id="4" name="Slide Number Placeholder 3"/>
          <p:cNvSpPr>
            <a:spLocks noGrp="1"/>
          </p:cNvSpPr>
          <p:nvPr>
            <p:ph type="sldNum" sz="quarter" idx="5"/>
          </p:nvPr>
        </p:nvSpPr>
        <p:spPr/>
        <p:txBody>
          <a:bodyPr/>
          <a:lstStyle/>
          <a:p>
            <a:fld id="{13AD47CE-6028-46F2-A87F-6D3962B463F0}" type="slidenum">
              <a:rPr lang="en-US" smtClean="0"/>
              <a:t>71</a:t>
            </a:fld>
            <a:endParaRPr lang="en-US"/>
          </a:p>
        </p:txBody>
      </p:sp>
    </p:spTree>
    <p:extLst>
      <p:ext uri="{BB962C8B-B14F-4D97-AF65-F5344CB8AC3E}">
        <p14:creationId xmlns:p14="http://schemas.microsoft.com/office/powerpoint/2010/main" val="41915045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plan is structured as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3 concentric rings</a:t>
            </a:r>
          </a:p>
          <a:p>
            <a:pPr marL="742950" marR="0" lvl="1" indent="-28575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These 3 rings were considered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‘buildings within buildings’</a:t>
            </a:r>
          </a:p>
          <a:p>
            <a:pPr marL="742950" marR="0" lvl="1" indent="-285750">
              <a:lnSpc>
                <a:spcPct val="107000"/>
              </a:lnSpc>
              <a:spcBef>
                <a:spcPts val="0"/>
              </a:spcBef>
              <a:spcAft>
                <a:spcPts val="800"/>
              </a:spcAft>
              <a:buFont typeface="+mj-lt"/>
              <a:buAutoNum type="arabi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Avoided hallways at all costs</a:t>
            </a:r>
            <a:r>
              <a:rPr lang="en-US" sz="1100" dirty="0">
                <a:effectLst/>
                <a:latin typeface="Calibri" panose="020F0502020204030204" pitchFamily="34" charset="0"/>
                <a:ea typeface="Calibri" panose="020F0502020204030204" pitchFamily="34" charset="0"/>
                <a:cs typeface="Times New Roman" panose="02020603050405020304" pitchFamily="18" charset="0"/>
              </a:rPr>
              <a:t>, and instead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opted for open spaces with implied directionality</a:t>
            </a:r>
          </a:p>
        </p:txBody>
      </p:sp>
      <p:sp>
        <p:nvSpPr>
          <p:cNvPr id="4" name="Slide Number Placeholder 3"/>
          <p:cNvSpPr>
            <a:spLocks noGrp="1"/>
          </p:cNvSpPr>
          <p:nvPr>
            <p:ph type="sldNum" sz="quarter" idx="5"/>
          </p:nvPr>
        </p:nvSpPr>
        <p:spPr/>
        <p:txBody>
          <a:bodyPr/>
          <a:lstStyle/>
          <a:p>
            <a:fld id="{13AD47CE-6028-46F2-A87F-6D3962B463F0}" type="slidenum">
              <a:rPr lang="en-US" smtClean="0"/>
              <a:t>72</a:t>
            </a:fld>
            <a:endParaRPr lang="en-US"/>
          </a:p>
        </p:txBody>
      </p:sp>
    </p:spTree>
    <p:extLst>
      <p:ext uri="{BB962C8B-B14F-4D97-AF65-F5344CB8AC3E}">
        <p14:creationId xmlns:p14="http://schemas.microsoft.com/office/powerpoint/2010/main" val="83401927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Sits directly across Yale University Art Gallery,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Kahn’s first major public building completed in 1953</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73</a:t>
            </a:fld>
            <a:endParaRPr lang="en-US"/>
          </a:p>
        </p:txBody>
      </p:sp>
    </p:spTree>
    <p:extLst>
      <p:ext uri="{BB962C8B-B14F-4D97-AF65-F5344CB8AC3E}">
        <p14:creationId xmlns:p14="http://schemas.microsoft.com/office/powerpoint/2010/main" val="304684297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YCBA</a:t>
            </a:r>
          </a:p>
          <a:p>
            <a:pPr marL="342900" marR="0" lvl="0" indent="-34290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Exterior is clad with matte steel</a:t>
            </a:r>
          </a:p>
          <a:p>
            <a:pPr marL="742950" marR="0" lvl="1" indent="-285750">
              <a:lnSpc>
                <a:spcPct val="107000"/>
              </a:lnSpc>
              <a:spcBef>
                <a:spcPts val="0"/>
              </a:spcBef>
              <a:spcAft>
                <a:spcPts val="80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Interior is lined with travertine marble</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74</a:t>
            </a:fld>
            <a:endParaRPr lang="en-US"/>
          </a:p>
        </p:txBody>
      </p:sp>
    </p:spTree>
    <p:extLst>
      <p:ext uri="{BB962C8B-B14F-4D97-AF65-F5344CB8AC3E}">
        <p14:creationId xmlns:p14="http://schemas.microsoft.com/office/powerpoint/2010/main" val="425738333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interior organization can be thought of as subdivided into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regular square bays (at 20’ feet square), </a:t>
            </a:r>
            <a:r>
              <a:rPr lang="en-US" sz="1100" dirty="0">
                <a:effectLst/>
                <a:latin typeface="Calibri" panose="020F0502020204030204" pitchFamily="34" charset="0"/>
                <a:ea typeface="Calibri" panose="020F0502020204030204" pitchFamily="34" charset="0"/>
                <a:cs typeface="Times New Roman" panose="02020603050405020304" pitchFamily="18" charset="0"/>
              </a:rPr>
              <a:t>with clusters of bays that extend spaces horizontally and vertically</a:t>
            </a:r>
          </a:p>
          <a:p>
            <a:pPr marL="742950" marR="0" lvl="1" indent="-28575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A museum composed of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a series of ‘rooms’</a:t>
            </a:r>
          </a:p>
          <a:p>
            <a:pPr marL="742950" marR="0" lvl="1" indent="-285750">
              <a:lnSpc>
                <a:spcPct val="107000"/>
              </a:lnSpc>
              <a:spcBef>
                <a:spcPts val="0"/>
              </a:spcBef>
              <a:spcAft>
                <a:spcPts val="80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Said that Kahn got this idea after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visiting Paul Mellon’s home to view the works</a:t>
            </a:r>
          </a:p>
        </p:txBody>
      </p:sp>
      <p:sp>
        <p:nvSpPr>
          <p:cNvPr id="4" name="Slide Number Placeholder 3"/>
          <p:cNvSpPr>
            <a:spLocks noGrp="1"/>
          </p:cNvSpPr>
          <p:nvPr>
            <p:ph type="sldNum" sz="quarter" idx="5"/>
          </p:nvPr>
        </p:nvSpPr>
        <p:spPr/>
        <p:txBody>
          <a:bodyPr/>
          <a:lstStyle/>
          <a:p>
            <a:fld id="{13AD47CE-6028-46F2-A87F-6D3962B463F0}" type="slidenum">
              <a:rPr lang="en-US" smtClean="0"/>
              <a:t>75</a:t>
            </a:fld>
            <a:endParaRPr lang="en-US"/>
          </a:p>
        </p:txBody>
      </p:sp>
    </p:spTree>
    <p:extLst>
      <p:ext uri="{BB962C8B-B14F-4D97-AF65-F5344CB8AC3E}">
        <p14:creationId xmlns:p14="http://schemas.microsoft.com/office/powerpoint/2010/main" val="367022078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Maximum daylight entry, as provided by the coffered ceiling, each with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skylighting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Central elevated atrium (w/ drum) allowed for light to enter into the gallery spaces from within the perimeter, allowing for many of the discreet spaces to have natural daylight coming in from both sides, reducing harsh lighting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conditings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76</a:t>
            </a:fld>
            <a:endParaRPr lang="en-US"/>
          </a:p>
        </p:txBody>
      </p:sp>
    </p:spTree>
    <p:extLst>
      <p:ext uri="{BB962C8B-B14F-4D97-AF65-F5344CB8AC3E}">
        <p14:creationId xmlns:p14="http://schemas.microsoft.com/office/powerpoint/2010/main" val="315518771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Series of rooms, illuminated from above</a:t>
            </a:r>
          </a:p>
          <a:p>
            <a:pPr marL="171450" indent="-171450">
              <a:buFontTx/>
              <a:buChar char="-"/>
            </a:pPr>
            <a:r>
              <a:rPr lang="en-US" dirty="0"/>
              <a:t>Typical of Kahn – simple shapes (squares, circles), complex and open layouts</a:t>
            </a:r>
          </a:p>
        </p:txBody>
      </p:sp>
      <p:sp>
        <p:nvSpPr>
          <p:cNvPr id="4" name="Slide Number Placeholder 3"/>
          <p:cNvSpPr>
            <a:spLocks noGrp="1"/>
          </p:cNvSpPr>
          <p:nvPr>
            <p:ph type="sldNum" sz="quarter" idx="5"/>
          </p:nvPr>
        </p:nvSpPr>
        <p:spPr/>
        <p:txBody>
          <a:bodyPr/>
          <a:lstStyle/>
          <a:p>
            <a:fld id="{13AD47CE-6028-46F2-A87F-6D3962B463F0}" type="slidenum">
              <a:rPr lang="en-US" smtClean="0"/>
              <a:t>77</a:t>
            </a:fld>
            <a:endParaRPr lang="en-US"/>
          </a:p>
        </p:txBody>
      </p:sp>
    </p:spTree>
    <p:extLst>
      <p:ext uri="{BB962C8B-B14F-4D97-AF65-F5344CB8AC3E}">
        <p14:creationId xmlns:p14="http://schemas.microsoft.com/office/powerpoint/2010/main" val="216122649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Salk Institute, from Jonas Salk, the man who discovered the vaccine for polio</a:t>
            </a:r>
          </a:p>
          <a:p>
            <a:pPr marL="742950" marR="0" lvl="1" indent="-285750">
              <a:lnSpc>
                <a:spcPct val="107000"/>
              </a:lnSpc>
              <a:spcBef>
                <a:spcPts val="0"/>
              </a:spcBef>
              <a:spcAft>
                <a:spcPts val="80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brief was a center of scientific research for the benefit of humanity</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78</a:t>
            </a:fld>
            <a:endParaRPr lang="en-US"/>
          </a:p>
        </p:txBody>
      </p:sp>
    </p:spTree>
    <p:extLst>
      <p:ext uri="{BB962C8B-B14F-4D97-AF65-F5344CB8AC3E}">
        <p14:creationId xmlns:p14="http://schemas.microsoft.com/office/powerpoint/2010/main" val="14410514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Two ‘wings’, separated by a courtyard</a:t>
            </a:r>
          </a:p>
          <a:p>
            <a:pPr marL="742950" marR="0" lvl="1" indent="-28575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Often described as modeled off a monastery, but for this, an isolated intellectual rather than a religious community</a:t>
            </a:r>
          </a:p>
          <a:p>
            <a:pPr marL="742950" marR="0" lvl="1" indent="-28575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Symmetrical, 6 stories tall</a:t>
            </a:r>
          </a:p>
          <a:p>
            <a:pPr marL="742950" marR="0" lvl="1" indent="-28575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Travertine courtyard</a:t>
            </a:r>
          </a:p>
          <a:p>
            <a:pPr marL="1143000" marR="0" lvl="2" indent="-228600">
              <a:lnSpc>
                <a:spcPct val="107000"/>
              </a:lnSpc>
              <a:spcBef>
                <a:spcPts val="0"/>
              </a:spcBef>
              <a:spcAft>
                <a:spcPts val="80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Initially Kahn was going to line the courtyard with greenery (sketches)</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79</a:t>
            </a:fld>
            <a:endParaRPr lang="en-US"/>
          </a:p>
        </p:txBody>
      </p:sp>
    </p:spTree>
    <p:extLst>
      <p:ext uri="{BB962C8B-B14F-4D97-AF65-F5344CB8AC3E}">
        <p14:creationId xmlns:p14="http://schemas.microsoft.com/office/powerpoint/2010/main" val="45217707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While most of the talk revolves around the courtyard, many interpret the resolution of floor design to be even more significant</a:t>
            </a:r>
          </a:p>
          <a:p>
            <a:pPr marL="285750" marR="0" lvl="0" indent="-285750">
              <a:lnSpc>
                <a:spcPct val="107000"/>
              </a:lnSpc>
              <a:spcBef>
                <a:spcPts val="0"/>
              </a:spcBef>
              <a:spcAft>
                <a:spcPts val="0"/>
              </a:spcAft>
              <a:buFont typeface="+mj-lt"/>
              <a:buAutoNum type="arabi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Laboratories had to be open, spacious, and allow for reconfiguration</a:t>
            </a:r>
          </a:p>
          <a:p>
            <a:pPr marL="285750" marR="0" lvl="0" indent="-285750">
              <a:lnSpc>
                <a:spcPct val="107000"/>
              </a:lnSpc>
              <a:spcBef>
                <a:spcPts val="0"/>
              </a:spcBef>
              <a:spcAft>
                <a:spcPts val="0"/>
              </a:spcAft>
              <a:buFont typeface="+mj-lt"/>
              <a:buAutoNum type="arabi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‘Servant’ and ‘Served’ spaces</a:t>
            </a:r>
          </a:p>
          <a:p>
            <a:pPr marL="685800" marR="0" lvl="1" indent="-22860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Allowing for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unobstructed occupied spaces</a:t>
            </a:r>
          </a:p>
          <a:p>
            <a:pPr marL="685800" marR="0" lvl="1" indent="-22860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No need to dedicate significant part of volume to utilities</a:t>
            </a:r>
          </a:p>
          <a:p>
            <a:pPr marL="685800" marR="0" lvl="1" indent="-228600">
              <a:lnSpc>
                <a:spcPct val="107000"/>
              </a:lnSpc>
              <a:spcBef>
                <a:spcPts val="0"/>
              </a:spcBef>
              <a:spcAft>
                <a:spcPts val="0"/>
              </a:spcAft>
              <a:buFont typeface="+mj-lt"/>
              <a:buAutoNum type="arabi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On a practical level, building maintenance could occur without disrupting work</a:t>
            </a:r>
          </a:p>
          <a:p>
            <a:pPr marL="685800" marR="0" lvl="1" indent="-22860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Allows for thick floors, which in turn act as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Vierendeel trusses</a:t>
            </a:r>
            <a:r>
              <a:rPr lang="en-US" sz="1100" dirty="0">
                <a:effectLst/>
                <a:latin typeface="Calibri" panose="020F0502020204030204" pitchFamily="34" charset="0"/>
                <a:ea typeface="Calibri" panose="020F0502020204030204" pitchFamily="34" charset="0"/>
                <a:cs typeface="Times New Roman" panose="02020603050405020304" pitchFamily="18" charset="0"/>
              </a:rPr>
              <a:t>, allowing for greater spans, larger clear floors</a:t>
            </a:r>
          </a:p>
          <a:p>
            <a:pPr marL="685800" marR="0" lvl="1" indent="-22860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pipe space was just as important/integral to Kahn as that of the laboratory spaces</a:t>
            </a:r>
          </a:p>
          <a:p>
            <a:pPr marL="685800" marR="0" lvl="1" indent="-228600">
              <a:lnSpc>
                <a:spcPct val="107000"/>
              </a:lnSpc>
              <a:spcBef>
                <a:spcPts val="0"/>
              </a:spcBef>
              <a:spcAft>
                <a:spcPts val="800"/>
              </a:spcAft>
              <a:buFont typeface="+mj-lt"/>
              <a:buAutoNum type="arabi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By separating utilities, dust could be reduced in labs</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80</a:t>
            </a:fld>
            <a:endParaRPr lang="en-US"/>
          </a:p>
        </p:txBody>
      </p:sp>
    </p:spTree>
    <p:extLst>
      <p:ext uri="{BB962C8B-B14F-4D97-AF65-F5344CB8AC3E}">
        <p14:creationId xmlns:p14="http://schemas.microsoft.com/office/powerpoint/2010/main" val="1853972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It was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not about re-presenting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not a simulacrum, but a showing of the self.</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9</a:t>
            </a:fld>
            <a:endParaRPr lang="en-US"/>
          </a:p>
        </p:txBody>
      </p:sp>
    </p:spTree>
    <p:extLst>
      <p:ext uri="{BB962C8B-B14F-4D97-AF65-F5344CB8AC3E}">
        <p14:creationId xmlns:p14="http://schemas.microsoft.com/office/powerpoint/2010/main" val="191113049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81</a:t>
            </a:fld>
            <a:endParaRPr lang="en-US"/>
          </a:p>
        </p:txBody>
      </p:sp>
    </p:spTree>
    <p:extLst>
      <p:ext uri="{BB962C8B-B14F-4D97-AF65-F5344CB8AC3E}">
        <p14:creationId xmlns:p14="http://schemas.microsoft.com/office/powerpoint/2010/main" val="226555842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82</a:t>
            </a:fld>
            <a:endParaRPr lang="en-US"/>
          </a:p>
        </p:txBody>
      </p:sp>
    </p:spTree>
    <p:extLst>
      <p:ext uri="{BB962C8B-B14F-4D97-AF65-F5344CB8AC3E}">
        <p14:creationId xmlns:p14="http://schemas.microsoft.com/office/powerpoint/2010/main" val="299378619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Courtyard a place for creative collaboration</a:t>
            </a:r>
          </a:p>
        </p:txBody>
      </p:sp>
      <p:sp>
        <p:nvSpPr>
          <p:cNvPr id="4" name="Slide Number Placeholder 3"/>
          <p:cNvSpPr>
            <a:spLocks noGrp="1"/>
          </p:cNvSpPr>
          <p:nvPr>
            <p:ph type="sldNum" sz="quarter" idx="5"/>
          </p:nvPr>
        </p:nvSpPr>
        <p:spPr/>
        <p:txBody>
          <a:bodyPr/>
          <a:lstStyle/>
          <a:p>
            <a:fld id="{13AD47CE-6028-46F2-A87F-6D3962B463F0}" type="slidenum">
              <a:rPr lang="en-US" smtClean="0"/>
              <a:t>83</a:t>
            </a:fld>
            <a:endParaRPr lang="en-US"/>
          </a:p>
        </p:txBody>
      </p:sp>
    </p:spTree>
    <p:extLst>
      <p:ext uri="{BB962C8B-B14F-4D97-AF65-F5344CB8AC3E}">
        <p14:creationId xmlns:p14="http://schemas.microsoft.com/office/powerpoint/2010/main" val="304144667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84</a:t>
            </a:fld>
            <a:endParaRPr lang="en-US"/>
          </a:p>
        </p:txBody>
      </p:sp>
    </p:spTree>
    <p:extLst>
      <p:ext uri="{BB962C8B-B14F-4D97-AF65-F5344CB8AC3E}">
        <p14:creationId xmlns:p14="http://schemas.microsoft.com/office/powerpoint/2010/main" val="341771855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85</a:t>
            </a:fld>
            <a:endParaRPr lang="en-US"/>
          </a:p>
        </p:txBody>
      </p:sp>
    </p:spTree>
    <p:extLst>
      <p:ext uri="{BB962C8B-B14F-4D97-AF65-F5344CB8AC3E}">
        <p14:creationId xmlns:p14="http://schemas.microsoft.com/office/powerpoint/2010/main" val="33016741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86</a:t>
            </a:fld>
            <a:endParaRPr lang="en-US"/>
          </a:p>
        </p:txBody>
      </p:sp>
    </p:spTree>
    <p:extLst>
      <p:ext uri="{BB962C8B-B14F-4D97-AF65-F5344CB8AC3E}">
        <p14:creationId xmlns:p14="http://schemas.microsoft.com/office/powerpoint/2010/main" val="368311479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Perhaps does not get as much coverage, given its site in Dhaka, Bangladesh</a:t>
            </a:r>
          </a:p>
          <a:p>
            <a:pPr marL="742950" marR="0" lvl="1" indent="-285750">
              <a:lnSpc>
                <a:spcPct val="107000"/>
              </a:lnSpc>
              <a:spcBef>
                <a:spcPts val="0"/>
              </a:spcBef>
              <a:spcAft>
                <a:spcPts val="80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Symbolic diagram of the state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Situated in artificial lake</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87</a:t>
            </a:fld>
            <a:endParaRPr lang="en-US"/>
          </a:p>
        </p:txBody>
      </p:sp>
    </p:spTree>
    <p:extLst>
      <p:ext uri="{BB962C8B-B14F-4D97-AF65-F5344CB8AC3E}">
        <p14:creationId xmlns:p14="http://schemas.microsoft.com/office/powerpoint/2010/main" val="109373454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Parliament at center, therefore central to the social order</a:t>
            </a:r>
          </a:p>
          <a:p>
            <a:pPr marL="342900" marR="0" lvl="0" indent="-342900" algn="l" defTabSz="914400" rtl="0" eaLnBrk="1" fontAlgn="auto" latinLnBrk="0" hangingPunct="1">
              <a:lnSpc>
                <a:spcPct val="107000"/>
              </a:lnSpc>
              <a:spcBef>
                <a:spcPts val="0"/>
              </a:spcBef>
              <a:spcAft>
                <a:spcPts val="800"/>
              </a:spcAft>
              <a:buClrTx/>
              <a:buSzTx/>
              <a:buFont typeface="+mj-lt"/>
              <a:buAutoNum type="arabicPeriod"/>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Government as an idealized order</a:t>
            </a:r>
          </a:p>
          <a:p>
            <a:pPr marL="342900" marR="0" lvl="0" indent="-342900">
              <a:lnSpc>
                <a:spcPct val="107000"/>
              </a:lnSpc>
              <a:spcBef>
                <a:spcPts val="0"/>
              </a:spcBef>
              <a:spcAft>
                <a:spcPts val="800"/>
              </a:spcAft>
              <a:buFont typeface="+mj-lt"/>
              <a:buAutoNum type="arabicPeriod"/>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3AD47CE-6028-46F2-A87F-6D3962B463F0}" type="slidenum">
              <a:rPr lang="en-US" smtClean="0"/>
              <a:t>88</a:t>
            </a:fld>
            <a:endParaRPr lang="en-US"/>
          </a:p>
        </p:txBody>
      </p:sp>
    </p:spTree>
    <p:extLst>
      <p:ext uri="{BB962C8B-B14F-4D97-AF65-F5344CB8AC3E}">
        <p14:creationId xmlns:p14="http://schemas.microsoft.com/office/powerpoint/2010/main" val="9751844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exterior is solid, fortress-like</a:t>
            </a:r>
          </a:p>
          <a:p>
            <a:pPr marL="742950" marR="0" lvl="1" indent="-285750">
              <a:lnSpc>
                <a:spcPct val="107000"/>
              </a:lnSpc>
              <a:spcBef>
                <a:spcPts val="0"/>
              </a:spcBef>
              <a:spcAft>
                <a:spcPts val="80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interior the opposite, porous, but through geometrical apertures</a:t>
            </a:r>
          </a:p>
        </p:txBody>
      </p:sp>
      <p:sp>
        <p:nvSpPr>
          <p:cNvPr id="4" name="Slide Number Placeholder 3"/>
          <p:cNvSpPr>
            <a:spLocks noGrp="1"/>
          </p:cNvSpPr>
          <p:nvPr>
            <p:ph type="sldNum" sz="quarter" idx="5"/>
          </p:nvPr>
        </p:nvSpPr>
        <p:spPr/>
        <p:txBody>
          <a:bodyPr/>
          <a:lstStyle/>
          <a:p>
            <a:fld id="{13AD47CE-6028-46F2-A87F-6D3962B463F0}" type="slidenum">
              <a:rPr lang="en-US" smtClean="0"/>
              <a:t>89</a:t>
            </a:fld>
            <a:endParaRPr lang="en-US"/>
          </a:p>
        </p:txBody>
      </p:sp>
    </p:spTree>
    <p:extLst>
      <p:ext uri="{BB962C8B-B14F-4D97-AF65-F5344CB8AC3E}">
        <p14:creationId xmlns:p14="http://schemas.microsoft.com/office/powerpoint/2010/main" val="239144459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Use of basic geometries, allowing light to create cavernous volumes</a:t>
            </a:r>
          </a:p>
        </p:txBody>
      </p:sp>
      <p:sp>
        <p:nvSpPr>
          <p:cNvPr id="4" name="Slide Number Placeholder 3"/>
          <p:cNvSpPr>
            <a:spLocks noGrp="1"/>
          </p:cNvSpPr>
          <p:nvPr>
            <p:ph type="sldNum" sz="quarter" idx="5"/>
          </p:nvPr>
        </p:nvSpPr>
        <p:spPr/>
        <p:txBody>
          <a:bodyPr/>
          <a:lstStyle/>
          <a:p>
            <a:fld id="{13AD47CE-6028-46F2-A87F-6D3962B463F0}" type="slidenum">
              <a:rPr lang="en-US" smtClean="0"/>
              <a:t>90</a:t>
            </a:fld>
            <a:endParaRPr lang="en-US"/>
          </a:p>
        </p:txBody>
      </p:sp>
    </p:spTree>
    <p:extLst>
      <p:ext uri="{BB962C8B-B14F-4D97-AF65-F5344CB8AC3E}">
        <p14:creationId xmlns:p14="http://schemas.microsoft.com/office/powerpoint/2010/main" val="3249795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second term, or the suffix, is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logy</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logia</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10</a:t>
            </a:fld>
            <a:endParaRPr lang="en-US"/>
          </a:p>
        </p:txBody>
      </p:sp>
    </p:spTree>
    <p:extLst>
      <p:ext uri="{BB962C8B-B14F-4D97-AF65-F5344CB8AC3E}">
        <p14:creationId xmlns:p14="http://schemas.microsoft.com/office/powerpoint/2010/main" val="312163321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 total of 16 vaults</a:t>
            </a:r>
          </a:p>
          <a:p>
            <a:pPr marL="171450" indent="-171450">
              <a:buFontTx/>
              <a:buChar char="-"/>
            </a:pPr>
            <a:r>
              <a:rPr lang="en-US" dirty="0"/>
              <a:t>100’ long, 20’ high, 20’ wide</a:t>
            </a:r>
          </a:p>
        </p:txBody>
      </p:sp>
      <p:sp>
        <p:nvSpPr>
          <p:cNvPr id="4" name="Slide Number Placeholder 3"/>
          <p:cNvSpPr>
            <a:spLocks noGrp="1"/>
          </p:cNvSpPr>
          <p:nvPr>
            <p:ph type="sldNum" sz="quarter" idx="5"/>
          </p:nvPr>
        </p:nvSpPr>
        <p:spPr/>
        <p:txBody>
          <a:bodyPr/>
          <a:lstStyle/>
          <a:p>
            <a:fld id="{13AD47CE-6028-46F2-A87F-6D3962B463F0}" type="slidenum">
              <a:rPr lang="en-US" smtClean="0"/>
              <a:t>91</a:t>
            </a:fld>
            <a:endParaRPr lang="en-US"/>
          </a:p>
        </p:txBody>
      </p:sp>
    </p:spTree>
    <p:extLst>
      <p:ext uri="{BB962C8B-B14F-4D97-AF65-F5344CB8AC3E}">
        <p14:creationId xmlns:p14="http://schemas.microsoft.com/office/powerpoint/2010/main" val="382612611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Like his other projects, simple shapes, and almost fortress-like appearance</a:t>
            </a:r>
          </a:p>
          <a:p>
            <a:pPr marL="171450" indent="-171450">
              <a:buFontTx/>
              <a:buChar char="-"/>
            </a:pPr>
            <a:r>
              <a:rPr lang="en-US" dirty="0"/>
              <a:t>Notice the seam on the end of the barrels</a:t>
            </a:r>
          </a:p>
        </p:txBody>
      </p:sp>
      <p:sp>
        <p:nvSpPr>
          <p:cNvPr id="4" name="Slide Number Placeholder 3"/>
          <p:cNvSpPr>
            <a:spLocks noGrp="1"/>
          </p:cNvSpPr>
          <p:nvPr>
            <p:ph type="sldNum" sz="quarter" idx="5"/>
          </p:nvPr>
        </p:nvSpPr>
        <p:spPr/>
        <p:txBody>
          <a:bodyPr/>
          <a:lstStyle/>
          <a:p>
            <a:fld id="{13AD47CE-6028-46F2-A87F-6D3962B463F0}" type="slidenum">
              <a:rPr lang="en-US" smtClean="0"/>
              <a:t>92</a:t>
            </a:fld>
            <a:endParaRPr lang="en-US"/>
          </a:p>
        </p:txBody>
      </p:sp>
    </p:spTree>
    <p:extLst>
      <p:ext uri="{BB962C8B-B14F-4D97-AF65-F5344CB8AC3E}">
        <p14:creationId xmlns:p14="http://schemas.microsoft.com/office/powerpoint/2010/main" val="62986558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Well-known for its use of light</a:t>
            </a:r>
          </a:p>
          <a:p>
            <a:pPr marL="171450" indent="-171450">
              <a:buFontTx/>
              <a:buChar char="-"/>
            </a:pPr>
            <a:r>
              <a:rPr lang="en-US" dirty="0"/>
              <a:t>Indirect, reflected light through skylights</a:t>
            </a:r>
          </a:p>
          <a:p>
            <a:pPr marL="628650" lvl="1" indent="-171450">
              <a:buFontTx/>
              <a:buChar char="-"/>
            </a:pPr>
            <a:r>
              <a:rPr lang="en-US" dirty="0"/>
              <a:t>Practical reason – art work to protect</a:t>
            </a:r>
          </a:p>
        </p:txBody>
      </p:sp>
      <p:sp>
        <p:nvSpPr>
          <p:cNvPr id="4" name="Slide Number Placeholder 3"/>
          <p:cNvSpPr>
            <a:spLocks noGrp="1"/>
          </p:cNvSpPr>
          <p:nvPr>
            <p:ph type="sldNum" sz="quarter" idx="5"/>
          </p:nvPr>
        </p:nvSpPr>
        <p:spPr/>
        <p:txBody>
          <a:bodyPr/>
          <a:lstStyle/>
          <a:p>
            <a:fld id="{13AD47CE-6028-46F2-A87F-6D3962B463F0}" type="slidenum">
              <a:rPr lang="en-US" smtClean="0"/>
              <a:t>93</a:t>
            </a:fld>
            <a:endParaRPr lang="en-US"/>
          </a:p>
        </p:txBody>
      </p:sp>
    </p:spTree>
    <p:extLst>
      <p:ext uri="{BB962C8B-B14F-4D97-AF65-F5344CB8AC3E}">
        <p14:creationId xmlns:p14="http://schemas.microsoft.com/office/powerpoint/2010/main" val="155237573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precise curvature is neither circular nor ovoidal, but ‘cycloidal’</a:t>
            </a:r>
          </a:p>
          <a:p>
            <a:pPr marL="628650" lvl="1" indent="-171450">
              <a:buFontTx/>
              <a:buChar char="-"/>
            </a:pPr>
            <a:r>
              <a:rPr lang="en-US" dirty="0"/>
              <a:t>Important for spreading (diffusing) the indirect natural light</a:t>
            </a:r>
          </a:p>
        </p:txBody>
      </p:sp>
      <p:sp>
        <p:nvSpPr>
          <p:cNvPr id="4" name="Slide Number Placeholder 3"/>
          <p:cNvSpPr>
            <a:spLocks noGrp="1"/>
          </p:cNvSpPr>
          <p:nvPr>
            <p:ph type="sldNum" sz="quarter" idx="5"/>
          </p:nvPr>
        </p:nvSpPr>
        <p:spPr/>
        <p:txBody>
          <a:bodyPr/>
          <a:lstStyle/>
          <a:p>
            <a:fld id="{13AD47CE-6028-46F2-A87F-6D3962B463F0}" type="slidenum">
              <a:rPr lang="en-US" smtClean="0"/>
              <a:t>94</a:t>
            </a:fld>
            <a:endParaRPr lang="en-US"/>
          </a:p>
        </p:txBody>
      </p:sp>
    </p:spTree>
    <p:extLst>
      <p:ext uri="{BB962C8B-B14F-4D97-AF65-F5344CB8AC3E}">
        <p14:creationId xmlns:p14="http://schemas.microsoft.com/office/powerpoint/2010/main" val="95073149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View from the interior</a:t>
            </a:r>
          </a:p>
          <a:p>
            <a:pPr marL="171450" indent="-171450">
              <a:buFontTx/>
              <a:buChar char="-"/>
            </a:pPr>
            <a:r>
              <a:rPr lang="en-US" dirty="0"/>
              <a:t>Like YCBA, a series, or rows, of rooms with lighting from above</a:t>
            </a:r>
          </a:p>
          <a:p>
            <a:pPr marL="171450" indent="-171450">
              <a:buFontTx/>
              <a:buChar char="-"/>
            </a:pPr>
            <a:r>
              <a:rPr lang="en-US" dirty="0"/>
              <a:t>Like all his projects, resistance to hallways, strict circulation</a:t>
            </a:r>
          </a:p>
        </p:txBody>
      </p:sp>
      <p:sp>
        <p:nvSpPr>
          <p:cNvPr id="4" name="Slide Number Placeholder 3"/>
          <p:cNvSpPr>
            <a:spLocks noGrp="1"/>
          </p:cNvSpPr>
          <p:nvPr>
            <p:ph type="sldNum" sz="quarter" idx="5"/>
          </p:nvPr>
        </p:nvSpPr>
        <p:spPr/>
        <p:txBody>
          <a:bodyPr/>
          <a:lstStyle/>
          <a:p>
            <a:fld id="{13AD47CE-6028-46F2-A87F-6D3962B463F0}" type="slidenum">
              <a:rPr lang="en-US" smtClean="0"/>
              <a:t>95</a:t>
            </a:fld>
            <a:endParaRPr lang="en-US"/>
          </a:p>
        </p:txBody>
      </p:sp>
    </p:spTree>
    <p:extLst>
      <p:ext uri="{BB962C8B-B14F-4D97-AF65-F5344CB8AC3E}">
        <p14:creationId xmlns:p14="http://schemas.microsoft.com/office/powerpoint/2010/main" val="196435500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96</a:t>
            </a:fld>
            <a:endParaRPr lang="en-US"/>
          </a:p>
        </p:txBody>
      </p:sp>
    </p:spTree>
    <p:extLst>
      <p:ext uri="{BB962C8B-B14F-4D97-AF65-F5344CB8AC3E}">
        <p14:creationId xmlns:p14="http://schemas.microsoft.com/office/powerpoint/2010/main" val="351383469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CNS defined according, &lt;Quote…&gt;</a:t>
            </a:r>
          </a:p>
          <a:p>
            <a:pPr marL="285750" marR="0" lvl="0" indent="-285750">
              <a:lnSpc>
                <a:spcPct val="150000"/>
              </a:lnSpc>
              <a:spcBef>
                <a:spcPts val="0"/>
              </a:spcBef>
              <a:spcAft>
                <a:spcPts val="0"/>
              </a:spcAft>
              <a:buFont typeface="+mj-lt"/>
              <a:buAutoNum type="alpha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Not about programs, not about functions, but about events</a:t>
            </a:r>
            <a:r>
              <a:rPr lang="en-US" sz="1100" dirty="0">
                <a:effectLst/>
                <a:latin typeface="Calibri" panose="020F0502020204030204" pitchFamily="34" charset="0"/>
                <a:ea typeface="Calibri" panose="020F0502020204030204" pitchFamily="34" charset="0"/>
                <a:cs typeface="Times New Roman" panose="02020603050405020304" pitchFamily="18" charset="0"/>
              </a:rPr>
              <a:t>, events that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address immutable aspects of the relationship between our humanity and the built environment</a:t>
            </a:r>
            <a:r>
              <a:rPr lang="en-US" sz="1100" dirty="0">
                <a:effectLst/>
                <a:latin typeface="Calibri" panose="020F0502020204030204" pitchFamily="34" charset="0"/>
                <a:ea typeface="Calibri" panose="020F0502020204030204" pitchFamily="34" charset="0"/>
                <a:cs typeface="Times New Roman" panose="02020603050405020304" pitchFamily="18" charset="0"/>
              </a:rPr>
              <a:t>.</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97</a:t>
            </a:fld>
            <a:endParaRPr lang="en-US"/>
          </a:p>
        </p:txBody>
      </p:sp>
    </p:spTree>
    <p:extLst>
      <p:ext uri="{BB962C8B-B14F-4D97-AF65-F5344CB8AC3E}">
        <p14:creationId xmlns:p14="http://schemas.microsoft.com/office/powerpoint/2010/main" val="147384304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Kahn’s approach was not an application of what the architect wanted, but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the architect was supposed to identify, to UNCONCEAL</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things that a given site possessed in its potentia.</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98</a:t>
            </a:fld>
            <a:endParaRPr lang="en-US"/>
          </a:p>
        </p:txBody>
      </p:sp>
    </p:spTree>
    <p:extLst>
      <p:ext uri="{BB962C8B-B14F-4D97-AF65-F5344CB8AC3E}">
        <p14:creationId xmlns:p14="http://schemas.microsoft.com/office/powerpoint/2010/main" val="125602847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By identifying INSTITUTIONS instead of PROGRAMS, CNS believed that Kahn was working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with the interconnectedness of being </a:t>
            </a:r>
            <a:r>
              <a:rPr lang="en-US" sz="1800" dirty="0">
                <a:effectLst/>
                <a:latin typeface="Calibri" panose="020F0502020204030204" pitchFamily="34" charset="0"/>
                <a:ea typeface="Calibri" panose="020F0502020204030204" pitchFamily="34" charset="0"/>
                <a:cs typeface="Times New Roman" panose="02020603050405020304" pitchFamily="18" charset="0"/>
              </a:rPr>
              <a:t>that architecture realizes so well.</a:t>
            </a:r>
          </a:p>
        </p:txBody>
      </p:sp>
      <p:sp>
        <p:nvSpPr>
          <p:cNvPr id="4" name="Slide Number Placeholder 3"/>
          <p:cNvSpPr>
            <a:spLocks noGrp="1"/>
          </p:cNvSpPr>
          <p:nvPr>
            <p:ph type="sldNum" sz="quarter" idx="5"/>
          </p:nvPr>
        </p:nvSpPr>
        <p:spPr/>
        <p:txBody>
          <a:bodyPr/>
          <a:lstStyle/>
          <a:p>
            <a:fld id="{13AD47CE-6028-46F2-A87F-6D3962B463F0}" type="slidenum">
              <a:rPr lang="en-US" smtClean="0"/>
              <a:t>99</a:t>
            </a:fld>
            <a:endParaRPr lang="en-US"/>
          </a:p>
        </p:txBody>
      </p:sp>
    </p:spTree>
    <p:extLst>
      <p:ext uri="{BB962C8B-B14F-4D97-AF65-F5344CB8AC3E}">
        <p14:creationId xmlns:p14="http://schemas.microsoft.com/office/powerpoint/2010/main" val="37090342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 Examples of how Kahn approached his works:</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A street</a:t>
            </a:r>
          </a:p>
          <a:p>
            <a:pPr marL="1143000" marR="0" lvl="2" indent="-228600">
              <a:lnSpc>
                <a:spcPct val="150000"/>
              </a:lnSpc>
              <a:spcBef>
                <a:spcPts val="0"/>
              </a:spcBef>
              <a:spcAft>
                <a:spcPts val="0"/>
              </a:spcAft>
              <a:buFont typeface="+mj-lt"/>
              <a:buAutoNum type="roman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first institution of man</a:t>
            </a:r>
          </a:p>
          <a:p>
            <a:pPr marL="1143000" marR="0" lvl="2" indent="-228600">
              <a:lnSpc>
                <a:spcPct val="150000"/>
              </a:lnSpc>
              <a:spcBef>
                <a:spcPts val="0"/>
              </a:spcBef>
              <a:spcAft>
                <a:spcPts val="0"/>
              </a:spcAft>
              <a:buFont typeface="+mj-lt"/>
              <a:buAutoNum type="roman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A meeting-hall without a roof</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School</a:t>
            </a:r>
          </a:p>
          <a:p>
            <a:pPr marL="1143000" marR="0" lvl="2" indent="-228600">
              <a:lnSpc>
                <a:spcPct val="150000"/>
              </a:lnSpc>
              <a:spcBef>
                <a:spcPts val="0"/>
              </a:spcBef>
              <a:spcAft>
                <a:spcPts val="0"/>
              </a:spcAft>
              <a:buFont typeface="+mj-lt"/>
              <a:buAutoNum type="roman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A realm of spaces where it is good to learn</a:t>
            </a:r>
          </a:p>
          <a:p>
            <a:pPr marL="742950" marR="0" lvl="1" indent="-285750">
              <a:lnSpc>
                <a:spcPct val="150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City</a:t>
            </a:r>
          </a:p>
          <a:p>
            <a:pPr marL="1143000" marR="0" lvl="2" indent="-228600">
              <a:lnSpc>
                <a:spcPct val="150000"/>
              </a:lnSpc>
              <a:spcBef>
                <a:spcPts val="0"/>
              </a:spcBef>
              <a:spcAft>
                <a:spcPts val="0"/>
              </a:spcAft>
              <a:buFont typeface="+mj-lt"/>
              <a:buAutoNum type="roman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place of assembled institutions</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100</a:t>
            </a:fld>
            <a:endParaRPr lang="en-US"/>
          </a:p>
        </p:txBody>
      </p:sp>
    </p:spTree>
    <p:extLst>
      <p:ext uri="{BB962C8B-B14F-4D97-AF65-F5344CB8AC3E}">
        <p14:creationId xmlns:p14="http://schemas.microsoft.com/office/powerpoint/2010/main" val="3292439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CDAC0-BEBB-4A1A-9A94-DDAFDB3C8F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131117-AAFC-41FA-A706-0126BFF770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A0A339-C323-4C7B-AEC7-690F70EBC2F1}"/>
              </a:ext>
            </a:extLst>
          </p:cNvPr>
          <p:cNvSpPr>
            <a:spLocks noGrp="1"/>
          </p:cNvSpPr>
          <p:nvPr>
            <p:ph type="dt" sz="half" idx="10"/>
          </p:nvPr>
        </p:nvSpPr>
        <p:spPr/>
        <p:txBody>
          <a:bodyPr/>
          <a:lstStyle/>
          <a:p>
            <a:fld id="{28EF3CEB-FA14-477C-B987-A381B90B9222}" type="datetimeFigureOut">
              <a:rPr lang="en-US" smtClean="0"/>
              <a:t>Sunday/10/25/2020</a:t>
            </a:fld>
            <a:endParaRPr lang="en-US"/>
          </a:p>
        </p:txBody>
      </p:sp>
      <p:sp>
        <p:nvSpPr>
          <p:cNvPr id="5" name="Footer Placeholder 4">
            <a:extLst>
              <a:ext uri="{FF2B5EF4-FFF2-40B4-BE49-F238E27FC236}">
                <a16:creationId xmlns:a16="http://schemas.microsoft.com/office/drawing/2014/main" id="{DBFCA8D9-EC64-44B0-98E6-6BA5F27517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CE460E-4B02-4CAB-8100-8943AB138FEF}"/>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455347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F57E2-2723-45A0-B751-C9BA0845EA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F9AC8D-F3A1-47DC-8581-C98E2DAA04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7A098-54E1-4331-9A8E-EC2739360CE5}"/>
              </a:ext>
            </a:extLst>
          </p:cNvPr>
          <p:cNvSpPr>
            <a:spLocks noGrp="1"/>
          </p:cNvSpPr>
          <p:nvPr>
            <p:ph type="dt" sz="half" idx="10"/>
          </p:nvPr>
        </p:nvSpPr>
        <p:spPr/>
        <p:txBody>
          <a:bodyPr/>
          <a:lstStyle/>
          <a:p>
            <a:fld id="{28EF3CEB-FA14-477C-B987-A381B90B9222}" type="datetimeFigureOut">
              <a:rPr lang="en-US" smtClean="0"/>
              <a:t>Sunday/10/25/2020</a:t>
            </a:fld>
            <a:endParaRPr lang="en-US"/>
          </a:p>
        </p:txBody>
      </p:sp>
      <p:sp>
        <p:nvSpPr>
          <p:cNvPr id="5" name="Footer Placeholder 4">
            <a:extLst>
              <a:ext uri="{FF2B5EF4-FFF2-40B4-BE49-F238E27FC236}">
                <a16:creationId xmlns:a16="http://schemas.microsoft.com/office/drawing/2014/main" id="{6C2F800C-472F-436A-80E2-E1F5C7C183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151868-686C-4760-BB4F-70F157E8E349}"/>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2856898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4C0C01-74D9-42DB-BC1D-A4854E1E48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9541E8-ABC1-4C51-B660-6EF0ED323C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953B24-3EDD-47F1-88D6-0C9FBD22D207}"/>
              </a:ext>
            </a:extLst>
          </p:cNvPr>
          <p:cNvSpPr>
            <a:spLocks noGrp="1"/>
          </p:cNvSpPr>
          <p:nvPr>
            <p:ph type="dt" sz="half" idx="10"/>
          </p:nvPr>
        </p:nvSpPr>
        <p:spPr/>
        <p:txBody>
          <a:bodyPr/>
          <a:lstStyle/>
          <a:p>
            <a:fld id="{28EF3CEB-FA14-477C-B987-A381B90B9222}" type="datetimeFigureOut">
              <a:rPr lang="en-US" smtClean="0"/>
              <a:t>Sunday/10/25/2020</a:t>
            </a:fld>
            <a:endParaRPr lang="en-US"/>
          </a:p>
        </p:txBody>
      </p:sp>
      <p:sp>
        <p:nvSpPr>
          <p:cNvPr id="5" name="Footer Placeholder 4">
            <a:extLst>
              <a:ext uri="{FF2B5EF4-FFF2-40B4-BE49-F238E27FC236}">
                <a16:creationId xmlns:a16="http://schemas.microsoft.com/office/drawing/2014/main" id="{605CFBE4-595A-4400-BE22-74258E461A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1AC950-0DB2-491B-AAAD-585C9B8EBA44}"/>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996602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FBDF9-F684-4038-B529-76D4D2C370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1D60DA-E98D-4841-A6DE-4B6AE48617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B0A0D5-BE7D-4597-A755-18697A09BE59}"/>
              </a:ext>
            </a:extLst>
          </p:cNvPr>
          <p:cNvSpPr>
            <a:spLocks noGrp="1"/>
          </p:cNvSpPr>
          <p:nvPr>
            <p:ph type="dt" sz="half" idx="10"/>
          </p:nvPr>
        </p:nvSpPr>
        <p:spPr/>
        <p:txBody>
          <a:bodyPr/>
          <a:lstStyle/>
          <a:p>
            <a:fld id="{28EF3CEB-FA14-477C-B987-A381B90B9222}" type="datetimeFigureOut">
              <a:rPr lang="en-US" smtClean="0"/>
              <a:t>Sunday/10/25/2020</a:t>
            </a:fld>
            <a:endParaRPr lang="en-US"/>
          </a:p>
        </p:txBody>
      </p:sp>
      <p:sp>
        <p:nvSpPr>
          <p:cNvPr id="5" name="Footer Placeholder 4">
            <a:extLst>
              <a:ext uri="{FF2B5EF4-FFF2-40B4-BE49-F238E27FC236}">
                <a16:creationId xmlns:a16="http://schemas.microsoft.com/office/drawing/2014/main" id="{EFAC932C-C317-4C4F-A82F-692D39AD79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BB1E97-F1DE-4665-845D-82D6987E772F}"/>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2404933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0A0A4-DCC5-4045-A4FE-7BDA9EB05F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A0A687-40B3-4A09-A8C3-5EBAFD8DD9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4AFC34-0480-465D-B044-E75519AF9DB1}"/>
              </a:ext>
            </a:extLst>
          </p:cNvPr>
          <p:cNvSpPr>
            <a:spLocks noGrp="1"/>
          </p:cNvSpPr>
          <p:nvPr>
            <p:ph type="dt" sz="half" idx="10"/>
          </p:nvPr>
        </p:nvSpPr>
        <p:spPr/>
        <p:txBody>
          <a:bodyPr/>
          <a:lstStyle/>
          <a:p>
            <a:fld id="{28EF3CEB-FA14-477C-B987-A381B90B9222}" type="datetimeFigureOut">
              <a:rPr lang="en-US" smtClean="0"/>
              <a:t>Sunday/10/25/2020</a:t>
            </a:fld>
            <a:endParaRPr lang="en-US"/>
          </a:p>
        </p:txBody>
      </p:sp>
      <p:sp>
        <p:nvSpPr>
          <p:cNvPr id="5" name="Footer Placeholder 4">
            <a:extLst>
              <a:ext uri="{FF2B5EF4-FFF2-40B4-BE49-F238E27FC236}">
                <a16:creationId xmlns:a16="http://schemas.microsoft.com/office/drawing/2014/main" id="{059780B7-54D2-487B-A2F9-4AD51BAD22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14AC1A-FE16-4C40-A7F3-9BBBFE217931}"/>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3567495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C5488-56AE-4A71-95EE-4D3E7E32A1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6BE11A-1664-450D-9CE9-6DB24FDDDE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5C8AAA-5E5E-41A9-8613-7311D4868A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C918B0-5A81-4D54-AF2A-9510E4634697}"/>
              </a:ext>
            </a:extLst>
          </p:cNvPr>
          <p:cNvSpPr>
            <a:spLocks noGrp="1"/>
          </p:cNvSpPr>
          <p:nvPr>
            <p:ph type="dt" sz="half" idx="10"/>
          </p:nvPr>
        </p:nvSpPr>
        <p:spPr/>
        <p:txBody>
          <a:bodyPr/>
          <a:lstStyle/>
          <a:p>
            <a:fld id="{28EF3CEB-FA14-477C-B987-A381B90B9222}" type="datetimeFigureOut">
              <a:rPr lang="en-US" smtClean="0"/>
              <a:t>Sunday/10/25/2020</a:t>
            </a:fld>
            <a:endParaRPr lang="en-US"/>
          </a:p>
        </p:txBody>
      </p:sp>
      <p:sp>
        <p:nvSpPr>
          <p:cNvPr id="6" name="Footer Placeholder 5">
            <a:extLst>
              <a:ext uri="{FF2B5EF4-FFF2-40B4-BE49-F238E27FC236}">
                <a16:creationId xmlns:a16="http://schemas.microsoft.com/office/drawing/2014/main" id="{37B80F7E-C089-4377-A363-A9051EB40F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34E099-3A51-469C-8A09-F9A65C2AAA4E}"/>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1368553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93613-AA06-4D12-9D9E-6FE2C30271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F8DAFA-32DB-46F2-B584-3B68780C40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0EA5D0-46E3-4BF5-99E5-CC52A50551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6C2E00-4C29-4C83-9B1C-1CDF0A1756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7E0BFD-0650-4D28-9687-0069D590AA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256637-5663-432A-B618-53CB42AE5AAE}"/>
              </a:ext>
            </a:extLst>
          </p:cNvPr>
          <p:cNvSpPr>
            <a:spLocks noGrp="1"/>
          </p:cNvSpPr>
          <p:nvPr>
            <p:ph type="dt" sz="half" idx="10"/>
          </p:nvPr>
        </p:nvSpPr>
        <p:spPr/>
        <p:txBody>
          <a:bodyPr/>
          <a:lstStyle/>
          <a:p>
            <a:fld id="{28EF3CEB-FA14-477C-B987-A381B90B9222}" type="datetimeFigureOut">
              <a:rPr lang="en-US" smtClean="0"/>
              <a:t>Sunday/10/25/2020</a:t>
            </a:fld>
            <a:endParaRPr lang="en-US"/>
          </a:p>
        </p:txBody>
      </p:sp>
      <p:sp>
        <p:nvSpPr>
          <p:cNvPr id="8" name="Footer Placeholder 7">
            <a:extLst>
              <a:ext uri="{FF2B5EF4-FFF2-40B4-BE49-F238E27FC236}">
                <a16:creationId xmlns:a16="http://schemas.microsoft.com/office/drawing/2014/main" id="{8EB8DD51-1E9C-459D-A1FD-2A51ADE83A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B98957-73A0-49BA-B478-F1E97B599029}"/>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1678698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671CA-F543-42AC-A398-1F3ADBF0CB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BE33C5-B9E7-4444-AD34-0A514145AFA0}"/>
              </a:ext>
            </a:extLst>
          </p:cNvPr>
          <p:cNvSpPr>
            <a:spLocks noGrp="1"/>
          </p:cNvSpPr>
          <p:nvPr>
            <p:ph type="dt" sz="half" idx="10"/>
          </p:nvPr>
        </p:nvSpPr>
        <p:spPr/>
        <p:txBody>
          <a:bodyPr/>
          <a:lstStyle/>
          <a:p>
            <a:fld id="{28EF3CEB-FA14-477C-B987-A381B90B9222}" type="datetimeFigureOut">
              <a:rPr lang="en-US" smtClean="0"/>
              <a:t>Sunday/10/25/2020</a:t>
            </a:fld>
            <a:endParaRPr lang="en-US"/>
          </a:p>
        </p:txBody>
      </p:sp>
      <p:sp>
        <p:nvSpPr>
          <p:cNvPr id="4" name="Footer Placeholder 3">
            <a:extLst>
              <a:ext uri="{FF2B5EF4-FFF2-40B4-BE49-F238E27FC236}">
                <a16:creationId xmlns:a16="http://schemas.microsoft.com/office/drawing/2014/main" id="{6A34916C-2D69-47D3-8CD6-4CF3E257A7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D2322D-1120-4878-8878-65E175EBD1C2}"/>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1677919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F69A43-962A-4BC8-91F9-CCFAEB13B89D}"/>
              </a:ext>
            </a:extLst>
          </p:cNvPr>
          <p:cNvSpPr>
            <a:spLocks noGrp="1"/>
          </p:cNvSpPr>
          <p:nvPr>
            <p:ph type="dt" sz="half" idx="10"/>
          </p:nvPr>
        </p:nvSpPr>
        <p:spPr/>
        <p:txBody>
          <a:bodyPr/>
          <a:lstStyle/>
          <a:p>
            <a:fld id="{28EF3CEB-FA14-477C-B987-A381B90B9222}" type="datetimeFigureOut">
              <a:rPr lang="en-US" smtClean="0"/>
              <a:t>Sunday/10/25/2020</a:t>
            </a:fld>
            <a:endParaRPr lang="en-US"/>
          </a:p>
        </p:txBody>
      </p:sp>
      <p:sp>
        <p:nvSpPr>
          <p:cNvPr id="3" name="Footer Placeholder 2">
            <a:extLst>
              <a:ext uri="{FF2B5EF4-FFF2-40B4-BE49-F238E27FC236}">
                <a16:creationId xmlns:a16="http://schemas.microsoft.com/office/drawing/2014/main" id="{0A3C1A8C-4418-493C-B60B-F33C7EA725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D86D1B1-417C-43E0-8B73-AC06FC6EC579}"/>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1351286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63358-2783-4A67-AAE3-2CE77AEEE0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DDB4CB-535D-4611-8436-1CC247BCD3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E90BF2-32FF-41AF-B8AC-FE92D3EA5F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B49AD4-C29F-4A7F-959D-FA36A242A63A}"/>
              </a:ext>
            </a:extLst>
          </p:cNvPr>
          <p:cNvSpPr>
            <a:spLocks noGrp="1"/>
          </p:cNvSpPr>
          <p:nvPr>
            <p:ph type="dt" sz="half" idx="10"/>
          </p:nvPr>
        </p:nvSpPr>
        <p:spPr/>
        <p:txBody>
          <a:bodyPr/>
          <a:lstStyle/>
          <a:p>
            <a:fld id="{28EF3CEB-FA14-477C-B987-A381B90B9222}" type="datetimeFigureOut">
              <a:rPr lang="en-US" smtClean="0"/>
              <a:t>Sunday/10/25/2020</a:t>
            </a:fld>
            <a:endParaRPr lang="en-US"/>
          </a:p>
        </p:txBody>
      </p:sp>
      <p:sp>
        <p:nvSpPr>
          <p:cNvPr id="6" name="Footer Placeholder 5">
            <a:extLst>
              <a:ext uri="{FF2B5EF4-FFF2-40B4-BE49-F238E27FC236}">
                <a16:creationId xmlns:a16="http://schemas.microsoft.com/office/drawing/2014/main" id="{9E8DC224-0386-4994-82B4-7643952DEF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F693A6-058B-4FFB-91AF-229CFCA5C0EE}"/>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2264468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78505-4DE0-43AE-AAF4-673EE86018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F88472-7420-44A8-A051-7C9FD456B9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8D58CF-3BD6-40D2-B63D-434A30D667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CFAD5D-B062-4AEA-9624-1B70E397A374}"/>
              </a:ext>
            </a:extLst>
          </p:cNvPr>
          <p:cNvSpPr>
            <a:spLocks noGrp="1"/>
          </p:cNvSpPr>
          <p:nvPr>
            <p:ph type="dt" sz="half" idx="10"/>
          </p:nvPr>
        </p:nvSpPr>
        <p:spPr/>
        <p:txBody>
          <a:bodyPr/>
          <a:lstStyle/>
          <a:p>
            <a:fld id="{28EF3CEB-FA14-477C-B987-A381B90B9222}" type="datetimeFigureOut">
              <a:rPr lang="en-US" smtClean="0"/>
              <a:t>Sunday/10/25/2020</a:t>
            </a:fld>
            <a:endParaRPr lang="en-US"/>
          </a:p>
        </p:txBody>
      </p:sp>
      <p:sp>
        <p:nvSpPr>
          <p:cNvPr id="6" name="Footer Placeholder 5">
            <a:extLst>
              <a:ext uri="{FF2B5EF4-FFF2-40B4-BE49-F238E27FC236}">
                <a16:creationId xmlns:a16="http://schemas.microsoft.com/office/drawing/2014/main" id="{CEA4A505-76E0-49F6-8C35-4658346990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F5DB6D-A91B-452A-880D-3733356AECE9}"/>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1855538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D904C3-DB8F-45F2-BDAC-03D0797798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153CB5-85A6-40A9-99E7-F66E29F975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D7539C-2952-4FBC-ABC7-E94AB1813C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EF3CEB-FA14-477C-B987-A381B90B9222}" type="datetimeFigureOut">
              <a:rPr lang="en-US" smtClean="0"/>
              <a:t>Sunday/10/25/2020</a:t>
            </a:fld>
            <a:endParaRPr lang="en-US"/>
          </a:p>
        </p:txBody>
      </p:sp>
      <p:sp>
        <p:nvSpPr>
          <p:cNvPr id="5" name="Footer Placeholder 4">
            <a:extLst>
              <a:ext uri="{FF2B5EF4-FFF2-40B4-BE49-F238E27FC236}">
                <a16:creationId xmlns:a16="http://schemas.microsoft.com/office/drawing/2014/main" id="{ACEC6D47-18CD-491D-A373-A78DBC11FA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5AAF6E-1557-40A9-A105-E03E0B6563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FBAFC4-4A05-4DF6-B1FD-8F36CC434EF5}" type="slidenum">
              <a:rPr lang="en-US" smtClean="0"/>
              <a:t>‹#›</a:t>
            </a:fld>
            <a:endParaRPr lang="en-US"/>
          </a:p>
        </p:txBody>
      </p:sp>
    </p:spTree>
    <p:extLst>
      <p:ext uri="{BB962C8B-B14F-4D97-AF65-F5344CB8AC3E}">
        <p14:creationId xmlns:p14="http://schemas.microsoft.com/office/powerpoint/2010/main" val="1785162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4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64.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6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35.jpg"/></Relationships>
</file>

<file path=ppt/slides/_rels/slide7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37.jpg"/></Relationships>
</file>

<file path=ppt/slides/_rels/slide7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7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7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43.jpg"/></Relationships>
</file>

<file path=ppt/slides/_rels/slide7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80.xml"/><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8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1.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8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9.xml"/><Relationship Id="rId1" Type="http://schemas.openxmlformats.org/officeDocument/2006/relationships/slideLayout" Target="../slideLayouts/slideLayout1.xml"/><Relationship Id="rId4" Type="http://schemas.openxmlformats.org/officeDocument/2006/relationships/image" Target="../media/image59.jpg"/></Relationships>
</file>

<file path=ppt/slides/_rels/slide9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90.xml"/><Relationship Id="rId1" Type="http://schemas.openxmlformats.org/officeDocument/2006/relationships/slideLayout" Target="../slideLayouts/slideLayout1.xml"/><Relationship Id="rId4" Type="http://schemas.openxmlformats.org/officeDocument/2006/relationships/image" Target="../media/image61.jpeg"/></Relationships>
</file>

<file path=ppt/slides/_rels/slide9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92.xml"/><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65.wmf"/><Relationship Id="rId5" Type="http://schemas.openxmlformats.org/officeDocument/2006/relationships/oleObject" Target="../embeddings/oleObject1.bin"/><Relationship Id="rId4" Type="http://schemas.openxmlformats.org/officeDocument/2006/relationships/image" Target="../media/image63.jpeg"/></Relationships>
</file>

<file path=ppt/slides/_rels/slide9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A7D64F5-41FB-4526-81BF-0DB539F79847}"/>
              </a:ext>
            </a:extLst>
          </p:cNvPr>
          <p:cNvSpPr txBox="1"/>
          <p:nvPr/>
        </p:nvSpPr>
        <p:spPr>
          <a:xfrm>
            <a:off x="1054873" y="5050684"/>
            <a:ext cx="10082254" cy="1077218"/>
          </a:xfrm>
          <a:prstGeom prst="rect">
            <a:avLst/>
          </a:prstGeom>
          <a:noFill/>
        </p:spPr>
        <p:txBody>
          <a:bodyPr wrap="square" rtlCol="0">
            <a:spAutoFit/>
          </a:bodyPr>
          <a:lstStyle/>
          <a:p>
            <a:r>
              <a:rPr lang="en-US" sz="1600" b="1">
                <a:solidFill>
                  <a:schemeClr val="bg1"/>
                </a:solidFill>
                <a:ea typeface="Roboto" panose="02000000000000000000" pitchFamily="2" charset="0"/>
                <a:cs typeface="Roboto" panose="02000000000000000000" pitchFamily="2" charset="0"/>
              </a:rPr>
              <a:t>Contemporary Architecture Theory</a:t>
            </a:r>
          </a:p>
          <a:p>
            <a:r>
              <a:rPr lang="en-US" sz="1600">
                <a:solidFill>
                  <a:schemeClr val="bg1"/>
                </a:solidFill>
                <a:ea typeface="Roboto" panose="02000000000000000000" pitchFamily="2" charset="0"/>
                <a:cs typeface="Roboto" panose="02000000000000000000" pitchFamily="2" charset="0"/>
              </a:rPr>
              <a:t>Eugene </a:t>
            </a:r>
            <a:r>
              <a:rPr lang="en-US" sz="1600" dirty="0">
                <a:solidFill>
                  <a:schemeClr val="bg1"/>
                </a:solidFill>
                <a:ea typeface="Roboto" panose="02000000000000000000" pitchFamily="2" charset="0"/>
                <a:cs typeface="Roboto" panose="02000000000000000000" pitchFamily="2" charset="0"/>
              </a:rPr>
              <a:t>Han</a:t>
            </a:r>
          </a:p>
          <a:p>
            <a:r>
              <a:rPr lang="en-US" sz="1600" dirty="0">
                <a:solidFill>
                  <a:schemeClr val="bg1"/>
                </a:solidFill>
                <a:ea typeface="Roboto" panose="02000000000000000000" pitchFamily="2" charset="0"/>
                <a:cs typeface="Roboto" panose="02000000000000000000" pitchFamily="2" charset="0"/>
              </a:rPr>
              <a:t>Fall 2020, 11:15 – 12:30 pm</a:t>
            </a:r>
          </a:p>
          <a:p>
            <a:r>
              <a:rPr lang="en-US" sz="1600" dirty="0">
                <a:solidFill>
                  <a:schemeClr val="bg1"/>
                </a:solidFill>
                <a:ea typeface="Roboto" panose="02000000000000000000" pitchFamily="2" charset="0"/>
                <a:cs typeface="Roboto" panose="02000000000000000000" pitchFamily="2" charset="0"/>
              </a:rPr>
              <a:t>Online Instruction</a:t>
            </a:r>
          </a:p>
        </p:txBody>
      </p:sp>
      <p:sp>
        <p:nvSpPr>
          <p:cNvPr id="3" name="TextBox 2">
            <a:extLst>
              <a:ext uri="{FF2B5EF4-FFF2-40B4-BE49-F238E27FC236}">
                <a16:creationId xmlns:a16="http://schemas.microsoft.com/office/drawing/2014/main" id="{56CC2EA2-91B3-45AE-B7ED-161CF00DB779}"/>
              </a:ext>
            </a:extLst>
          </p:cNvPr>
          <p:cNvSpPr txBox="1"/>
          <p:nvPr/>
        </p:nvSpPr>
        <p:spPr>
          <a:xfrm>
            <a:off x="1054873" y="2222953"/>
            <a:ext cx="10082254" cy="1446550"/>
          </a:xfrm>
          <a:prstGeom prst="rect">
            <a:avLst/>
          </a:prstGeom>
          <a:noFill/>
        </p:spPr>
        <p:txBody>
          <a:bodyPr wrap="square" rtlCol="0">
            <a:spAutoFit/>
          </a:bodyPr>
          <a:lstStyle/>
          <a:p>
            <a:pPr algn="ctr"/>
            <a:r>
              <a:rPr lang="en-US" sz="6000" dirty="0">
                <a:solidFill>
                  <a:schemeClr val="bg1"/>
                </a:solidFill>
                <a:ea typeface="Roboto" panose="02000000000000000000" pitchFamily="2" charset="0"/>
                <a:cs typeface="Roboto" panose="02000000000000000000" pitchFamily="2" charset="0"/>
              </a:rPr>
              <a:t>Phenomenology</a:t>
            </a:r>
          </a:p>
          <a:p>
            <a:pPr algn="ctr"/>
            <a:r>
              <a:rPr lang="en-US" sz="2800" dirty="0">
                <a:solidFill>
                  <a:schemeClr val="bg1"/>
                </a:solidFill>
                <a:ea typeface="Roboto" panose="02000000000000000000" pitchFamily="2" charset="0"/>
                <a:cs typeface="Roboto" panose="02000000000000000000" pitchFamily="2" charset="0"/>
              </a:rPr>
              <a:t>Christian Norberg-Schulz, Martin Heidegger</a:t>
            </a:r>
          </a:p>
        </p:txBody>
      </p:sp>
    </p:spTree>
    <p:extLst>
      <p:ext uri="{BB962C8B-B14F-4D97-AF65-F5344CB8AC3E}">
        <p14:creationId xmlns:p14="http://schemas.microsoft.com/office/powerpoint/2010/main" val="8751617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AF6CB0D-4A16-43FB-8BED-645836A7D2D4}"/>
              </a:ext>
            </a:extLst>
          </p:cNvPr>
          <p:cNvSpPr txBox="1"/>
          <p:nvPr/>
        </p:nvSpPr>
        <p:spPr>
          <a:xfrm>
            <a:off x="1924051" y="861596"/>
            <a:ext cx="8343898" cy="830997"/>
          </a:xfrm>
          <a:prstGeom prst="rect">
            <a:avLst/>
          </a:prstGeom>
          <a:noFill/>
        </p:spPr>
        <p:txBody>
          <a:bodyPr wrap="square" rtlCol="0">
            <a:spAutoFit/>
          </a:bodyPr>
          <a:lstStyle/>
          <a:p>
            <a:pPr algn="ctr"/>
            <a:r>
              <a:rPr lang="en-US" sz="4800" dirty="0">
                <a:solidFill>
                  <a:schemeClr val="bg1"/>
                </a:solidFill>
                <a:ea typeface="Roboto" panose="02000000000000000000" pitchFamily="2" charset="0"/>
                <a:cs typeface="Roboto" panose="02000000000000000000" pitchFamily="2" charset="0"/>
              </a:rPr>
              <a:t>PHENOMENOLOGY</a:t>
            </a:r>
          </a:p>
        </p:txBody>
      </p:sp>
      <p:sp>
        <p:nvSpPr>
          <p:cNvPr id="13" name="TextBox 12">
            <a:extLst>
              <a:ext uri="{FF2B5EF4-FFF2-40B4-BE49-F238E27FC236}">
                <a16:creationId xmlns:a16="http://schemas.microsoft.com/office/drawing/2014/main" id="{935740FD-52DC-4BAD-963F-3A86AA31FD3B}"/>
              </a:ext>
            </a:extLst>
          </p:cNvPr>
          <p:cNvSpPr txBox="1"/>
          <p:nvPr/>
        </p:nvSpPr>
        <p:spPr>
          <a:xfrm>
            <a:off x="1638300" y="2620059"/>
            <a:ext cx="4457700" cy="1200329"/>
          </a:xfrm>
          <a:prstGeom prst="rect">
            <a:avLst/>
          </a:prstGeom>
          <a:noFill/>
        </p:spPr>
        <p:txBody>
          <a:bodyPr wrap="square" rtlCol="0">
            <a:spAutoFit/>
          </a:bodyPr>
          <a:lstStyle/>
          <a:p>
            <a:pPr algn="ctr"/>
            <a:r>
              <a:rPr lang="en-US" sz="3600" dirty="0">
                <a:solidFill>
                  <a:schemeClr val="bg1"/>
                </a:solidFill>
                <a:ea typeface="Roboto" panose="02000000000000000000" pitchFamily="2" charset="0"/>
                <a:cs typeface="Roboto" panose="02000000000000000000" pitchFamily="2" charset="0"/>
              </a:rPr>
              <a:t>PHENOMENO(N)</a:t>
            </a:r>
          </a:p>
          <a:p>
            <a:pPr algn="ctr"/>
            <a:r>
              <a:rPr lang="el-GR" sz="3600" i="1" dirty="0">
                <a:solidFill>
                  <a:schemeClr val="bg1"/>
                </a:solidFill>
                <a:ea typeface="Roboto" panose="02000000000000000000" pitchFamily="2" charset="0"/>
                <a:cs typeface="Roboto" panose="02000000000000000000" pitchFamily="2" charset="0"/>
              </a:rPr>
              <a:t>φαινόμενον</a:t>
            </a:r>
            <a:endParaRPr lang="en-US" sz="3600" i="1" dirty="0">
              <a:solidFill>
                <a:schemeClr val="bg1"/>
              </a:solidFill>
              <a:ea typeface="Roboto" panose="02000000000000000000" pitchFamily="2" charset="0"/>
              <a:cs typeface="Roboto" panose="02000000000000000000" pitchFamily="2" charset="0"/>
            </a:endParaRPr>
          </a:p>
        </p:txBody>
      </p:sp>
      <p:sp>
        <p:nvSpPr>
          <p:cNvPr id="14" name="TextBox 13">
            <a:extLst>
              <a:ext uri="{FF2B5EF4-FFF2-40B4-BE49-F238E27FC236}">
                <a16:creationId xmlns:a16="http://schemas.microsoft.com/office/drawing/2014/main" id="{7DE7791B-F51A-4199-BE69-31637985277F}"/>
              </a:ext>
            </a:extLst>
          </p:cNvPr>
          <p:cNvSpPr txBox="1"/>
          <p:nvPr/>
        </p:nvSpPr>
        <p:spPr>
          <a:xfrm>
            <a:off x="6515100" y="2620058"/>
            <a:ext cx="4457700" cy="1200329"/>
          </a:xfrm>
          <a:prstGeom prst="rect">
            <a:avLst/>
          </a:prstGeom>
          <a:noFill/>
        </p:spPr>
        <p:txBody>
          <a:bodyPr wrap="square" rtlCol="0">
            <a:spAutoFit/>
          </a:bodyPr>
          <a:lstStyle/>
          <a:p>
            <a:pPr algn="ctr"/>
            <a:r>
              <a:rPr lang="en-US" sz="3600" dirty="0">
                <a:solidFill>
                  <a:schemeClr val="bg1"/>
                </a:solidFill>
                <a:ea typeface="Roboto" panose="02000000000000000000" pitchFamily="2" charset="0"/>
                <a:cs typeface="Roboto" panose="02000000000000000000" pitchFamily="2" charset="0"/>
              </a:rPr>
              <a:t>-LOGY</a:t>
            </a:r>
          </a:p>
          <a:p>
            <a:pPr algn="ctr"/>
            <a:r>
              <a:rPr lang="el-GR" sz="3600" i="1" dirty="0">
                <a:solidFill>
                  <a:schemeClr val="bg1"/>
                </a:solidFill>
                <a:ea typeface="Roboto" panose="02000000000000000000" pitchFamily="2" charset="0"/>
                <a:cs typeface="Roboto" panose="02000000000000000000" pitchFamily="2" charset="0"/>
              </a:rPr>
              <a:t>λογια</a:t>
            </a:r>
            <a:endParaRPr lang="en-US" sz="3600" i="1" dirty="0">
              <a:solidFill>
                <a:schemeClr val="bg1"/>
              </a:solidFill>
              <a:ea typeface="Roboto" panose="02000000000000000000" pitchFamily="2" charset="0"/>
              <a:cs typeface="Roboto" panose="02000000000000000000" pitchFamily="2" charset="0"/>
            </a:endParaRPr>
          </a:p>
        </p:txBody>
      </p:sp>
      <p:sp>
        <p:nvSpPr>
          <p:cNvPr id="15" name="TextBox 14">
            <a:extLst>
              <a:ext uri="{FF2B5EF4-FFF2-40B4-BE49-F238E27FC236}">
                <a16:creationId xmlns:a16="http://schemas.microsoft.com/office/drawing/2014/main" id="{11D70D25-C554-4AA7-A5A6-0F88AAA11851}"/>
              </a:ext>
            </a:extLst>
          </p:cNvPr>
          <p:cNvSpPr txBox="1"/>
          <p:nvPr/>
        </p:nvSpPr>
        <p:spPr>
          <a:xfrm>
            <a:off x="1638300" y="4671652"/>
            <a:ext cx="4457700" cy="830997"/>
          </a:xfrm>
          <a:prstGeom prst="rect">
            <a:avLst/>
          </a:prstGeom>
          <a:noFill/>
        </p:spPr>
        <p:txBody>
          <a:bodyPr wrap="square" rtlCol="0">
            <a:spAutoFit/>
          </a:bodyPr>
          <a:lstStyle/>
          <a:p>
            <a:pPr algn="ctr"/>
            <a:r>
              <a:rPr lang="en-US" sz="2400" b="1" dirty="0">
                <a:solidFill>
                  <a:srgbClr val="FF0000"/>
                </a:solidFill>
                <a:ea typeface="Roboto" panose="02000000000000000000" pitchFamily="2" charset="0"/>
                <a:cs typeface="Roboto" panose="02000000000000000000" pitchFamily="2" charset="0"/>
              </a:rPr>
              <a:t>Self-showing</a:t>
            </a:r>
          </a:p>
          <a:p>
            <a:pPr algn="ctr"/>
            <a:r>
              <a:rPr lang="en-US" sz="2400" dirty="0">
                <a:solidFill>
                  <a:schemeClr val="bg1"/>
                </a:solidFill>
                <a:ea typeface="Roboto" panose="02000000000000000000" pitchFamily="2" charset="0"/>
                <a:cs typeface="Roboto" panose="02000000000000000000" pitchFamily="2" charset="0"/>
              </a:rPr>
              <a:t>≠ representing</a:t>
            </a:r>
          </a:p>
        </p:txBody>
      </p:sp>
      <p:cxnSp>
        <p:nvCxnSpPr>
          <p:cNvPr id="4" name="Straight Arrow Connector 3">
            <a:extLst>
              <a:ext uri="{FF2B5EF4-FFF2-40B4-BE49-F238E27FC236}">
                <a16:creationId xmlns:a16="http://schemas.microsoft.com/office/drawing/2014/main" id="{A3DA02E2-5E94-4BFD-9DB6-D309D69441FC}"/>
              </a:ext>
            </a:extLst>
          </p:cNvPr>
          <p:cNvCxnSpPr>
            <a:cxnSpLocks/>
          </p:cNvCxnSpPr>
          <p:nvPr/>
        </p:nvCxnSpPr>
        <p:spPr>
          <a:xfrm>
            <a:off x="6096000" y="1781174"/>
            <a:ext cx="2647950" cy="676958"/>
          </a:xfrm>
          <a:prstGeom prst="straightConnector1">
            <a:avLst/>
          </a:prstGeom>
          <a:ln w="317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2CD0A28-19F1-4A72-BD7F-4FC99E9F6968}"/>
              </a:ext>
            </a:extLst>
          </p:cNvPr>
          <p:cNvCxnSpPr>
            <a:cxnSpLocks/>
          </p:cNvCxnSpPr>
          <p:nvPr/>
        </p:nvCxnSpPr>
        <p:spPr>
          <a:xfrm flipH="1">
            <a:off x="3448050" y="1781174"/>
            <a:ext cx="2647950" cy="676958"/>
          </a:xfrm>
          <a:prstGeom prst="straightConnector1">
            <a:avLst/>
          </a:prstGeom>
          <a:ln w="317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6F8734B-6031-4A18-9503-AF0D373D317F}"/>
              </a:ext>
            </a:extLst>
          </p:cNvPr>
          <p:cNvCxnSpPr/>
          <p:nvPr/>
        </p:nvCxnSpPr>
        <p:spPr>
          <a:xfrm>
            <a:off x="3876675" y="3952875"/>
            <a:ext cx="0" cy="60960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814329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045495F-B135-4013-AFE1-97D513521249}"/>
              </a:ext>
            </a:extLst>
          </p:cNvPr>
          <p:cNvSpPr txBox="1"/>
          <p:nvPr/>
        </p:nvSpPr>
        <p:spPr>
          <a:xfrm>
            <a:off x="322856" y="1700551"/>
            <a:ext cx="3953869" cy="523220"/>
          </a:xfrm>
          <a:prstGeom prst="rect">
            <a:avLst/>
          </a:prstGeom>
          <a:noFill/>
        </p:spPr>
        <p:txBody>
          <a:bodyPr wrap="square" rtlCol="0">
            <a:spAutoFit/>
          </a:bodyPr>
          <a:lstStyle/>
          <a:p>
            <a:pPr algn="r"/>
            <a:r>
              <a:rPr lang="en-US" sz="2800" b="1" dirty="0">
                <a:solidFill>
                  <a:schemeClr val="bg1"/>
                </a:solidFill>
                <a:ea typeface="Roboto" panose="02000000000000000000" pitchFamily="2" charset="0"/>
                <a:cs typeface="Roboto" panose="02000000000000000000" pitchFamily="2" charset="0"/>
              </a:rPr>
              <a:t>The Street</a:t>
            </a:r>
          </a:p>
        </p:txBody>
      </p:sp>
      <p:sp>
        <p:nvSpPr>
          <p:cNvPr id="4" name="TextBox 3">
            <a:extLst>
              <a:ext uri="{FF2B5EF4-FFF2-40B4-BE49-F238E27FC236}">
                <a16:creationId xmlns:a16="http://schemas.microsoft.com/office/drawing/2014/main" id="{0BFAD3F8-90D1-4943-8D05-FB6F31FD13DA}"/>
              </a:ext>
            </a:extLst>
          </p:cNvPr>
          <p:cNvSpPr txBox="1"/>
          <p:nvPr/>
        </p:nvSpPr>
        <p:spPr>
          <a:xfrm>
            <a:off x="4847231" y="1700551"/>
            <a:ext cx="6316069" cy="954107"/>
          </a:xfrm>
          <a:prstGeom prst="rect">
            <a:avLst/>
          </a:prstGeom>
          <a:noFill/>
        </p:spPr>
        <p:txBody>
          <a:bodyPr wrap="square" rtlCol="0">
            <a:spAutoFit/>
          </a:bodyPr>
          <a:lstStyle/>
          <a:p>
            <a:r>
              <a:rPr lang="en-US" sz="2800" dirty="0">
                <a:solidFill>
                  <a:schemeClr val="bg1"/>
                </a:solidFill>
                <a:ea typeface="Roboto" panose="02000000000000000000" pitchFamily="2" charset="0"/>
                <a:cs typeface="Roboto" panose="02000000000000000000" pitchFamily="2" charset="0"/>
              </a:rPr>
              <a:t>The first institution of man</a:t>
            </a:r>
          </a:p>
          <a:p>
            <a:r>
              <a:rPr lang="en-US" sz="2800" dirty="0">
                <a:solidFill>
                  <a:schemeClr val="bg1"/>
                </a:solidFill>
                <a:ea typeface="Roboto" panose="02000000000000000000" pitchFamily="2" charset="0"/>
                <a:cs typeface="Roboto" panose="02000000000000000000" pitchFamily="2" charset="0"/>
              </a:rPr>
              <a:t>A meeting-hall without a roof</a:t>
            </a:r>
          </a:p>
        </p:txBody>
      </p:sp>
    </p:spTree>
    <p:extLst>
      <p:ext uri="{BB962C8B-B14F-4D97-AF65-F5344CB8AC3E}">
        <p14:creationId xmlns:p14="http://schemas.microsoft.com/office/powerpoint/2010/main" val="130709925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045495F-B135-4013-AFE1-97D513521249}"/>
              </a:ext>
            </a:extLst>
          </p:cNvPr>
          <p:cNvSpPr txBox="1"/>
          <p:nvPr/>
        </p:nvSpPr>
        <p:spPr>
          <a:xfrm>
            <a:off x="322856" y="2131438"/>
            <a:ext cx="3953869" cy="523220"/>
          </a:xfrm>
          <a:prstGeom prst="rect">
            <a:avLst/>
          </a:prstGeom>
          <a:noFill/>
        </p:spPr>
        <p:txBody>
          <a:bodyPr wrap="square" rtlCol="0">
            <a:spAutoFit/>
          </a:bodyPr>
          <a:lstStyle/>
          <a:p>
            <a:pPr algn="r"/>
            <a:r>
              <a:rPr lang="en-US" sz="2800" b="1" dirty="0">
                <a:solidFill>
                  <a:schemeClr val="bg1"/>
                </a:solidFill>
                <a:ea typeface="Roboto" panose="02000000000000000000" pitchFamily="2" charset="0"/>
                <a:cs typeface="Roboto" panose="02000000000000000000" pitchFamily="2" charset="0"/>
              </a:rPr>
              <a:t>The Street</a:t>
            </a:r>
          </a:p>
        </p:txBody>
      </p:sp>
      <p:sp>
        <p:nvSpPr>
          <p:cNvPr id="4" name="TextBox 3">
            <a:extLst>
              <a:ext uri="{FF2B5EF4-FFF2-40B4-BE49-F238E27FC236}">
                <a16:creationId xmlns:a16="http://schemas.microsoft.com/office/drawing/2014/main" id="{0BFAD3F8-90D1-4943-8D05-FB6F31FD13DA}"/>
              </a:ext>
            </a:extLst>
          </p:cNvPr>
          <p:cNvSpPr txBox="1"/>
          <p:nvPr/>
        </p:nvSpPr>
        <p:spPr>
          <a:xfrm>
            <a:off x="4847231" y="2131438"/>
            <a:ext cx="6316069" cy="523220"/>
          </a:xfrm>
          <a:prstGeom prst="rect">
            <a:avLst/>
          </a:prstGeom>
          <a:noFill/>
        </p:spPr>
        <p:txBody>
          <a:bodyPr wrap="square" rtlCol="0">
            <a:spAutoFit/>
          </a:bodyPr>
          <a:lstStyle/>
          <a:p>
            <a:r>
              <a:rPr lang="en-US" sz="2800" dirty="0">
                <a:solidFill>
                  <a:schemeClr val="bg1"/>
                </a:solidFill>
                <a:ea typeface="Roboto" panose="02000000000000000000" pitchFamily="2" charset="0"/>
                <a:cs typeface="Roboto" panose="02000000000000000000" pitchFamily="2" charset="0"/>
              </a:rPr>
              <a:t>A meeting-hall without a roof</a:t>
            </a:r>
          </a:p>
        </p:txBody>
      </p:sp>
      <p:sp>
        <p:nvSpPr>
          <p:cNvPr id="5" name="TextBox 4">
            <a:extLst>
              <a:ext uri="{FF2B5EF4-FFF2-40B4-BE49-F238E27FC236}">
                <a16:creationId xmlns:a16="http://schemas.microsoft.com/office/drawing/2014/main" id="{01C33531-8FE1-4E4F-93F9-3C67FC6CBD27}"/>
              </a:ext>
            </a:extLst>
          </p:cNvPr>
          <p:cNvSpPr txBox="1"/>
          <p:nvPr/>
        </p:nvSpPr>
        <p:spPr>
          <a:xfrm>
            <a:off x="322856" y="2881651"/>
            <a:ext cx="3953869" cy="523220"/>
          </a:xfrm>
          <a:prstGeom prst="rect">
            <a:avLst/>
          </a:prstGeom>
          <a:noFill/>
        </p:spPr>
        <p:txBody>
          <a:bodyPr wrap="square" rtlCol="0">
            <a:spAutoFit/>
          </a:bodyPr>
          <a:lstStyle/>
          <a:p>
            <a:pPr algn="r"/>
            <a:r>
              <a:rPr lang="en-US" sz="2800" b="1" dirty="0">
                <a:solidFill>
                  <a:schemeClr val="bg1"/>
                </a:solidFill>
                <a:ea typeface="Roboto" panose="02000000000000000000" pitchFamily="2" charset="0"/>
                <a:cs typeface="Roboto" panose="02000000000000000000" pitchFamily="2" charset="0"/>
              </a:rPr>
              <a:t>The School</a:t>
            </a:r>
          </a:p>
        </p:txBody>
      </p:sp>
      <p:sp>
        <p:nvSpPr>
          <p:cNvPr id="6" name="TextBox 5">
            <a:extLst>
              <a:ext uri="{FF2B5EF4-FFF2-40B4-BE49-F238E27FC236}">
                <a16:creationId xmlns:a16="http://schemas.microsoft.com/office/drawing/2014/main" id="{782D2D91-0377-4C14-8315-32FB32D3D89A}"/>
              </a:ext>
            </a:extLst>
          </p:cNvPr>
          <p:cNvSpPr txBox="1"/>
          <p:nvPr/>
        </p:nvSpPr>
        <p:spPr>
          <a:xfrm>
            <a:off x="4847231" y="2881651"/>
            <a:ext cx="6316069" cy="523220"/>
          </a:xfrm>
          <a:prstGeom prst="rect">
            <a:avLst/>
          </a:prstGeom>
          <a:noFill/>
        </p:spPr>
        <p:txBody>
          <a:bodyPr wrap="square" rtlCol="0">
            <a:spAutoFit/>
          </a:bodyPr>
          <a:lstStyle/>
          <a:p>
            <a:r>
              <a:rPr lang="en-US" sz="2800" dirty="0">
                <a:solidFill>
                  <a:schemeClr val="bg1"/>
                </a:solidFill>
                <a:ea typeface="Roboto" panose="02000000000000000000" pitchFamily="2" charset="0"/>
                <a:cs typeface="Roboto" panose="02000000000000000000" pitchFamily="2" charset="0"/>
              </a:rPr>
              <a:t>A realm of spaces where it is good to learn</a:t>
            </a:r>
          </a:p>
        </p:txBody>
      </p:sp>
      <p:sp>
        <p:nvSpPr>
          <p:cNvPr id="7" name="TextBox 6">
            <a:extLst>
              <a:ext uri="{FF2B5EF4-FFF2-40B4-BE49-F238E27FC236}">
                <a16:creationId xmlns:a16="http://schemas.microsoft.com/office/drawing/2014/main" id="{1B6D63F3-FA78-429E-9BF9-C05780C06842}"/>
              </a:ext>
            </a:extLst>
          </p:cNvPr>
          <p:cNvSpPr txBox="1"/>
          <p:nvPr/>
        </p:nvSpPr>
        <p:spPr>
          <a:xfrm>
            <a:off x="322856" y="3631864"/>
            <a:ext cx="3953869" cy="523220"/>
          </a:xfrm>
          <a:prstGeom prst="rect">
            <a:avLst/>
          </a:prstGeom>
          <a:noFill/>
        </p:spPr>
        <p:txBody>
          <a:bodyPr wrap="square" rtlCol="0">
            <a:spAutoFit/>
          </a:bodyPr>
          <a:lstStyle/>
          <a:p>
            <a:pPr algn="r"/>
            <a:r>
              <a:rPr lang="en-US" sz="2800" b="1" dirty="0">
                <a:solidFill>
                  <a:schemeClr val="bg1"/>
                </a:solidFill>
                <a:ea typeface="Roboto" panose="02000000000000000000" pitchFamily="2" charset="0"/>
                <a:cs typeface="Roboto" panose="02000000000000000000" pitchFamily="2" charset="0"/>
              </a:rPr>
              <a:t>The City</a:t>
            </a:r>
          </a:p>
        </p:txBody>
      </p:sp>
      <p:sp>
        <p:nvSpPr>
          <p:cNvPr id="8" name="TextBox 7">
            <a:extLst>
              <a:ext uri="{FF2B5EF4-FFF2-40B4-BE49-F238E27FC236}">
                <a16:creationId xmlns:a16="http://schemas.microsoft.com/office/drawing/2014/main" id="{66944072-BB23-4A61-A1D0-6B8940F25112}"/>
              </a:ext>
            </a:extLst>
          </p:cNvPr>
          <p:cNvSpPr txBox="1"/>
          <p:nvPr/>
        </p:nvSpPr>
        <p:spPr>
          <a:xfrm>
            <a:off x="4847231" y="3631864"/>
            <a:ext cx="6316069" cy="523220"/>
          </a:xfrm>
          <a:prstGeom prst="rect">
            <a:avLst/>
          </a:prstGeom>
          <a:noFill/>
        </p:spPr>
        <p:txBody>
          <a:bodyPr wrap="square" rtlCol="0">
            <a:spAutoFit/>
          </a:bodyPr>
          <a:lstStyle/>
          <a:p>
            <a:r>
              <a:rPr lang="en-US" sz="2800" dirty="0">
                <a:solidFill>
                  <a:schemeClr val="bg1"/>
                </a:solidFill>
                <a:ea typeface="Roboto" panose="02000000000000000000" pitchFamily="2" charset="0"/>
                <a:cs typeface="Roboto" panose="02000000000000000000" pitchFamily="2" charset="0"/>
              </a:rPr>
              <a:t>The place of assembled institutions</a:t>
            </a:r>
          </a:p>
        </p:txBody>
      </p:sp>
    </p:spTree>
    <p:extLst>
      <p:ext uri="{BB962C8B-B14F-4D97-AF65-F5344CB8AC3E}">
        <p14:creationId xmlns:p14="http://schemas.microsoft.com/office/powerpoint/2010/main" val="436452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AF6CB0D-4A16-43FB-8BED-645836A7D2D4}"/>
              </a:ext>
            </a:extLst>
          </p:cNvPr>
          <p:cNvSpPr txBox="1"/>
          <p:nvPr/>
        </p:nvSpPr>
        <p:spPr>
          <a:xfrm>
            <a:off x="1924051" y="861596"/>
            <a:ext cx="8343898" cy="830997"/>
          </a:xfrm>
          <a:prstGeom prst="rect">
            <a:avLst/>
          </a:prstGeom>
          <a:noFill/>
        </p:spPr>
        <p:txBody>
          <a:bodyPr wrap="square" rtlCol="0">
            <a:spAutoFit/>
          </a:bodyPr>
          <a:lstStyle/>
          <a:p>
            <a:pPr algn="ctr"/>
            <a:r>
              <a:rPr lang="en-US" sz="4800" dirty="0">
                <a:solidFill>
                  <a:schemeClr val="bg1"/>
                </a:solidFill>
                <a:ea typeface="Roboto" panose="02000000000000000000" pitchFamily="2" charset="0"/>
                <a:cs typeface="Roboto" panose="02000000000000000000" pitchFamily="2" charset="0"/>
              </a:rPr>
              <a:t>PHENOMENOLOGY</a:t>
            </a:r>
          </a:p>
        </p:txBody>
      </p:sp>
      <p:sp>
        <p:nvSpPr>
          <p:cNvPr id="13" name="TextBox 12">
            <a:extLst>
              <a:ext uri="{FF2B5EF4-FFF2-40B4-BE49-F238E27FC236}">
                <a16:creationId xmlns:a16="http://schemas.microsoft.com/office/drawing/2014/main" id="{935740FD-52DC-4BAD-963F-3A86AA31FD3B}"/>
              </a:ext>
            </a:extLst>
          </p:cNvPr>
          <p:cNvSpPr txBox="1"/>
          <p:nvPr/>
        </p:nvSpPr>
        <p:spPr>
          <a:xfrm>
            <a:off x="1638300" y="2620059"/>
            <a:ext cx="4457700" cy="1200329"/>
          </a:xfrm>
          <a:prstGeom prst="rect">
            <a:avLst/>
          </a:prstGeom>
          <a:noFill/>
        </p:spPr>
        <p:txBody>
          <a:bodyPr wrap="square" rtlCol="0">
            <a:spAutoFit/>
          </a:bodyPr>
          <a:lstStyle/>
          <a:p>
            <a:pPr algn="ctr"/>
            <a:r>
              <a:rPr lang="en-US" sz="3600" dirty="0">
                <a:solidFill>
                  <a:schemeClr val="bg1"/>
                </a:solidFill>
                <a:ea typeface="Roboto" panose="02000000000000000000" pitchFamily="2" charset="0"/>
                <a:cs typeface="Roboto" panose="02000000000000000000" pitchFamily="2" charset="0"/>
              </a:rPr>
              <a:t>PHENOMENO(N)</a:t>
            </a:r>
          </a:p>
          <a:p>
            <a:pPr algn="ctr"/>
            <a:r>
              <a:rPr lang="el-GR" sz="3600" i="1" dirty="0">
                <a:solidFill>
                  <a:schemeClr val="bg1"/>
                </a:solidFill>
                <a:ea typeface="Roboto" panose="02000000000000000000" pitchFamily="2" charset="0"/>
                <a:cs typeface="Roboto" panose="02000000000000000000" pitchFamily="2" charset="0"/>
              </a:rPr>
              <a:t>φαινόμενον</a:t>
            </a:r>
            <a:endParaRPr lang="en-US" sz="3600" i="1" dirty="0">
              <a:solidFill>
                <a:schemeClr val="bg1"/>
              </a:solidFill>
              <a:ea typeface="Roboto" panose="02000000000000000000" pitchFamily="2" charset="0"/>
              <a:cs typeface="Roboto" panose="02000000000000000000" pitchFamily="2" charset="0"/>
            </a:endParaRPr>
          </a:p>
        </p:txBody>
      </p:sp>
      <p:sp>
        <p:nvSpPr>
          <p:cNvPr id="14" name="TextBox 13">
            <a:extLst>
              <a:ext uri="{FF2B5EF4-FFF2-40B4-BE49-F238E27FC236}">
                <a16:creationId xmlns:a16="http://schemas.microsoft.com/office/drawing/2014/main" id="{7DE7791B-F51A-4199-BE69-31637985277F}"/>
              </a:ext>
            </a:extLst>
          </p:cNvPr>
          <p:cNvSpPr txBox="1"/>
          <p:nvPr/>
        </p:nvSpPr>
        <p:spPr>
          <a:xfrm>
            <a:off x="6515100" y="2620058"/>
            <a:ext cx="4457700" cy="1200329"/>
          </a:xfrm>
          <a:prstGeom prst="rect">
            <a:avLst/>
          </a:prstGeom>
          <a:noFill/>
        </p:spPr>
        <p:txBody>
          <a:bodyPr wrap="square" rtlCol="0">
            <a:spAutoFit/>
          </a:bodyPr>
          <a:lstStyle/>
          <a:p>
            <a:pPr algn="ctr"/>
            <a:r>
              <a:rPr lang="en-US" sz="3600" dirty="0">
                <a:solidFill>
                  <a:schemeClr val="bg1"/>
                </a:solidFill>
                <a:ea typeface="Roboto" panose="02000000000000000000" pitchFamily="2" charset="0"/>
                <a:cs typeface="Roboto" panose="02000000000000000000" pitchFamily="2" charset="0"/>
              </a:rPr>
              <a:t>-LOGY</a:t>
            </a:r>
          </a:p>
          <a:p>
            <a:pPr algn="ctr"/>
            <a:r>
              <a:rPr lang="el-GR" sz="3600" i="1" dirty="0">
                <a:solidFill>
                  <a:schemeClr val="bg1"/>
                </a:solidFill>
                <a:ea typeface="Roboto" panose="02000000000000000000" pitchFamily="2" charset="0"/>
                <a:cs typeface="Roboto" panose="02000000000000000000" pitchFamily="2" charset="0"/>
              </a:rPr>
              <a:t>λογια</a:t>
            </a:r>
            <a:endParaRPr lang="en-US" sz="3600" i="1" dirty="0">
              <a:solidFill>
                <a:schemeClr val="bg1"/>
              </a:solidFill>
              <a:ea typeface="Roboto" panose="02000000000000000000" pitchFamily="2" charset="0"/>
              <a:cs typeface="Roboto" panose="02000000000000000000" pitchFamily="2" charset="0"/>
            </a:endParaRPr>
          </a:p>
        </p:txBody>
      </p:sp>
      <p:sp>
        <p:nvSpPr>
          <p:cNvPr id="15" name="TextBox 14">
            <a:extLst>
              <a:ext uri="{FF2B5EF4-FFF2-40B4-BE49-F238E27FC236}">
                <a16:creationId xmlns:a16="http://schemas.microsoft.com/office/drawing/2014/main" id="{11D70D25-C554-4AA7-A5A6-0F88AAA11851}"/>
              </a:ext>
            </a:extLst>
          </p:cNvPr>
          <p:cNvSpPr txBox="1"/>
          <p:nvPr/>
        </p:nvSpPr>
        <p:spPr>
          <a:xfrm>
            <a:off x="1638300" y="4671652"/>
            <a:ext cx="4457700" cy="830997"/>
          </a:xfrm>
          <a:prstGeom prst="rect">
            <a:avLst/>
          </a:prstGeom>
          <a:noFill/>
        </p:spPr>
        <p:txBody>
          <a:bodyPr wrap="square" rtlCol="0">
            <a:spAutoFit/>
          </a:bodyPr>
          <a:lstStyle/>
          <a:p>
            <a:pPr algn="ctr"/>
            <a:r>
              <a:rPr lang="en-US" sz="2400" b="1" dirty="0">
                <a:solidFill>
                  <a:srgbClr val="FF0000"/>
                </a:solidFill>
                <a:ea typeface="Roboto" panose="02000000000000000000" pitchFamily="2" charset="0"/>
                <a:cs typeface="Roboto" panose="02000000000000000000" pitchFamily="2" charset="0"/>
              </a:rPr>
              <a:t>Self-showing</a:t>
            </a:r>
          </a:p>
          <a:p>
            <a:pPr algn="ctr"/>
            <a:r>
              <a:rPr lang="en-US" sz="2400" dirty="0">
                <a:solidFill>
                  <a:schemeClr val="bg1"/>
                </a:solidFill>
                <a:ea typeface="Roboto" panose="02000000000000000000" pitchFamily="2" charset="0"/>
                <a:cs typeface="Roboto" panose="02000000000000000000" pitchFamily="2" charset="0"/>
              </a:rPr>
              <a:t>≠ representing</a:t>
            </a:r>
          </a:p>
        </p:txBody>
      </p:sp>
      <p:sp>
        <p:nvSpPr>
          <p:cNvPr id="16" name="TextBox 15">
            <a:extLst>
              <a:ext uri="{FF2B5EF4-FFF2-40B4-BE49-F238E27FC236}">
                <a16:creationId xmlns:a16="http://schemas.microsoft.com/office/drawing/2014/main" id="{819F1D2C-7559-4AAB-9A6C-C104767BD150}"/>
              </a:ext>
            </a:extLst>
          </p:cNvPr>
          <p:cNvSpPr txBox="1"/>
          <p:nvPr/>
        </p:nvSpPr>
        <p:spPr>
          <a:xfrm>
            <a:off x="6515100" y="4671651"/>
            <a:ext cx="4457700" cy="830997"/>
          </a:xfrm>
          <a:prstGeom prst="rect">
            <a:avLst/>
          </a:prstGeom>
          <a:noFill/>
        </p:spPr>
        <p:txBody>
          <a:bodyPr wrap="square" rtlCol="0">
            <a:spAutoFit/>
          </a:bodyPr>
          <a:lstStyle/>
          <a:p>
            <a:pPr algn="ctr"/>
            <a:r>
              <a:rPr lang="en-US" sz="2400" dirty="0">
                <a:solidFill>
                  <a:schemeClr val="bg1"/>
                </a:solidFill>
                <a:ea typeface="Roboto" panose="02000000000000000000" pitchFamily="2" charset="0"/>
                <a:cs typeface="Roboto" panose="02000000000000000000" pitchFamily="2" charset="0"/>
              </a:rPr>
              <a:t>Communicating the apprehension of a subject matter</a:t>
            </a:r>
            <a:endParaRPr lang="en-US" sz="2400" i="1" dirty="0">
              <a:solidFill>
                <a:schemeClr val="bg1"/>
              </a:solidFill>
              <a:ea typeface="Roboto" panose="02000000000000000000" pitchFamily="2" charset="0"/>
              <a:cs typeface="Roboto" panose="02000000000000000000" pitchFamily="2" charset="0"/>
            </a:endParaRPr>
          </a:p>
        </p:txBody>
      </p:sp>
      <p:cxnSp>
        <p:nvCxnSpPr>
          <p:cNvPr id="4" name="Straight Arrow Connector 3">
            <a:extLst>
              <a:ext uri="{FF2B5EF4-FFF2-40B4-BE49-F238E27FC236}">
                <a16:creationId xmlns:a16="http://schemas.microsoft.com/office/drawing/2014/main" id="{A3DA02E2-5E94-4BFD-9DB6-D309D69441FC}"/>
              </a:ext>
            </a:extLst>
          </p:cNvPr>
          <p:cNvCxnSpPr>
            <a:cxnSpLocks/>
          </p:cNvCxnSpPr>
          <p:nvPr/>
        </p:nvCxnSpPr>
        <p:spPr>
          <a:xfrm>
            <a:off x="6096000" y="1781174"/>
            <a:ext cx="2647950" cy="676958"/>
          </a:xfrm>
          <a:prstGeom prst="straightConnector1">
            <a:avLst/>
          </a:prstGeom>
          <a:ln w="317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2CD0A28-19F1-4A72-BD7F-4FC99E9F6968}"/>
              </a:ext>
            </a:extLst>
          </p:cNvPr>
          <p:cNvCxnSpPr>
            <a:cxnSpLocks/>
          </p:cNvCxnSpPr>
          <p:nvPr/>
        </p:nvCxnSpPr>
        <p:spPr>
          <a:xfrm flipH="1">
            <a:off x="3448050" y="1781174"/>
            <a:ext cx="2647950" cy="676958"/>
          </a:xfrm>
          <a:prstGeom prst="straightConnector1">
            <a:avLst/>
          </a:prstGeom>
          <a:ln w="317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6F8734B-6031-4A18-9503-AF0D373D317F}"/>
              </a:ext>
            </a:extLst>
          </p:cNvPr>
          <p:cNvCxnSpPr/>
          <p:nvPr/>
        </p:nvCxnSpPr>
        <p:spPr>
          <a:xfrm>
            <a:off x="3876675" y="3952875"/>
            <a:ext cx="0" cy="60960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31764E8-2DA5-4A53-AE93-41C3A021A0FE}"/>
              </a:ext>
            </a:extLst>
          </p:cNvPr>
          <p:cNvCxnSpPr/>
          <p:nvPr/>
        </p:nvCxnSpPr>
        <p:spPr>
          <a:xfrm>
            <a:off x="8696325" y="3952875"/>
            <a:ext cx="0" cy="60960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9581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AF6CB0D-4A16-43FB-8BED-645836A7D2D4}"/>
              </a:ext>
            </a:extLst>
          </p:cNvPr>
          <p:cNvSpPr txBox="1"/>
          <p:nvPr/>
        </p:nvSpPr>
        <p:spPr>
          <a:xfrm>
            <a:off x="1924051" y="861596"/>
            <a:ext cx="8343898" cy="830997"/>
          </a:xfrm>
          <a:prstGeom prst="rect">
            <a:avLst/>
          </a:prstGeom>
          <a:noFill/>
        </p:spPr>
        <p:txBody>
          <a:bodyPr wrap="square" rtlCol="0">
            <a:spAutoFit/>
          </a:bodyPr>
          <a:lstStyle/>
          <a:p>
            <a:pPr algn="ctr"/>
            <a:r>
              <a:rPr lang="en-US" sz="4800" dirty="0">
                <a:solidFill>
                  <a:schemeClr val="bg1"/>
                </a:solidFill>
                <a:ea typeface="Roboto" panose="02000000000000000000" pitchFamily="2" charset="0"/>
                <a:cs typeface="Roboto" panose="02000000000000000000" pitchFamily="2" charset="0"/>
              </a:rPr>
              <a:t>PHENOMENOLOGY</a:t>
            </a:r>
          </a:p>
        </p:txBody>
      </p:sp>
      <p:sp>
        <p:nvSpPr>
          <p:cNvPr id="13" name="TextBox 12">
            <a:extLst>
              <a:ext uri="{FF2B5EF4-FFF2-40B4-BE49-F238E27FC236}">
                <a16:creationId xmlns:a16="http://schemas.microsoft.com/office/drawing/2014/main" id="{935740FD-52DC-4BAD-963F-3A86AA31FD3B}"/>
              </a:ext>
            </a:extLst>
          </p:cNvPr>
          <p:cNvSpPr txBox="1"/>
          <p:nvPr/>
        </p:nvSpPr>
        <p:spPr>
          <a:xfrm>
            <a:off x="1638300" y="2620059"/>
            <a:ext cx="4457700" cy="1200329"/>
          </a:xfrm>
          <a:prstGeom prst="rect">
            <a:avLst/>
          </a:prstGeom>
          <a:noFill/>
        </p:spPr>
        <p:txBody>
          <a:bodyPr wrap="square" rtlCol="0">
            <a:spAutoFit/>
          </a:bodyPr>
          <a:lstStyle/>
          <a:p>
            <a:pPr algn="ctr"/>
            <a:r>
              <a:rPr lang="en-US" sz="3600" dirty="0">
                <a:solidFill>
                  <a:schemeClr val="bg1"/>
                </a:solidFill>
                <a:ea typeface="Roboto" panose="02000000000000000000" pitchFamily="2" charset="0"/>
                <a:cs typeface="Roboto" panose="02000000000000000000" pitchFamily="2" charset="0"/>
              </a:rPr>
              <a:t>PHENOMENO(N)</a:t>
            </a:r>
          </a:p>
          <a:p>
            <a:pPr algn="ctr"/>
            <a:r>
              <a:rPr lang="el-GR" sz="3600" i="1" dirty="0">
                <a:solidFill>
                  <a:schemeClr val="bg1"/>
                </a:solidFill>
                <a:ea typeface="Roboto" panose="02000000000000000000" pitchFamily="2" charset="0"/>
                <a:cs typeface="Roboto" panose="02000000000000000000" pitchFamily="2" charset="0"/>
              </a:rPr>
              <a:t>φαινόμενον</a:t>
            </a:r>
            <a:endParaRPr lang="en-US" sz="3600" i="1" dirty="0">
              <a:solidFill>
                <a:schemeClr val="bg1"/>
              </a:solidFill>
              <a:ea typeface="Roboto" panose="02000000000000000000" pitchFamily="2" charset="0"/>
              <a:cs typeface="Roboto" panose="02000000000000000000" pitchFamily="2" charset="0"/>
            </a:endParaRPr>
          </a:p>
        </p:txBody>
      </p:sp>
      <p:sp>
        <p:nvSpPr>
          <p:cNvPr id="14" name="TextBox 13">
            <a:extLst>
              <a:ext uri="{FF2B5EF4-FFF2-40B4-BE49-F238E27FC236}">
                <a16:creationId xmlns:a16="http://schemas.microsoft.com/office/drawing/2014/main" id="{7DE7791B-F51A-4199-BE69-31637985277F}"/>
              </a:ext>
            </a:extLst>
          </p:cNvPr>
          <p:cNvSpPr txBox="1"/>
          <p:nvPr/>
        </p:nvSpPr>
        <p:spPr>
          <a:xfrm>
            <a:off x="6515100" y="2620058"/>
            <a:ext cx="4457700" cy="1200329"/>
          </a:xfrm>
          <a:prstGeom prst="rect">
            <a:avLst/>
          </a:prstGeom>
          <a:noFill/>
        </p:spPr>
        <p:txBody>
          <a:bodyPr wrap="square" rtlCol="0">
            <a:spAutoFit/>
          </a:bodyPr>
          <a:lstStyle/>
          <a:p>
            <a:pPr algn="ctr"/>
            <a:r>
              <a:rPr lang="en-US" sz="3600" dirty="0">
                <a:solidFill>
                  <a:schemeClr val="bg1"/>
                </a:solidFill>
                <a:ea typeface="Roboto" panose="02000000000000000000" pitchFamily="2" charset="0"/>
                <a:cs typeface="Roboto" panose="02000000000000000000" pitchFamily="2" charset="0"/>
              </a:rPr>
              <a:t>-LOGY</a:t>
            </a:r>
          </a:p>
          <a:p>
            <a:pPr algn="ctr"/>
            <a:r>
              <a:rPr lang="el-GR" sz="3600" i="1" dirty="0">
                <a:solidFill>
                  <a:schemeClr val="bg1"/>
                </a:solidFill>
                <a:ea typeface="Roboto" panose="02000000000000000000" pitchFamily="2" charset="0"/>
                <a:cs typeface="Roboto" panose="02000000000000000000" pitchFamily="2" charset="0"/>
              </a:rPr>
              <a:t>λογια</a:t>
            </a:r>
            <a:endParaRPr lang="en-US" sz="3600" i="1" dirty="0">
              <a:solidFill>
                <a:schemeClr val="bg1"/>
              </a:solidFill>
              <a:ea typeface="Roboto" panose="02000000000000000000" pitchFamily="2" charset="0"/>
              <a:cs typeface="Roboto" panose="02000000000000000000" pitchFamily="2" charset="0"/>
            </a:endParaRPr>
          </a:p>
        </p:txBody>
      </p:sp>
      <p:sp>
        <p:nvSpPr>
          <p:cNvPr id="15" name="TextBox 14">
            <a:extLst>
              <a:ext uri="{FF2B5EF4-FFF2-40B4-BE49-F238E27FC236}">
                <a16:creationId xmlns:a16="http://schemas.microsoft.com/office/drawing/2014/main" id="{11D70D25-C554-4AA7-A5A6-0F88AAA11851}"/>
              </a:ext>
            </a:extLst>
          </p:cNvPr>
          <p:cNvSpPr txBox="1"/>
          <p:nvPr/>
        </p:nvSpPr>
        <p:spPr>
          <a:xfrm>
            <a:off x="1638300" y="4616996"/>
            <a:ext cx="8915400" cy="461665"/>
          </a:xfrm>
          <a:prstGeom prst="rect">
            <a:avLst/>
          </a:prstGeom>
          <a:noFill/>
        </p:spPr>
        <p:txBody>
          <a:bodyPr wrap="square" rtlCol="0">
            <a:spAutoFit/>
          </a:bodyPr>
          <a:lstStyle/>
          <a:p>
            <a:pPr algn="ctr"/>
            <a:r>
              <a:rPr lang="en-US" sz="2400" b="1" dirty="0">
                <a:solidFill>
                  <a:schemeClr val="bg1"/>
                </a:solidFill>
                <a:ea typeface="Roboto" panose="02000000000000000000" pitchFamily="2" charset="0"/>
                <a:cs typeface="Roboto" panose="02000000000000000000" pitchFamily="2" charset="0"/>
              </a:rPr>
              <a:t>“letting the manifest in itself be seen from itself.”</a:t>
            </a:r>
            <a:endParaRPr lang="en-US" sz="2400" dirty="0">
              <a:solidFill>
                <a:schemeClr val="bg1"/>
              </a:solidFill>
              <a:ea typeface="Roboto" panose="02000000000000000000" pitchFamily="2" charset="0"/>
              <a:cs typeface="Roboto" panose="02000000000000000000" pitchFamily="2" charset="0"/>
            </a:endParaRPr>
          </a:p>
        </p:txBody>
      </p:sp>
      <p:cxnSp>
        <p:nvCxnSpPr>
          <p:cNvPr id="4" name="Straight Arrow Connector 3">
            <a:extLst>
              <a:ext uri="{FF2B5EF4-FFF2-40B4-BE49-F238E27FC236}">
                <a16:creationId xmlns:a16="http://schemas.microsoft.com/office/drawing/2014/main" id="{A3DA02E2-5E94-4BFD-9DB6-D309D69441FC}"/>
              </a:ext>
            </a:extLst>
          </p:cNvPr>
          <p:cNvCxnSpPr>
            <a:cxnSpLocks/>
          </p:cNvCxnSpPr>
          <p:nvPr/>
        </p:nvCxnSpPr>
        <p:spPr>
          <a:xfrm>
            <a:off x="6096000" y="1781174"/>
            <a:ext cx="2647950" cy="676958"/>
          </a:xfrm>
          <a:prstGeom prst="straightConnector1">
            <a:avLst/>
          </a:prstGeom>
          <a:ln w="317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2CD0A28-19F1-4A72-BD7F-4FC99E9F6968}"/>
              </a:ext>
            </a:extLst>
          </p:cNvPr>
          <p:cNvCxnSpPr>
            <a:cxnSpLocks/>
          </p:cNvCxnSpPr>
          <p:nvPr/>
        </p:nvCxnSpPr>
        <p:spPr>
          <a:xfrm flipH="1">
            <a:off x="3448050" y="1781174"/>
            <a:ext cx="2647950" cy="676958"/>
          </a:xfrm>
          <a:prstGeom prst="straightConnector1">
            <a:avLst/>
          </a:prstGeom>
          <a:ln w="317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2316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AF6CB0D-4A16-43FB-8BED-645836A7D2D4}"/>
              </a:ext>
            </a:extLst>
          </p:cNvPr>
          <p:cNvSpPr txBox="1"/>
          <p:nvPr/>
        </p:nvSpPr>
        <p:spPr>
          <a:xfrm>
            <a:off x="1924051" y="861596"/>
            <a:ext cx="8343898" cy="830997"/>
          </a:xfrm>
          <a:prstGeom prst="rect">
            <a:avLst/>
          </a:prstGeom>
          <a:noFill/>
        </p:spPr>
        <p:txBody>
          <a:bodyPr wrap="square" rtlCol="0">
            <a:spAutoFit/>
          </a:bodyPr>
          <a:lstStyle/>
          <a:p>
            <a:pPr algn="ctr"/>
            <a:r>
              <a:rPr lang="en-US" sz="4800" dirty="0">
                <a:solidFill>
                  <a:schemeClr val="bg1"/>
                </a:solidFill>
                <a:ea typeface="Roboto" panose="02000000000000000000" pitchFamily="2" charset="0"/>
                <a:cs typeface="Roboto" panose="02000000000000000000" pitchFamily="2" charset="0"/>
              </a:rPr>
              <a:t>PHENOMENOLOGY</a:t>
            </a:r>
          </a:p>
        </p:txBody>
      </p:sp>
      <p:sp>
        <p:nvSpPr>
          <p:cNvPr id="13" name="TextBox 12">
            <a:extLst>
              <a:ext uri="{FF2B5EF4-FFF2-40B4-BE49-F238E27FC236}">
                <a16:creationId xmlns:a16="http://schemas.microsoft.com/office/drawing/2014/main" id="{935740FD-52DC-4BAD-963F-3A86AA31FD3B}"/>
              </a:ext>
            </a:extLst>
          </p:cNvPr>
          <p:cNvSpPr txBox="1"/>
          <p:nvPr/>
        </p:nvSpPr>
        <p:spPr>
          <a:xfrm>
            <a:off x="1638300" y="2620059"/>
            <a:ext cx="4457700" cy="1200329"/>
          </a:xfrm>
          <a:prstGeom prst="rect">
            <a:avLst/>
          </a:prstGeom>
          <a:noFill/>
        </p:spPr>
        <p:txBody>
          <a:bodyPr wrap="square" rtlCol="0">
            <a:spAutoFit/>
          </a:bodyPr>
          <a:lstStyle/>
          <a:p>
            <a:pPr algn="ctr"/>
            <a:r>
              <a:rPr lang="en-US" sz="3600" dirty="0">
                <a:solidFill>
                  <a:schemeClr val="bg1"/>
                </a:solidFill>
                <a:ea typeface="Roboto" panose="02000000000000000000" pitchFamily="2" charset="0"/>
                <a:cs typeface="Roboto" panose="02000000000000000000" pitchFamily="2" charset="0"/>
              </a:rPr>
              <a:t>PHENOMENO(N)</a:t>
            </a:r>
          </a:p>
          <a:p>
            <a:pPr algn="ctr"/>
            <a:r>
              <a:rPr lang="el-GR" sz="3600" i="1" dirty="0">
                <a:solidFill>
                  <a:schemeClr val="bg1"/>
                </a:solidFill>
                <a:ea typeface="Roboto" panose="02000000000000000000" pitchFamily="2" charset="0"/>
                <a:cs typeface="Roboto" panose="02000000000000000000" pitchFamily="2" charset="0"/>
              </a:rPr>
              <a:t>φαινόμενον</a:t>
            </a:r>
            <a:endParaRPr lang="en-US" sz="3600" i="1" dirty="0">
              <a:solidFill>
                <a:schemeClr val="bg1"/>
              </a:solidFill>
              <a:ea typeface="Roboto" panose="02000000000000000000" pitchFamily="2" charset="0"/>
              <a:cs typeface="Roboto" panose="02000000000000000000" pitchFamily="2" charset="0"/>
            </a:endParaRPr>
          </a:p>
        </p:txBody>
      </p:sp>
      <p:sp>
        <p:nvSpPr>
          <p:cNvPr id="14" name="TextBox 13">
            <a:extLst>
              <a:ext uri="{FF2B5EF4-FFF2-40B4-BE49-F238E27FC236}">
                <a16:creationId xmlns:a16="http://schemas.microsoft.com/office/drawing/2014/main" id="{7DE7791B-F51A-4199-BE69-31637985277F}"/>
              </a:ext>
            </a:extLst>
          </p:cNvPr>
          <p:cNvSpPr txBox="1"/>
          <p:nvPr/>
        </p:nvSpPr>
        <p:spPr>
          <a:xfrm>
            <a:off x="6515100" y="2620058"/>
            <a:ext cx="4457700" cy="1200329"/>
          </a:xfrm>
          <a:prstGeom prst="rect">
            <a:avLst/>
          </a:prstGeom>
          <a:noFill/>
        </p:spPr>
        <p:txBody>
          <a:bodyPr wrap="square" rtlCol="0">
            <a:spAutoFit/>
          </a:bodyPr>
          <a:lstStyle/>
          <a:p>
            <a:pPr algn="ctr"/>
            <a:r>
              <a:rPr lang="en-US" sz="3600" dirty="0">
                <a:solidFill>
                  <a:schemeClr val="bg1"/>
                </a:solidFill>
                <a:ea typeface="Roboto" panose="02000000000000000000" pitchFamily="2" charset="0"/>
                <a:cs typeface="Roboto" panose="02000000000000000000" pitchFamily="2" charset="0"/>
              </a:rPr>
              <a:t>-LOGY</a:t>
            </a:r>
          </a:p>
          <a:p>
            <a:pPr algn="ctr"/>
            <a:r>
              <a:rPr lang="el-GR" sz="3600" i="1" dirty="0">
                <a:solidFill>
                  <a:schemeClr val="bg1"/>
                </a:solidFill>
                <a:ea typeface="Roboto" panose="02000000000000000000" pitchFamily="2" charset="0"/>
                <a:cs typeface="Roboto" panose="02000000000000000000" pitchFamily="2" charset="0"/>
              </a:rPr>
              <a:t>λογια</a:t>
            </a:r>
            <a:endParaRPr lang="en-US" sz="3600" i="1" dirty="0">
              <a:solidFill>
                <a:schemeClr val="bg1"/>
              </a:solidFill>
              <a:ea typeface="Roboto" panose="02000000000000000000" pitchFamily="2" charset="0"/>
              <a:cs typeface="Roboto" panose="02000000000000000000" pitchFamily="2" charset="0"/>
            </a:endParaRPr>
          </a:p>
        </p:txBody>
      </p:sp>
      <p:sp>
        <p:nvSpPr>
          <p:cNvPr id="15" name="TextBox 14">
            <a:extLst>
              <a:ext uri="{FF2B5EF4-FFF2-40B4-BE49-F238E27FC236}">
                <a16:creationId xmlns:a16="http://schemas.microsoft.com/office/drawing/2014/main" id="{11D70D25-C554-4AA7-A5A6-0F88AAA11851}"/>
              </a:ext>
            </a:extLst>
          </p:cNvPr>
          <p:cNvSpPr txBox="1"/>
          <p:nvPr/>
        </p:nvSpPr>
        <p:spPr>
          <a:xfrm>
            <a:off x="1638300" y="4616996"/>
            <a:ext cx="8915400" cy="461665"/>
          </a:xfrm>
          <a:prstGeom prst="rect">
            <a:avLst/>
          </a:prstGeom>
          <a:noFill/>
        </p:spPr>
        <p:txBody>
          <a:bodyPr wrap="square" rtlCol="0">
            <a:spAutoFit/>
          </a:bodyPr>
          <a:lstStyle/>
          <a:p>
            <a:pPr algn="ctr"/>
            <a:r>
              <a:rPr lang="en-US" sz="2400" b="1" dirty="0">
                <a:solidFill>
                  <a:schemeClr val="bg1"/>
                </a:solidFill>
                <a:ea typeface="Roboto" panose="02000000000000000000" pitchFamily="2" charset="0"/>
                <a:cs typeface="Roboto" panose="02000000000000000000" pitchFamily="2" charset="0"/>
              </a:rPr>
              <a:t>“letting the manifest in itself be seen from itself.”</a:t>
            </a:r>
            <a:endParaRPr lang="en-US" sz="2400" dirty="0">
              <a:solidFill>
                <a:schemeClr val="bg1"/>
              </a:solidFill>
              <a:ea typeface="Roboto" panose="02000000000000000000" pitchFamily="2" charset="0"/>
              <a:cs typeface="Roboto" panose="02000000000000000000" pitchFamily="2" charset="0"/>
            </a:endParaRPr>
          </a:p>
        </p:txBody>
      </p:sp>
      <p:cxnSp>
        <p:nvCxnSpPr>
          <p:cNvPr id="4" name="Straight Arrow Connector 3">
            <a:extLst>
              <a:ext uri="{FF2B5EF4-FFF2-40B4-BE49-F238E27FC236}">
                <a16:creationId xmlns:a16="http://schemas.microsoft.com/office/drawing/2014/main" id="{A3DA02E2-5E94-4BFD-9DB6-D309D69441FC}"/>
              </a:ext>
            </a:extLst>
          </p:cNvPr>
          <p:cNvCxnSpPr>
            <a:cxnSpLocks/>
          </p:cNvCxnSpPr>
          <p:nvPr/>
        </p:nvCxnSpPr>
        <p:spPr>
          <a:xfrm>
            <a:off x="6096000" y="1781174"/>
            <a:ext cx="2647950" cy="676958"/>
          </a:xfrm>
          <a:prstGeom prst="straightConnector1">
            <a:avLst/>
          </a:prstGeom>
          <a:ln w="317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2CD0A28-19F1-4A72-BD7F-4FC99E9F6968}"/>
              </a:ext>
            </a:extLst>
          </p:cNvPr>
          <p:cNvCxnSpPr>
            <a:cxnSpLocks/>
          </p:cNvCxnSpPr>
          <p:nvPr/>
        </p:nvCxnSpPr>
        <p:spPr>
          <a:xfrm flipH="1">
            <a:off x="3448050" y="1781174"/>
            <a:ext cx="2647950" cy="676958"/>
          </a:xfrm>
          <a:prstGeom prst="straightConnector1">
            <a:avLst/>
          </a:prstGeom>
          <a:ln w="317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8B4C6F5-0EF3-40A8-8DCD-919A543EC0D2}"/>
              </a:ext>
            </a:extLst>
          </p:cNvPr>
          <p:cNvSpPr txBox="1"/>
          <p:nvPr/>
        </p:nvSpPr>
        <p:spPr>
          <a:xfrm>
            <a:off x="1638300" y="5248504"/>
            <a:ext cx="8915400" cy="461665"/>
          </a:xfrm>
          <a:prstGeom prst="rect">
            <a:avLst/>
          </a:prstGeom>
          <a:noFill/>
        </p:spPr>
        <p:txBody>
          <a:bodyPr wrap="square" rtlCol="0">
            <a:spAutoFit/>
          </a:bodyPr>
          <a:lstStyle/>
          <a:p>
            <a:pPr algn="ctr"/>
            <a:r>
              <a:rPr lang="en-US" sz="2400" b="1" dirty="0">
                <a:solidFill>
                  <a:schemeClr val="bg1"/>
                </a:solidFill>
                <a:ea typeface="Roboto" panose="02000000000000000000" pitchFamily="2" charset="0"/>
                <a:cs typeface="Roboto" panose="02000000000000000000" pitchFamily="2" charset="0"/>
              </a:rPr>
              <a:t>“a way of encountering something.”</a:t>
            </a:r>
            <a:endParaRPr lang="en-US" sz="2400" dirty="0">
              <a:solidFill>
                <a:schemeClr val="bg1"/>
              </a:solidFill>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8603781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Descartes">
            <a:extLst>
              <a:ext uri="{FF2B5EF4-FFF2-40B4-BE49-F238E27FC236}">
                <a16:creationId xmlns:a16="http://schemas.microsoft.com/office/drawing/2014/main" id="{0DA2B742-1FF2-456A-9DBE-008480EBAA7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87441" y="711200"/>
            <a:ext cx="4440332" cy="5435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64ADAB6-DAAE-4F5D-8C9F-A4F13112EE4A}"/>
              </a:ext>
            </a:extLst>
          </p:cNvPr>
          <p:cNvSpPr txBox="1"/>
          <p:nvPr/>
        </p:nvSpPr>
        <p:spPr>
          <a:xfrm>
            <a:off x="6833373" y="2890391"/>
            <a:ext cx="4075927" cy="1077218"/>
          </a:xfrm>
          <a:prstGeom prst="rect">
            <a:avLst/>
          </a:prstGeom>
          <a:noFill/>
        </p:spPr>
        <p:txBody>
          <a:bodyPr wrap="square" rtlCol="0">
            <a:spAutoFit/>
          </a:bodyPr>
          <a:lstStyle/>
          <a:p>
            <a:r>
              <a:rPr lang="en-US" sz="4000" dirty="0">
                <a:solidFill>
                  <a:schemeClr val="bg1"/>
                </a:solidFill>
                <a:ea typeface="Roboto" panose="02000000000000000000" pitchFamily="2" charset="0"/>
                <a:cs typeface="Roboto" panose="02000000000000000000" pitchFamily="2" charset="0"/>
              </a:rPr>
              <a:t>René Descartes</a:t>
            </a:r>
          </a:p>
          <a:p>
            <a:r>
              <a:rPr lang="en-US" sz="2400" dirty="0">
                <a:solidFill>
                  <a:schemeClr val="bg1"/>
                </a:solidFill>
                <a:ea typeface="Roboto" panose="02000000000000000000" pitchFamily="2" charset="0"/>
                <a:cs typeface="Roboto" panose="02000000000000000000" pitchFamily="2" charset="0"/>
              </a:rPr>
              <a:t>French; 1596 - 1650</a:t>
            </a:r>
          </a:p>
        </p:txBody>
      </p:sp>
    </p:spTree>
    <p:extLst>
      <p:ext uri="{BB962C8B-B14F-4D97-AF65-F5344CB8AC3E}">
        <p14:creationId xmlns:p14="http://schemas.microsoft.com/office/powerpoint/2010/main" val="6539572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Descartes pineal gland">
            <a:extLst>
              <a:ext uri="{FF2B5EF4-FFF2-40B4-BE49-F238E27FC236}">
                <a16:creationId xmlns:a16="http://schemas.microsoft.com/office/drawing/2014/main" id="{D2645FE6-B52B-4A30-9C63-2953A7C1BF3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5949" y="696119"/>
            <a:ext cx="6197009" cy="546576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pineal gland descartes">
            <a:extLst>
              <a:ext uri="{FF2B5EF4-FFF2-40B4-BE49-F238E27FC236}">
                <a16:creationId xmlns:a16="http://schemas.microsoft.com/office/drawing/2014/main" id="{00AA359B-121E-447D-BD4B-0D479416706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02604" y="2501900"/>
            <a:ext cx="4484547" cy="210026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713B9C4-604D-4D4C-A613-44D8E1A7D262}"/>
              </a:ext>
            </a:extLst>
          </p:cNvPr>
          <p:cNvSpPr txBox="1"/>
          <p:nvPr/>
        </p:nvSpPr>
        <p:spPr>
          <a:xfrm>
            <a:off x="8612692" y="6187080"/>
            <a:ext cx="2780248" cy="276999"/>
          </a:xfrm>
          <a:prstGeom prst="rect">
            <a:avLst/>
          </a:prstGeom>
          <a:noFill/>
        </p:spPr>
        <p:txBody>
          <a:bodyPr wrap="none" rtlCol="0">
            <a:spAutoFit/>
          </a:bodyPr>
          <a:lstStyle/>
          <a:p>
            <a:pPr algn="r"/>
            <a:r>
              <a:rPr lang="en-US" sz="1200" dirty="0">
                <a:solidFill>
                  <a:schemeClr val="bg1"/>
                </a:solidFill>
              </a:rPr>
              <a:t>Pineal gland – ‘The Ghost in the Machine’</a:t>
            </a:r>
          </a:p>
        </p:txBody>
      </p:sp>
    </p:spTree>
    <p:extLst>
      <p:ext uri="{BB962C8B-B14F-4D97-AF65-F5344CB8AC3E}">
        <p14:creationId xmlns:p14="http://schemas.microsoft.com/office/powerpoint/2010/main" val="41214412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4534E5-E504-45A9-8BEE-881D650B7465}"/>
              </a:ext>
            </a:extLst>
          </p:cNvPr>
          <p:cNvSpPr txBox="1"/>
          <p:nvPr/>
        </p:nvSpPr>
        <p:spPr>
          <a:xfrm>
            <a:off x="9428171" y="6187080"/>
            <a:ext cx="1964769" cy="276999"/>
          </a:xfrm>
          <a:prstGeom prst="rect">
            <a:avLst/>
          </a:prstGeom>
          <a:noFill/>
        </p:spPr>
        <p:txBody>
          <a:bodyPr wrap="none" rtlCol="0">
            <a:spAutoFit/>
          </a:bodyPr>
          <a:lstStyle/>
          <a:p>
            <a:pPr algn="r"/>
            <a:r>
              <a:rPr lang="en-US" sz="1200" dirty="0">
                <a:solidFill>
                  <a:schemeClr val="bg1"/>
                </a:solidFill>
              </a:rPr>
              <a:t>René Descartes, 1596 - 1650</a:t>
            </a:r>
          </a:p>
        </p:txBody>
      </p:sp>
      <p:sp>
        <p:nvSpPr>
          <p:cNvPr id="6" name="TextBox 5">
            <a:extLst>
              <a:ext uri="{FF2B5EF4-FFF2-40B4-BE49-F238E27FC236}">
                <a16:creationId xmlns:a16="http://schemas.microsoft.com/office/drawing/2014/main" id="{E36F9A2C-BB58-43F4-A40E-9F3C2027584C}"/>
              </a:ext>
            </a:extLst>
          </p:cNvPr>
          <p:cNvSpPr txBox="1"/>
          <p:nvPr/>
        </p:nvSpPr>
        <p:spPr>
          <a:xfrm>
            <a:off x="2050931" y="2967335"/>
            <a:ext cx="8090138" cy="923330"/>
          </a:xfrm>
          <a:prstGeom prst="rect">
            <a:avLst/>
          </a:prstGeom>
          <a:noFill/>
        </p:spPr>
        <p:txBody>
          <a:bodyPr wrap="square" rtlCol="0">
            <a:spAutoFit/>
          </a:bodyPr>
          <a:lstStyle/>
          <a:p>
            <a:pPr algn="ctr"/>
            <a:r>
              <a:rPr lang="en-US" sz="5400" dirty="0">
                <a:solidFill>
                  <a:schemeClr val="bg1"/>
                </a:solidFill>
                <a:ea typeface="Roboto" panose="02000000000000000000" pitchFamily="2" charset="0"/>
                <a:cs typeface="Roboto" panose="02000000000000000000" pitchFamily="2" charset="0"/>
              </a:rPr>
              <a:t>SUBJECT | OBJECT</a:t>
            </a:r>
          </a:p>
        </p:txBody>
      </p:sp>
    </p:spTree>
    <p:extLst>
      <p:ext uri="{BB962C8B-B14F-4D97-AF65-F5344CB8AC3E}">
        <p14:creationId xmlns:p14="http://schemas.microsoft.com/office/powerpoint/2010/main" val="35761026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6393256-4F78-48A6-901C-4BC65D44DB91}"/>
              </a:ext>
            </a:extLst>
          </p:cNvPr>
          <p:cNvSpPr txBox="1"/>
          <p:nvPr/>
        </p:nvSpPr>
        <p:spPr>
          <a:xfrm>
            <a:off x="6706373" y="2890391"/>
            <a:ext cx="4075927" cy="1077218"/>
          </a:xfrm>
          <a:prstGeom prst="rect">
            <a:avLst/>
          </a:prstGeom>
          <a:noFill/>
        </p:spPr>
        <p:txBody>
          <a:bodyPr wrap="square" rtlCol="0">
            <a:spAutoFit/>
          </a:bodyPr>
          <a:lstStyle/>
          <a:p>
            <a:r>
              <a:rPr lang="en-US" sz="4000" dirty="0">
                <a:solidFill>
                  <a:schemeClr val="bg1"/>
                </a:solidFill>
                <a:ea typeface="Roboto" panose="02000000000000000000" pitchFamily="2" charset="0"/>
                <a:cs typeface="Roboto" panose="02000000000000000000" pitchFamily="2" charset="0"/>
              </a:rPr>
              <a:t>Martin Heidegger</a:t>
            </a:r>
          </a:p>
          <a:p>
            <a:r>
              <a:rPr lang="en-US" sz="2400" dirty="0">
                <a:solidFill>
                  <a:schemeClr val="bg1"/>
                </a:solidFill>
                <a:ea typeface="Roboto" panose="02000000000000000000" pitchFamily="2" charset="0"/>
                <a:cs typeface="Roboto" panose="02000000000000000000" pitchFamily="2" charset="0"/>
              </a:rPr>
              <a:t>German; 1889 - 1976</a:t>
            </a:r>
          </a:p>
        </p:txBody>
      </p:sp>
      <p:pic>
        <p:nvPicPr>
          <p:cNvPr id="89092" name="Picture 4" descr="Image result for martin heidegger">
            <a:extLst>
              <a:ext uri="{FF2B5EF4-FFF2-40B4-BE49-F238E27FC236}">
                <a16:creationId xmlns:a16="http://schemas.microsoft.com/office/drawing/2014/main" id="{2A3FE02F-DBC9-4D13-A639-BFD2CD054EE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04914" y="1200150"/>
            <a:ext cx="4640342" cy="44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2440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2" name="Picture 4" descr="Image result for martin heidegger">
            <a:extLst>
              <a:ext uri="{FF2B5EF4-FFF2-40B4-BE49-F238E27FC236}">
                <a16:creationId xmlns:a16="http://schemas.microsoft.com/office/drawing/2014/main" id="{2A3FE02F-DBC9-4D13-A639-BFD2CD054EE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04914" y="1200150"/>
            <a:ext cx="4640342" cy="4457700"/>
          </a:xfrm>
          <a:prstGeom prst="rect">
            <a:avLst/>
          </a:prstGeom>
          <a:noFill/>
          <a:extLst>
            <a:ext uri="{909E8E84-426E-40DD-AFC4-6F175D3DCCD1}">
              <a14:hiddenFill xmlns:a14="http://schemas.microsoft.com/office/drawing/2010/main">
                <a:solidFill>
                  <a:srgbClr val="FFFFFF"/>
                </a:solidFill>
              </a14:hiddenFill>
            </a:ext>
          </a:extLst>
        </p:spPr>
      </p:pic>
      <p:pic>
        <p:nvPicPr>
          <p:cNvPr id="90114" name="Picture 2">
            <a:extLst>
              <a:ext uri="{FF2B5EF4-FFF2-40B4-BE49-F238E27FC236}">
                <a16:creationId xmlns:a16="http://schemas.microsoft.com/office/drawing/2014/main" id="{C43F0942-6DC0-47FE-BC9B-BBF3F32C0D9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07332" y="1200150"/>
            <a:ext cx="4038334" cy="4457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12275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Image result for sein und zeit">
            <a:extLst>
              <a:ext uri="{FF2B5EF4-FFF2-40B4-BE49-F238E27FC236}">
                <a16:creationId xmlns:a16="http://schemas.microsoft.com/office/drawing/2014/main" id="{1625EA33-3D26-41BE-BEDF-EA33283B3F0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36725" y="577850"/>
            <a:ext cx="3722335" cy="5702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A4534E5-E504-45A9-8BEE-881D650B7465}"/>
              </a:ext>
            </a:extLst>
          </p:cNvPr>
          <p:cNvSpPr txBox="1"/>
          <p:nvPr/>
        </p:nvSpPr>
        <p:spPr>
          <a:xfrm>
            <a:off x="9804043" y="6187080"/>
            <a:ext cx="1588897" cy="276999"/>
          </a:xfrm>
          <a:prstGeom prst="rect">
            <a:avLst/>
          </a:prstGeom>
          <a:noFill/>
        </p:spPr>
        <p:txBody>
          <a:bodyPr wrap="none" rtlCol="0">
            <a:spAutoFit/>
          </a:bodyPr>
          <a:lstStyle/>
          <a:p>
            <a:pPr algn="r"/>
            <a:r>
              <a:rPr lang="en-US" sz="1200" i="1" dirty="0">
                <a:solidFill>
                  <a:schemeClr val="bg1"/>
                </a:solidFill>
              </a:rPr>
              <a:t>Being and Time </a:t>
            </a:r>
            <a:r>
              <a:rPr lang="en-US" sz="1200" dirty="0">
                <a:solidFill>
                  <a:schemeClr val="bg1"/>
                </a:solidFill>
              </a:rPr>
              <a:t>(1927)</a:t>
            </a:r>
            <a:endParaRPr lang="en-US" sz="1200" i="1" dirty="0">
              <a:solidFill>
                <a:schemeClr val="bg1"/>
              </a:solidFill>
            </a:endParaRPr>
          </a:p>
        </p:txBody>
      </p:sp>
    </p:spTree>
    <p:extLst>
      <p:ext uri="{BB962C8B-B14F-4D97-AF65-F5344CB8AC3E}">
        <p14:creationId xmlns:p14="http://schemas.microsoft.com/office/powerpoint/2010/main" val="3017599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58F4E085-0319-4CA7-937A-21E087BCF6B3}"/>
              </a:ext>
            </a:extLst>
          </p:cNvPr>
          <p:cNvSpPr/>
          <p:nvPr/>
        </p:nvSpPr>
        <p:spPr>
          <a:xfrm>
            <a:off x="5095875" y="1427382"/>
            <a:ext cx="1981200" cy="4003236"/>
          </a:xfrm>
          <a:custGeom>
            <a:avLst/>
            <a:gdLst>
              <a:gd name="connsiteX0" fmla="*/ 990600 w 1981200"/>
              <a:gd name="connsiteY0" fmla="*/ 0 h 4003236"/>
              <a:gd name="connsiteX1" fmla="*/ 1062653 w 1981200"/>
              <a:gd name="connsiteY1" fmla="*/ 53880 h 4003236"/>
              <a:gd name="connsiteX2" fmla="*/ 1981200 w 1981200"/>
              <a:gd name="connsiteY2" fmla="*/ 2001618 h 4003236"/>
              <a:gd name="connsiteX3" fmla="*/ 1062653 w 1981200"/>
              <a:gd name="connsiteY3" fmla="*/ 3949356 h 4003236"/>
              <a:gd name="connsiteX4" fmla="*/ 990600 w 1981200"/>
              <a:gd name="connsiteY4" fmla="*/ 4003236 h 4003236"/>
              <a:gd name="connsiteX5" fmla="*/ 918547 w 1981200"/>
              <a:gd name="connsiteY5" fmla="*/ 3949356 h 4003236"/>
              <a:gd name="connsiteX6" fmla="*/ 0 w 1981200"/>
              <a:gd name="connsiteY6" fmla="*/ 2001618 h 4003236"/>
              <a:gd name="connsiteX7" fmla="*/ 918547 w 1981200"/>
              <a:gd name="connsiteY7" fmla="*/ 53880 h 400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1200" h="4003236">
                <a:moveTo>
                  <a:pt x="990600" y="0"/>
                </a:moveTo>
                <a:lnTo>
                  <a:pt x="1062653" y="53880"/>
                </a:lnTo>
                <a:cubicBezTo>
                  <a:pt x="1623633" y="516842"/>
                  <a:pt x="1981200" y="1217473"/>
                  <a:pt x="1981200" y="2001618"/>
                </a:cubicBezTo>
                <a:cubicBezTo>
                  <a:pt x="1981200" y="2785763"/>
                  <a:pt x="1623633" y="3486394"/>
                  <a:pt x="1062653" y="3949356"/>
                </a:cubicBezTo>
                <a:lnTo>
                  <a:pt x="990600" y="4003236"/>
                </a:lnTo>
                <a:lnTo>
                  <a:pt x="918547" y="3949356"/>
                </a:lnTo>
                <a:cubicBezTo>
                  <a:pt x="357568" y="3486394"/>
                  <a:pt x="0" y="2785763"/>
                  <a:pt x="0" y="2001618"/>
                </a:cubicBezTo>
                <a:cubicBezTo>
                  <a:pt x="0" y="1217473"/>
                  <a:pt x="357568" y="516842"/>
                  <a:pt x="918547" y="53880"/>
                </a:cubicBezTo>
                <a:close/>
              </a:path>
            </a:pathLst>
          </a:custGeom>
          <a:solidFill>
            <a:schemeClr val="bg1">
              <a:alpha val="48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37E08A1-4B50-462C-AB3A-206B090AE973}"/>
              </a:ext>
            </a:extLst>
          </p:cNvPr>
          <p:cNvSpPr txBox="1"/>
          <p:nvPr/>
        </p:nvSpPr>
        <p:spPr>
          <a:xfrm>
            <a:off x="2615889" y="3228975"/>
            <a:ext cx="1971565" cy="369332"/>
          </a:xfrm>
          <a:prstGeom prst="rect">
            <a:avLst/>
          </a:prstGeom>
          <a:noFill/>
        </p:spPr>
        <p:txBody>
          <a:bodyPr wrap="none" rtlCol="0">
            <a:spAutoFit/>
          </a:bodyPr>
          <a:lstStyle/>
          <a:p>
            <a:r>
              <a:rPr lang="en-US" dirty="0">
                <a:solidFill>
                  <a:schemeClr val="bg1"/>
                </a:solidFill>
              </a:rPr>
              <a:t>PHENOMENOLOGY</a:t>
            </a:r>
          </a:p>
        </p:txBody>
      </p:sp>
      <p:sp>
        <p:nvSpPr>
          <p:cNvPr id="7" name="TextBox 6">
            <a:extLst>
              <a:ext uri="{FF2B5EF4-FFF2-40B4-BE49-F238E27FC236}">
                <a16:creationId xmlns:a16="http://schemas.microsoft.com/office/drawing/2014/main" id="{99B5085D-E518-4537-A73E-A2B41AA4D382}"/>
              </a:ext>
            </a:extLst>
          </p:cNvPr>
          <p:cNvSpPr txBox="1"/>
          <p:nvPr/>
        </p:nvSpPr>
        <p:spPr>
          <a:xfrm>
            <a:off x="7664139" y="3228975"/>
            <a:ext cx="1609351" cy="369332"/>
          </a:xfrm>
          <a:prstGeom prst="rect">
            <a:avLst/>
          </a:prstGeom>
          <a:noFill/>
        </p:spPr>
        <p:txBody>
          <a:bodyPr wrap="none" rtlCol="0">
            <a:spAutoFit/>
          </a:bodyPr>
          <a:lstStyle/>
          <a:p>
            <a:r>
              <a:rPr lang="en-US" dirty="0">
                <a:solidFill>
                  <a:schemeClr val="bg1"/>
                </a:solidFill>
              </a:rPr>
              <a:t>ARCHITECTURE</a:t>
            </a:r>
          </a:p>
        </p:txBody>
      </p:sp>
      <p:sp>
        <p:nvSpPr>
          <p:cNvPr id="9" name="Oval 8">
            <a:extLst>
              <a:ext uri="{FF2B5EF4-FFF2-40B4-BE49-F238E27FC236}">
                <a16:creationId xmlns:a16="http://schemas.microsoft.com/office/drawing/2014/main" id="{9C90BC94-BC95-4EC3-A635-F21EFA15DE14}"/>
              </a:ext>
            </a:extLst>
          </p:cNvPr>
          <p:cNvSpPr/>
          <p:nvPr/>
        </p:nvSpPr>
        <p:spPr>
          <a:xfrm>
            <a:off x="2028825" y="904875"/>
            <a:ext cx="5048250" cy="5048250"/>
          </a:xfrm>
          <a:prstGeom prst="ellipse">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518AFDD-66CF-478C-8E97-F331996E4397}"/>
              </a:ext>
            </a:extLst>
          </p:cNvPr>
          <p:cNvSpPr/>
          <p:nvPr/>
        </p:nvSpPr>
        <p:spPr>
          <a:xfrm>
            <a:off x="5095875" y="904875"/>
            <a:ext cx="5048250" cy="5048250"/>
          </a:xfrm>
          <a:prstGeom prst="ellipse">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06563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36F9A2C-BB58-43F4-A40E-9F3C2027584C}"/>
              </a:ext>
            </a:extLst>
          </p:cNvPr>
          <p:cNvSpPr txBox="1"/>
          <p:nvPr/>
        </p:nvSpPr>
        <p:spPr>
          <a:xfrm>
            <a:off x="2057399" y="2873970"/>
            <a:ext cx="2704713" cy="923330"/>
          </a:xfrm>
          <a:prstGeom prst="rect">
            <a:avLst/>
          </a:prstGeom>
          <a:noFill/>
        </p:spPr>
        <p:txBody>
          <a:bodyPr wrap="square" rtlCol="0">
            <a:spAutoFit/>
          </a:bodyPr>
          <a:lstStyle/>
          <a:p>
            <a:pPr algn="r"/>
            <a:r>
              <a:rPr lang="en-US" sz="5400" dirty="0">
                <a:solidFill>
                  <a:schemeClr val="bg1"/>
                </a:solidFill>
                <a:ea typeface="Roboto" panose="02000000000000000000" pitchFamily="2" charset="0"/>
                <a:cs typeface="Roboto" panose="02000000000000000000" pitchFamily="2" charset="0"/>
              </a:rPr>
              <a:t>DASEIN</a:t>
            </a:r>
          </a:p>
        </p:txBody>
      </p:sp>
      <p:sp>
        <p:nvSpPr>
          <p:cNvPr id="2" name="TextBox 1">
            <a:extLst>
              <a:ext uri="{FF2B5EF4-FFF2-40B4-BE49-F238E27FC236}">
                <a16:creationId xmlns:a16="http://schemas.microsoft.com/office/drawing/2014/main" id="{E32CB0B3-889E-421E-A722-EE80D3327763}"/>
              </a:ext>
            </a:extLst>
          </p:cNvPr>
          <p:cNvSpPr txBox="1"/>
          <p:nvPr/>
        </p:nvSpPr>
        <p:spPr>
          <a:xfrm>
            <a:off x="9804043" y="6187080"/>
            <a:ext cx="1588897" cy="276999"/>
          </a:xfrm>
          <a:prstGeom prst="rect">
            <a:avLst/>
          </a:prstGeom>
          <a:noFill/>
        </p:spPr>
        <p:txBody>
          <a:bodyPr wrap="none" rtlCol="0">
            <a:spAutoFit/>
          </a:bodyPr>
          <a:lstStyle/>
          <a:p>
            <a:pPr algn="r"/>
            <a:r>
              <a:rPr lang="en-US" sz="1200" i="1" dirty="0">
                <a:solidFill>
                  <a:schemeClr val="bg1"/>
                </a:solidFill>
              </a:rPr>
              <a:t>Being and Time </a:t>
            </a:r>
            <a:r>
              <a:rPr lang="en-US" sz="1200" dirty="0">
                <a:solidFill>
                  <a:schemeClr val="bg1"/>
                </a:solidFill>
              </a:rPr>
              <a:t>(1927)</a:t>
            </a:r>
            <a:endParaRPr lang="en-US" sz="1200" i="1" dirty="0">
              <a:solidFill>
                <a:schemeClr val="bg1"/>
              </a:solidFill>
            </a:endParaRPr>
          </a:p>
        </p:txBody>
      </p:sp>
    </p:spTree>
    <p:extLst>
      <p:ext uri="{BB962C8B-B14F-4D97-AF65-F5344CB8AC3E}">
        <p14:creationId xmlns:p14="http://schemas.microsoft.com/office/powerpoint/2010/main" val="15460950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36F9A2C-BB58-43F4-A40E-9F3C2027584C}"/>
              </a:ext>
            </a:extLst>
          </p:cNvPr>
          <p:cNvSpPr txBox="1"/>
          <p:nvPr/>
        </p:nvSpPr>
        <p:spPr>
          <a:xfrm>
            <a:off x="2057399" y="2873970"/>
            <a:ext cx="2704713" cy="923330"/>
          </a:xfrm>
          <a:prstGeom prst="rect">
            <a:avLst/>
          </a:prstGeom>
          <a:noFill/>
        </p:spPr>
        <p:txBody>
          <a:bodyPr wrap="square" rtlCol="0">
            <a:spAutoFit/>
          </a:bodyPr>
          <a:lstStyle/>
          <a:p>
            <a:pPr algn="r"/>
            <a:r>
              <a:rPr lang="en-US" sz="5400" dirty="0">
                <a:solidFill>
                  <a:schemeClr val="bg1"/>
                </a:solidFill>
                <a:ea typeface="Roboto" panose="02000000000000000000" pitchFamily="2" charset="0"/>
                <a:cs typeface="Roboto" panose="02000000000000000000" pitchFamily="2" charset="0"/>
              </a:rPr>
              <a:t>DASEIN</a:t>
            </a:r>
          </a:p>
        </p:txBody>
      </p:sp>
      <p:sp>
        <p:nvSpPr>
          <p:cNvPr id="2" name="TextBox 1">
            <a:extLst>
              <a:ext uri="{FF2B5EF4-FFF2-40B4-BE49-F238E27FC236}">
                <a16:creationId xmlns:a16="http://schemas.microsoft.com/office/drawing/2014/main" id="{CA9CE92B-0C90-4466-B1B3-BF16ED9794AD}"/>
              </a:ext>
            </a:extLst>
          </p:cNvPr>
          <p:cNvSpPr txBox="1"/>
          <p:nvPr/>
        </p:nvSpPr>
        <p:spPr>
          <a:xfrm>
            <a:off x="5648326" y="1895247"/>
            <a:ext cx="5467350" cy="707886"/>
          </a:xfrm>
          <a:prstGeom prst="rect">
            <a:avLst/>
          </a:prstGeom>
          <a:noFill/>
        </p:spPr>
        <p:txBody>
          <a:bodyPr wrap="square" rtlCol="0">
            <a:spAutoFit/>
          </a:bodyPr>
          <a:lstStyle/>
          <a:p>
            <a:pPr marL="285750" indent="-285750">
              <a:spcAft>
                <a:spcPts val="1000"/>
              </a:spcAft>
              <a:buFontTx/>
              <a:buChar char="-"/>
            </a:pPr>
            <a:r>
              <a:rPr lang="en-US" sz="2000" dirty="0">
                <a:solidFill>
                  <a:schemeClr val="bg1"/>
                </a:solidFill>
              </a:rPr>
              <a:t>We are always situated in a place, interacting with things, and part of something larger </a:t>
            </a:r>
          </a:p>
        </p:txBody>
      </p:sp>
      <p:sp>
        <p:nvSpPr>
          <p:cNvPr id="3" name="TextBox 2">
            <a:extLst>
              <a:ext uri="{FF2B5EF4-FFF2-40B4-BE49-F238E27FC236}">
                <a16:creationId xmlns:a16="http://schemas.microsoft.com/office/drawing/2014/main" id="{89D55B25-85AA-4575-92DC-F26CE3610A6E}"/>
              </a:ext>
            </a:extLst>
          </p:cNvPr>
          <p:cNvSpPr txBox="1"/>
          <p:nvPr/>
        </p:nvSpPr>
        <p:spPr>
          <a:xfrm>
            <a:off x="9804043" y="6187080"/>
            <a:ext cx="1588897" cy="276999"/>
          </a:xfrm>
          <a:prstGeom prst="rect">
            <a:avLst/>
          </a:prstGeom>
          <a:noFill/>
        </p:spPr>
        <p:txBody>
          <a:bodyPr wrap="none" rtlCol="0">
            <a:spAutoFit/>
          </a:bodyPr>
          <a:lstStyle/>
          <a:p>
            <a:pPr algn="r"/>
            <a:r>
              <a:rPr lang="en-US" sz="1200" i="1" dirty="0">
                <a:solidFill>
                  <a:schemeClr val="bg1"/>
                </a:solidFill>
              </a:rPr>
              <a:t>Being and Time </a:t>
            </a:r>
            <a:r>
              <a:rPr lang="en-US" sz="1200" dirty="0">
                <a:solidFill>
                  <a:schemeClr val="bg1"/>
                </a:solidFill>
              </a:rPr>
              <a:t>(1927)</a:t>
            </a:r>
            <a:endParaRPr lang="en-US" sz="1200" i="1" dirty="0">
              <a:solidFill>
                <a:schemeClr val="bg1"/>
              </a:solidFill>
            </a:endParaRPr>
          </a:p>
        </p:txBody>
      </p:sp>
    </p:spTree>
    <p:extLst>
      <p:ext uri="{BB962C8B-B14F-4D97-AF65-F5344CB8AC3E}">
        <p14:creationId xmlns:p14="http://schemas.microsoft.com/office/powerpoint/2010/main" val="13211310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36F9A2C-BB58-43F4-A40E-9F3C2027584C}"/>
              </a:ext>
            </a:extLst>
          </p:cNvPr>
          <p:cNvSpPr txBox="1"/>
          <p:nvPr/>
        </p:nvSpPr>
        <p:spPr>
          <a:xfrm>
            <a:off x="2057399" y="2873970"/>
            <a:ext cx="2704713" cy="923330"/>
          </a:xfrm>
          <a:prstGeom prst="rect">
            <a:avLst/>
          </a:prstGeom>
          <a:noFill/>
        </p:spPr>
        <p:txBody>
          <a:bodyPr wrap="square" rtlCol="0">
            <a:spAutoFit/>
          </a:bodyPr>
          <a:lstStyle/>
          <a:p>
            <a:pPr algn="r"/>
            <a:r>
              <a:rPr lang="en-US" sz="5400" dirty="0">
                <a:solidFill>
                  <a:schemeClr val="bg1"/>
                </a:solidFill>
                <a:ea typeface="Roboto" panose="02000000000000000000" pitchFamily="2" charset="0"/>
                <a:cs typeface="Roboto" panose="02000000000000000000" pitchFamily="2" charset="0"/>
              </a:rPr>
              <a:t>DASEIN</a:t>
            </a:r>
          </a:p>
        </p:txBody>
      </p:sp>
      <p:sp>
        <p:nvSpPr>
          <p:cNvPr id="2" name="TextBox 1">
            <a:extLst>
              <a:ext uri="{FF2B5EF4-FFF2-40B4-BE49-F238E27FC236}">
                <a16:creationId xmlns:a16="http://schemas.microsoft.com/office/drawing/2014/main" id="{CA9CE92B-0C90-4466-B1B3-BF16ED9794AD}"/>
              </a:ext>
            </a:extLst>
          </p:cNvPr>
          <p:cNvSpPr txBox="1"/>
          <p:nvPr/>
        </p:nvSpPr>
        <p:spPr>
          <a:xfrm>
            <a:off x="5648326" y="1895247"/>
            <a:ext cx="5467350" cy="1143903"/>
          </a:xfrm>
          <a:prstGeom prst="rect">
            <a:avLst/>
          </a:prstGeom>
          <a:noFill/>
        </p:spPr>
        <p:txBody>
          <a:bodyPr wrap="square" rtlCol="0">
            <a:spAutoFit/>
          </a:bodyPr>
          <a:lstStyle/>
          <a:p>
            <a:pPr marL="285750" indent="-285750">
              <a:spcAft>
                <a:spcPts val="1000"/>
              </a:spcAft>
              <a:buFontTx/>
              <a:buChar char="-"/>
            </a:pPr>
            <a:r>
              <a:rPr lang="en-US" sz="2000" dirty="0">
                <a:solidFill>
                  <a:schemeClr val="bg1"/>
                </a:solidFill>
              </a:rPr>
              <a:t>We are always situated in a place, interacting with things, and part of something larger </a:t>
            </a:r>
          </a:p>
          <a:p>
            <a:pPr marL="285750" indent="-285750">
              <a:spcAft>
                <a:spcPts val="1000"/>
              </a:spcAft>
              <a:buFontTx/>
              <a:buChar char="-"/>
            </a:pPr>
            <a:r>
              <a:rPr lang="en-US" sz="2000" dirty="0">
                <a:solidFill>
                  <a:schemeClr val="bg1"/>
                </a:solidFill>
              </a:rPr>
              <a:t>The </a:t>
            </a:r>
            <a:r>
              <a:rPr lang="en-US" sz="2000" u="sng" dirty="0">
                <a:solidFill>
                  <a:schemeClr val="bg1"/>
                </a:solidFill>
              </a:rPr>
              <a:t>interconnectedness</a:t>
            </a:r>
            <a:r>
              <a:rPr lang="en-US" sz="2000" dirty="0">
                <a:solidFill>
                  <a:schemeClr val="bg1"/>
                </a:solidFill>
              </a:rPr>
              <a:t> of Being</a:t>
            </a:r>
          </a:p>
        </p:txBody>
      </p:sp>
      <p:sp>
        <p:nvSpPr>
          <p:cNvPr id="3" name="TextBox 2">
            <a:extLst>
              <a:ext uri="{FF2B5EF4-FFF2-40B4-BE49-F238E27FC236}">
                <a16:creationId xmlns:a16="http://schemas.microsoft.com/office/drawing/2014/main" id="{326E9826-CE6F-437A-80B4-07925A5B7CE7}"/>
              </a:ext>
            </a:extLst>
          </p:cNvPr>
          <p:cNvSpPr txBox="1"/>
          <p:nvPr/>
        </p:nvSpPr>
        <p:spPr>
          <a:xfrm>
            <a:off x="9804043" y="6187080"/>
            <a:ext cx="1588897" cy="276999"/>
          </a:xfrm>
          <a:prstGeom prst="rect">
            <a:avLst/>
          </a:prstGeom>
          <a:noFill/>
        </p:spPr>
        <p:txBody>
          <a:bodyPr wrap="none" rtlCol="0">
            <a:spAutoFit/>
          </a:bodyPr>
          <a:lstStyle/>
          <a:p>
            <a:pPr algn="r"/>
            <a:r>
              <a:rPr lang="en-US" sz="1200" i="1" dirty="0">
                <a:solidFill>
                  <a:schemeClr val="bg1"/>
                </a:solidFill>
              </a:rPr>
              <a:t>Being and Time </a:t>
            </a:r>
            <a:r>
              <a:rPr lang="en-US" sz="1200" dirty="0">
                <a:solidFill>
                  <a:schemeClr val="bg1"/>
                </a:solidFill>
              </a:rPr>
              <a:t>(1927)</a:t>
            </a:r>
            <a:endParaRPr lang="en-US" sz="1200" i="1" dirty="0">
              <a:solidFill>
                <a:schemeClr val="bg1"/>
              </a:solidFill>
            </a:endParaRPr>
          </a:p>
        </p:txBody>
      </p:sp>
      <p:sp>
        <p:nvSpPr>
          <p:cNvPr id="4" name="TextBox 3">
            <a:extLst>
              <a:ext uri="{FF2B5EF4-FFF2-40B4-BE49-F238E27FC236}">
                <a16:creationId xmlns:a16="http://schemas.microsoft.com/office/drawing/2014/main" id="{EFA96B2F-A56B-4957-B33A-D4FD7E0D8D82}"/>
              </a:ext>
            </a:extLst>
          </p:cNvPr>
          <p:cNvSpPr txBox="1"/>
          <p:nvPr/>
        </p:nvSpPr>
        <p:spPr>
          <a:xfrm>
            <a:off x="9956443" y="6339480"/>
            <a:ext cx="1588897" cy="276999"/>
          </a:xfrm>
          <a:prstGeom prst="rect">
            <a:avLst/>
          </a:prstGeom>
          <a:noFill/>
        </p:spPr>
        <p:txBody>
          <a:bodyPr wrap="none" rtlCol="0">
            <a:spAutoFit/>
          </a:bodyPr>
          <a:lstStyle/>
          <a:p>
            <a:pPr algn="r"/>
            <a:r>
              <a:rPr lang="en-US" sz="1200" i="1" dirty="0">
                <a:solidFill>
                  <a:schemeClr val="bg1"/>
                </a:solidFill>
              </a:rPr>
              <a:t>Being and Time </a:t>
            </a:r>
            <a:r>
              <a:rPr lang="en-US" sz="1200" dirty="0">
                <a:solidFill>
                  <a:schemeClr val="bg1"/>
                </a:solidFill>
              </a:rPr>
              <a:t>(1927)</a:t>
            </a:r>
            <a:endParaRPr lang="en-US" sz="1200" i="1" dirty="0">
              <a:solidFill>
                <a:schemeClr val="bg1"/>
              </a:solidFill>
            </a:endParaRPr>
          </a:p>
        </p:txBody>
      </p:sp>
    </p:spTree>
    <p:extLst>
      <p:ext uri="{BB962C8B-B14F-4D97-AF65-F5344CB8AC3E}">
        <p14:creationId xmlns:p14="http://schemas.microsoft.com/office/powerpoint/2010/main" val="21922046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36F9A2C-BB58-43F4-A40E-9F3C2027584C}"/>
              </a:ext>
            </a:extLst>
          </p:cNvPr>
          <p:cNvSpPr txBox="1"/>
          <p:nvPr/>
        </p:nvSpPr>
        <p:spPr>
          <a:xfrm>
            <a:off x="2057399" y="2873970"/>
            <a:ext cx="2704713" cy="923330"/>
          </a:xfrm>
          <a:prstGeom prst="rect">
            <a:avLst/>
          </a:prstGeom>
          <a:noFill/>
        </p:spPr>
        <p:txBody>
          <a:bodyPr wrap="square" rtlCol="0">
            <a:spAutoFit/>
          </a:bodyPr>
          <a:lstStyle/>
          <a:p>
            <a:pPr algn="r"/>
            <a:r>
              <a:rPr lang="en-US" sz="5400" dirty="0">
                <a:solidFill>
                  <a:schemeClr val="bg1"/>
                </a:solidFill>
                <a:ea typeface="Roboto" panose="02000000000000000000" pitchFamily="2" charset="0"/>
                <a:cs typeface="Roboto" panose="02000000000000000000" pitchFamily="2" charset="0"/>
              </a:rPr>
              <a:t>DASEIN</a:t>
            </a:r>
          </a:p>
        </p:txBody>
      </p:sp>
      <p:sp>
        <p:nvSpPr>
          <p:cNvPr id="2" name="TextBox 1">
            <a:extLst>
              <a:ext uri="{FF2B5EF4-FFF2-40B4-BE49-F238E27FC236}">
                <a16:creationId xmlns:a16="http://schemas.microsoft.com/office/drawing/2014/main" id="{CA9CE92B-0C90-4466-B1B3-BF16ED9794AD}"/>
              </a:ext>
            </a:extLst>
          </p:cNvPr>
          <p:cNvSpPr txBox="1"/>
          <p:nvPr/>
        </p:nvSpPr>
        <p:spPr>
          <a:xfrm>
            <a:off x="5648326" y="1895247"/>
            <a:ext cx="5467350" cy="1887696"/>
          </a:xfrm>
          <a:prstGeom prst="rect">
            <a:avLst/>
          </a:prstGeom>
          <a:noFill/>
        </p:spPr>
        <p:txBody>
          <a:bodyPr wrap="square" rtlCol="0">
            <a:spAutoFit/>
          </a:bodyPr>
          <a:lstStyle/>
          <a:p>
            <a:pPr marL="285750" indent="-285750">
              <a:spcAft>
                <a:spcPts val="1000"/>
              </a:spcAft>
              <a:buFontTx/>
              <a:buChar char="-"/>
            </a:pPr>
            <a:r>
              <a:rPr lang="en-US" sz="2000" dirty="0">
                <a:solidFill>
                  <a:schemeClr val="bg1"/>
                </a:solidFill>
              </a:rPr>
              <a:t>We are always situated in a place, interacting with things, and part of something larger </a:t>
            </a:r>
          </a:p>
          <a:p>
            <a:pPr marL="285750" indent="-285750">
              <a:spcAft>
                <a:spcPts val="1000"/>
              </a:spcAft>
              <a:buFontTx/>
              <a:buChar char="-"/>
            </a:pPr>
            <a:r>
              <a:rPr lang="en-US" sz="2000" dirty="0">
                <a:solidFill>
                  <a:schemeClr val="bg1"/>
                </a:solidFill>
              </a:rPr>
              <a:t>The </a:t>
            </a:r>
            <a:r>
              <a:rPr lang="en-US" sz="2000" u="sng" dirty="0">
                <a:solidFill>
                  <a:schemeClr val="bg1"/>
                </a:solidFill>
              </a:rPr>
              <a:t>interconnectedness</a:t>
            </a:r>
            <a:r>
              <a:rPr lang="en-US" sz="2000" dirty="0">
                <a:solidFill>
                  <a:schemeClr val="bg1"/>
                </a:solidFill>
              </a:rPr>
              <a:t> of Being</a:t>
            </a:r>
          </a:p>
          <a:p>
            <a:pPr marL="285750" indent="-285750">
              <a:spcAft>
                <a:spcPts val="1000"/>
              </a:spcAft>
              <a:buFontTx/>
              <a:buChar char="-"/>
            </a:pPr>
            <a:r>
              <a:rPr lang="en-US" sz="2000" dirty="0">
                <a:solidFill>
                  <a:schemeClr val="bg1"/>
                </a:solidFill>
              </a:rPr>
              <a:t>Meaningful things are meaningful through connection</a:t>
            </a:r>
          </a:p>
        </p:txBody>
      </p:sp>
      <p:sp>
        <p:nvSpPr>
          <p:cNvPr id="3" name="TextBox 2">
            <a:extLst>
              <a:ext uri="{FF2B5EF4-FFF2-40B4-BE49-F238E27FC236}">
                <a16:creationId xmlns:a16="http://schemas.microsoft.com/office/drawing/2014/main" id="{C845FE74-D06A-457A-B1F9-2F83BF4175E7}"/>
              </a:ext>
            </a:extLst>
          </p:cNvPr>
          <p:cNvSpPr txBox="1"/>
          <p:nvPr/>
        </p:nvSpPr>
        <p:spPr>
          <a:xfrm>
            <a:off x="9804043" y="6187080"/>
            <a:ext cx="1588897" cy="276999"/>
          </a:xfrm>
          <a:prstGeom prst="rect">
            <a:avLst/>
          </a:prstGeom>
          <a:noFill/>
        </p:spPr>
        <p:txBody>
          <a:bodyPr wrap="none" rtlCol="0">
            <a:spAutoFit/>
          </a:bodyPr>
          <a:lstStyle/>
          <a:p>
            <a:pPr algn="r"/>
            <a:r>
              <a:rPr lang="en-US" sz="1200" i="1" dirty="0">
                <a:solidFill>
                  <a:schemeClr val="bg1"/>
                </a:solidFill>
              </a:rPr>
              <a:t>Being and Time </a:t>
            </a:r>
            <a:r>
              <a:rPr lang="en-US" sz="1200" dirty="0">
                <a:solidFill>
                  <a:schemeClr val="bg1"/>
                </a:solidFill>
              </a:rPr>
              <a:t>(1927)</a:t>
            </a:r>
            <a:endParaRPr lang="en-US" sz="1200" i="1" dirty="0">
              <a:solidFill>
                <a:schemeClr val="bg1"/>
              </a:solidFill>
            </a:endParaRPr>
          </a:p>
        </p:txBody>
      </p:sp>
    </p:spTree>
    <p:extLst>
      <p:ext uri="{BB962C8B-B14F-4D97-AF65-F5344CB8AC3E}">
        <p14:creationId xmlns:p14="http://schemas.microsoft.com/office/powerpoint/2010/main" val="28201414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36F9A2C-BB58-43F4-A40E-9F3C2027584C}"/>
              </a:ext>
            </a:extLst>
          </p:cNvPr>
          <p:cNvSpPr txBox="1"/>
          <p:nvPr/>
        </p:nvSpPr>
        <p:spPr>
          <a:xfrm>
            <a:off x="2057399" y="2873970"/>
            <a:ext cx="2704713" cy="923330"/>
          </a:xfrm>
          <a:prstGeom prst="rect">
            <a:avLst/>
          </a:prstGeom>
          <a:noFill/>
        </p:spPr>
        <p:txBody>
          <a:bodyPr wrap="square" rtlCol="0">
            <a:spAutoFit/>
          </a:bodyPr>
          <a:lstStyle/>
          <a:p>
            <a:pPr algn="r"/>
            <a:r>
              <a:rPr lang="en-US" sz="5400" dirty="0">
                <a:solidFill>
                  <a:schemeClr val="bg1"/>
                </a:solidFill>
                <a:ea typeface="Roboto" panose="02000000000000000000" pitchFamily="2" charset="0"/>
                <a:cs typeface="Roboto" panose="02000000000000000000" pitchFamily="2" charset="0"/>
              </a:rPr>
              <a:t>DASEIN</a:t>
            </a:r>
          </a:p>
        </p:txBody>
      </p:sp>
      <p:sp>
        <p:nvSpPr>
          <p:cNvPr id="2" name="TextBox 1">
            <a:extLst>
              <a:ext uri="{FF2B5EF4-FFF2-40B4-BE49-F238E27FC236}">
                <a16:creationId xmlns:a16="http://schemas.microsoft.com/office/drawing/2014/main" id="{CA9CE92B-0C90-4466-B1B3-BF16ED9794AD}"/>
              </a:ext>
            </a:extLst>
          </p:cNvPr>
          <p:cNvSpPr txBox="1"/>
          <p:nvPr/>
        </p:nvSpPr>
        <p:spPr>
          <a:xfrm>
            <a:off x="5648326" y="1895247"/>
            <a:ext cx="5467350" cy="2631490"/>
          </a:xfrm>
          <a:prstGeom prst="rect">
            <a:avLst/>
          </a:prstGeom>
          <a:noFill/>
        </p:spPr>
        <p:txBody>
          <a:bodyPr wrap="square" rtlCol="0">
            <a:spAutoFit/>
          </a:bodyPr>
          <a:lstStyle/>
          <a:p>
            <a:pPr marL="285750" indent="-285750">
              <a:spcAft>
                <a:spcPts val="1000"/>
              </a:spcAft>
              <a:buFontTx/>
              <a:buChar char="-"/>
            </a:pPr>
            <a:r>
              <a:rPr lang="en-US" sz="2000" dirty="0">
                <a:solidFill>
                  <a:schemeClr val="bg1"/>
                </a:solidFill>
              </a:rPr>
              <a:t>We are always situated in a place, interacting with things, and part of something larger </a:t>
            </a:r>
          </a:p>
          <a:p>
            <a:pPr marL="285750" indent="-285750">
              <a:spcAft>
                <a:spcPts val="1000"/>
              </a:spcAft>
              <a:buFontTx/>
              <a:buChar char="-"/>
            </a:pPr>
            <a:r>
              <a:rPr lang="en-US" sz="2000" dirty="0">
                <a:solidFill>
                  <a:schemeClr val="bg1"/>
                </a:solidFill>
              </a:rPr>
              <a:t>The </a:t>
            </a:r>
            <a:r>
              <a:rPr lang="en-US" sz="2000" u="sng" dirty="0">
                <a:solidFill>
                  <a:schemeClr val="bg1"/>
                </a:solidFill>
              </a:rPr>
              <a:t>interconnectedness</a:t>
            </a:r>
            <a:r>
              <a:rPr lang="en-US" sz="2000" dirty="0">
                <a:solidFill>
                  <a:schemeClr val="bg1"/>
                </a:solidFill>
              </a:rPr>
              <a:t> of Being</a:t>
            </a:r>
          </a:p>
          <a:p>
            <a:pPr marL="285750" indent="-285750">
              <a:spcAft>
                <a:spcPts val="1000"/>
              </a:spcAft>
              <a:buFontTx/>
              <a:buChar char="-"/>
            </a:pPr>
            <a:r>
              <a:rPr lang="en-US" sz="2000" dirty="0">
                <a:solidFill>
                  <a:schemeClr val="bg1"/>
                </a:solidFill>
              </a:rPr>
              <a:t>Meaningful things are meaningful through connection</a:t>
            </a:r>
          </a:p>
          <a:p>
            <a:pPr marL="285750" indent="-285750">
              <a:spcAft>
                <a:spcPts val="1000"/>
              </a:spcAft>
              <a:buFontTx/>
              <a:buChar char="-"/>
            </a:pPr>
            <a:r>
              <a:rPr lang="en-US" sz="2000" dirty="0">
                <a:solidFill>
                  <a:schemeClr val="bg1"/>
                </a:solidFill>
              </a:rPr>
              <a:t>We’re never ‘in the world’ in a neutral, disinterested way</a:t>
            </a:r>
          </a:p>
        </p:txBody>
      </p:sp>
      <p:sp>
        <p:nvSpPr>
          <p:cNvPr id="3" name="TextBox 2">
            <a:extLst>
              <a:ext uri="{FF2B5EF4-FFF2-40B4-BE49-F238E27FC236}">
                <a16:creationId xmlns:a16="http://schemas.microsoft.com/office/drawing/2014/main" id="{7757631A-6E14-4ADE-8FA2-EFD97495DFEE}"/>
              </a:ext>
            </a:extLst>
          </p:cNvPr>
          <p:cNvSpPr txBox="1"/>
          <p:nvPr/>
        </p:nvSpPr>
        <p:spPr>
          <a:xfrm>
            <a:off x="9804043" y="6187080"/>
            <a:ext cx="1588897" cy="276999"/>
          </a:xfrm>
          <a:prstGeom prst="rect">
            <a:avLst/>
          </a:prstGeom>
          <a:noFill/>
        </p:spPr>
        <p:txBody>
          <a:bodyPr wrap="none" rtlCol="0">
            <a:spAutoFit/>
          </a:bodyPr>
          <a:lstStyle/>
          <a:p>
            <a:pPr algn="r"/>
            <a:r>
              <a:rPr lang="en-US" sz="1200" i="1" dirty="0">
                <a:solidFill>
                  <a:schemeClr val="bg1"/>
                </a:solidFill>
              </a:rPr>
              <a:t>Being and Time </a:t>
            </a:r>
            <a:r>
              <a:rPr lang="en-US" sz="1200" dirty="0">
                <a:solidFill>
                  <a:schemeClr val="bg1"/>
                </a:solidFill>
              </a:rPr>
              <a:t>(1927)</a:t>
            </a:r>
            <a:endParaRPr lang="en-US" sz="1200" i="1" dirty="0">
              <a:solidFill>
                <a:schemeClr val="bg1"/>
              </a:solidFill>
            </a:endParaRPr>
          </a:p>
        </p:txBody>
      </p:sp>
    </p:spTree>
    <p:extLst>
      <p:ext uri="{BB962C8B-B14F-4D97-AF65-F5344CB8AC3E}">
        <p14:creationId xmlns:p14="http://schemas.microsoft.com/office/powerpoint/2010/main" val="3382973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36F9A2C-BB58-43F4-A40E-9F3C2027584C}"/>
              </a:ext>
            </a:extLst>
          </p:cNvPr>
          <p:cNvSpPr txBox="1"/>
          <p:nvPr/>
        </p:nvSpPr>
        <p:spPr>
          <a:xfrm>
            <a:off x="2057399" y="2873970"/>
            <a:ext cx="2704713" cy="923330"/>
          </a:xfrm>
          <a:prstGeom prst="rect">
            <a:avLst/>
          </a:prstGeom>
          <a:noFill/>
        </p:spPr>
        <p:txBody>
          <a:bodyPr wrap="square" rtlCol="0">
            <a:spAutoFit/>
          </a:bodyPr>
          <a:lstStyle/>
          <a:p>
            <a:pPr algn="r"/>
            <a:r>
              <a:rPr lang="en-US" sz="5400" dirty="0">
                <a:solidFill>
                  <a:schemeClr val="bg1"/>
                </a:solidFill>
                <a:ea typeface="Roboto" panose="02000000000000000000" pitchFamily="2" charset="0"/>
                <a:cs typeface="Roboto" panose="02000000000000000000" pitchFamily="2" charset="0"/>
              </a:rPr>
              <a:t>DASEIN</a:t>
            </a:r>
          </a:p>
        </p:txBody>
      </p:sp>
      <p:sp>
        <p:nvSpPr>
          <p:cNvPr id="2" name="TextBox 1">
            <a:extLst>
              <a:ext uri="{FF2B5EF4-FFF2-40B4-BE49-F238E27FC236}">
                <a16:creationId xmlns:a16="http://schemas.microsoft.com/office/drawing/2014/main" id="{CA9CE92B-0C90-4466-B1B3-BF16ED9794AD}"/>
              </a:ext>
            </a:extLst>
          </p:cNvPr>
          <p:cNvSpPr txBox="1"/>
          <p:nvPr/>
        </p:nvSpPr>
        <p:spPr>
          <a:xfrm>
            <a:off x="5648326" y="1895247"/>
            <a:ext cx="5467350" cy="3067506"/>
          </a:xfrm>
          <a:prstGeom prst="rect">
            <a:avLst/>
          </a:prstGeom>
          <a:noFill/>
        </p:spPr>
        <p:txBody>
          <a:bodyPr wrap="square" rtlCol="0">
            <a:spAutoFit/>
          </a:bodyPr>
          <a:lstStyle/>
          <a:p>
            <a:pPr marL="285750" indent="-285750">
              <a:spcAft>
                <a:spcPts val="1000"/>
              </a:spcAft>
              <a:buFontTx/>
              <a:buChar char="-"/>
            </a:pPr>
            <a:r>
              <a:rPr lang="en-US" sz="2000" dirty="0">
                <a:solidFill>
                  <a:schemeClr val="bg1"/>
                </a:solidFill>
              </a:rPr>
              <a:t>We are always situated in a place, interacting with things, and part of something larger </a:t>
            </a:r>
          </a:p>
          <a:p>
            <a:pPr marL="285750" indent="-285750">
              <a:spcAft>
                <a:spcPts val="1000"/>
              </a:spcAft>
              <a:buFontTx/>
              <a:buChar char="-"/>
            </a:pPr>
            <a:r>
              <a:rPr lang="en-US" sz="2000" dirty="0">
                <a:solidFill>
                  <a:schemeClr val="bg1"/>
                </a:solidFill>
              </a:rPr>
              <a:t>The </a:t>
            </a:r>
            <a:r>
              <a:rPr lang="en-US" sz="2000" u="sng" dirty="0">
                <a:solidFill>
                  <a:schemeClr val="bg1"/>
                </a:solidFill>
              </a:rPr>
              <a:t>interconnectedness</a:t>
            </a:r>
            <a:r>
              <a:rPr lang="en-US" sz="2000" dirty="0">
                <a:solidFill>
                  <a:schemeClr val="bg1"/>
                </a:solidFill>
              </a:rPr>
              <a:t> of Being</a:t>
            </a:r>
          </a:p>
          <a:p>
            <a:pPr marL="285750" indent="-285750">
              <a:spcAft>
                <a:spcPts val="1000"/>
              </a:spcAft>
              <a:buFontTx/>
              <a:buChar char="-"/>
            </a:pPr>
            <a:r>
              <a:rPr lang="en-US" sz="2000" dirty="0">
                <a:solidFill>
                  <a:schemeClr val="bg1"/>
                </a:solidFill>
              </a:rPr>
              <a:t>Meaningful things are meaningful through connection</a:t>
            </a:r>
          </a:p>
          <a:p>
            <a:pPr marL="285750" indent="-285750">
              <a:spcAft>
                <a:spcPts val="1000"/>
              </a:spcAft>
              <a:buFontTx/>
              <a:buChar char="-"/>
            </a:pPr>
            <a:r>
              <a:rPr lang="en-US" sz="2000" dirty="0">
                <a:solidFill>
                  <a:schemeClr val="bg1"/>
                </a:solidFill>
              </a:rPr>
              <a:t>We’re never ‘in the world’ in a neutral, disinterested way</a:t>
            </a:r>
          </a:p>
          <a:p>
            <a:pPr marL="285750" indent="-285750">
              <a:spcAft>
                <a:spcPts val="1000"/>
              </a:spcAft>
              <a:buFontTx/>
              <a:buChar char="-"/>
            </a:pPr>
            <a:r>
              <a:rPr lang="en-US" sz="2000" dirty="0">
                <a:solidFill>
                  <a:schemeClr val="bg1"/>
                </a:solidFill>
              </a:rPr>
              <a:t>We are always </a:t>
            </a:r>
            <a:r>
              <a:rPr lang="en-US" sz="2000" u="sng" dirty="0">
                <a:solidFill>
                  <a:schemeClr val="bg1"/>
                </a:solidFill>
              </a:rPr>
              <a:t>involved</a:t>
            </a:r>
            <a:r>
              <a:rPr lang="en-US" sz="2000" dirty="0">
                <a:solidFill>
                  <a:schemeClr val="bg1"/>
                </a:solidFill>
              </a:rPr>
              <a:t>, we ‘have </a:t>
            </a:r>
            <a:r>
              <a:rPr lang="en-US" sz="2000" u="sng" dirty="0">
                <a:solidFill>
                  <a:schemeClr val="bg1"/>
                </a:solidFill>
              </a:rPr>
              <a:t>care</a:t>
            </a:r>
            <a:r>
              <a:rPr lang="en-US" sz="2000" dirty="0">
                <a:solidFill>
                  <a:schemeClr val="bg1"/>
                </a:solidFill>
              </a:rPr>
              <a:t>’</a:t>
            </a:r>
          </a:p>
        </p:txBody>
      </p:sp>
      <p:sp>
        <p:nvSpPr>
          <p:cNvPr id="3" name="TextBox 2">
            <a:extLst>
              <a:ext uri="{FF2B5EF4-FFF2-40B4-BE49-F238E27FC236}">
                <a16:creationId xmlns:a16="http://schemas.microsoft.com/office/drawing/2014/main" id="{C2D590A5-9B30-4B56-A390-F9E762A18588}"/>
              </a:ext>
            </a:extLst>
          </p:cNvPr>
          <p:cNvSpPr txBox="1"/>
          <p:nvPr/>
        </p:nvSpPr>
        <p:spPr>
          <a:xfrm>
            <a:off x="9804043" y="6187080"/>
            <a:ext cx="1588897" cy="276999"/>
          </a:xfrm>
          <a:prstGeom prst="rect">
            <a:avLst/>
          </a:prstGeom>
          <a:noFill/>
        </p:spPr>
        <p:txBody>
          <a:bodyPr wrap="none" rtlCol="0">
            <a:spAutoFit/>
          </a:bodyPr>
          <a:lstStyle/>
          <a:p>
            <a:pPr algn="r"/>
            <a:r>
              <a:rPr lang="en-US" sz="1200" i="1" dirty="0">
                <a:solidFill>
                  <a:schemeClr val="bg1"/>
                </a:solidFill>
              </a:rPr>
              <a:t>Being and Time </a:t>
            </a:r>
            <a:r>
              <a:rPr lang="en-US" sz="1200" dirty="0">
                <a:solidFill>
                  <a:schemeClr val="bg1"/>
                </a:solidFill>
              </a:rPr>
              <a:t>(1927)</a:t>
            </a:r>
            <a:endParaRPr lang="en-US" sz="1200" i="1" dirty="0">
              <a:solidFill>
                <a:schemeClr val="bg1"/>
              </a:solidFill>
            </a:endParaRPr>
          </a:p>
        </p:txBody>
      </p:sp>
    </p:spTree>
    <p:extLst>
      <p:ext uri="{BB962C8B-B14F-4D97-AF65-F5344CB8AC3E}">
        <p14:creationId xmlns:p14="http://schemas.microsoft.com/office/powerpoint/2010/main" val="35279137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36F9A2C-BB58-43F4-A40E-9F3C2027584C}"/>
              </a:ext>
            </a:extLst>
          </p:cNvPr>
          <p:cNvSpPr txBox="1"/>
          <p:nvPr/>
        </p:nvSpPr>
        <p:spPr>
          <a:xfrm>
            <a:off x="1285874" y="2873970"/>
            <a:ext cx="2704713" cy="923330"/>
          </a:xfrm>
          <a:prstGeom prst="rect">
            <a:avLst/>
          </a:prstGeom>
          <a:noFill/>
        </p:spPr>
        <p:txBody>
          <a:bodyPr wrap="square" rtlCol="0">
            <a:spAutoFit/>
          </a:bodyPr>
          <a:lstStyle/>
          <a:p>
            <a:pPr algn="r"/>
            <a:r>
              <a:rPr lang="en-US" sz="5400" dirty="0">
                <a:solidFill>
                  <a:schemeClr val="bg1"/>
                </a:solidFill>
                <a:ea typeface="Roboto" panose="02000000000000000000" pitchFamily="2" charset="0"/>
                <a:cs typeface="Roboto" panose="02000000000000000000" pitchFamily="2" charset="0"/>
              </a:rPr>
              <a:t>Care</a:t>
            </a:r>
          </a:p>
        </p:txBody>
      </p:sp>
      <p:sp>
        <p:nvSpPr>
          <p:cNvPr id="2" name="TextBox 1">
            <a:extLst>
              <a:ext uri="{FF2B5EF4-FFF2-40B4-BE49-F238E27FC236}">
                <a16:creationId xmlns:a16="http://schemas.microsoft.com/office/drawing/2014/main" id="{37D9A360-B1EF-4BD5-BDC9-43F22B5C39AD}"/>
              </a:ext>
            </a:extLst>
          </p:cNvPr>
          <p:cNvSpPr txBox="1"/>
          <p:nvPr/>
        </p:nvSpPr>
        <p:spPr>
          <a:xfrm>
            <a:off x="9804043" y="6187080"/>
            <a:ext cx="1588897" cy="276999"/>
          </a:xfrm>
          <a:prstGeom prst="rect">
            <a:avLst/>
          </a:prstGeom>
          <a:noFill/>
        </p:spPr>
        <p:txBody>
          <a:bodyPr wrap="none" rtlCol="0">
            <a:spAutoFit/>
          </a:bodyPr>
          <a:lstStyle/>
          <a:p>
            <a:pPr algn="r"/>
            <a:r>
              <a:rPr lang="en-US" sz="1200" i="1" dirty="0">
                <a:solidFill>
                  <a:schemeClr val="bg1"/>
                </a:solidFill>
              </a:rPr>
              <a:t>Being and Time </a:t>
            </a:r>
            <a:r>
              <a:rPr lang="en-US" sz="1200" dirty="0">
                <a:solidFill>
                  <a:schemeClr val="bg1"/>
                </a:solidFill>
              </a:rPr>
              <a:t>(1927)</a:t>
            </a:r>
            <a:endParaRPr lang="en-US" sz="1200" i="1" dirty="0">
              <a:solidFill>
                <a:schemeClr val="bg1"/>
              </a:solidFill>
            </a:endParaRPr>
          </a:p>
        </p:txBody>
      </p:sp>
    </p:spTree>
    <p:extLst>
      <p:ext uri="{BB962C8B-B14F-4D97-AF65-F5344CB8AC3E}">
        <p14:creationId xmlns:p14="http://schemas.microsoft.com/office/powerpoint/2010/main" val="883601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36F9A2C-BB58-43F4-A40E-9F3C2027584C}"/>
              </a:ext>
            </a:extLst>
          </p:cNvPr>
          <p:cNvSpPr txBox="1"/>
          <p:nvPr/>
        </p:nvSpPr>
        <p:spPr>
          <a:xfrm>
            <a:off x="1285874" y="2873970"/>
            <a:ext cx="2704713" cy="923330"/>
          </a:xfrm>
          <a:prstGeom prst="rect">
            <a:avLst/>
          </a:prstGeom>
          <a:noFill/>
        </p:spPr>
        <p:txBody>
          <a:bodyPr wrap="square" rtlCol="0">
            <a:spAutoFit/>
          </a:bodyPr>
          <a:lstStyle/>
          <a:p>
            <a:pPr algn="r"/>
            <a:r>
              <a:rPr lang="en-US" sz="5400" dirty="0">
                <a:solidFill>
                  <a:schemeClr val="bg1"/>
                </a:solidFill>
                <a:ea typeface="Roboto" panose="02000000000000000000" pitchFamily="2" charset="0"/>
                <a:cs typeface="Roboto" panose="02000000000000000000" pitchFamily="2" charset="0"/>
              </a:rPr>
              <a:t>Care</a:t>
            </a:r>
          </a:p>
        </p:txBody>
      </p:sp>
      <p:sp>
        <p:nvSpPr>
          <p:cNvPr id="2" name="TextBox 1">
            <a:extLst>
              <a:ext uri="{FF2B5EF4-FFF2-40B4-BE49-F238E27FC236}">
                <a16:creationId xmlns:a16="http://schemas.microsoft.com/office/drawing/2014/main" id="{CA9CE92B-0C90-4466-B1B3-BF16ED9794AD}"/>
              </a:ext>
            </a:extLst>
          </p:cNvPr>
          <p:cNvSpPr txBox="1"/>
          <p:nvPr/>
        </p:nvSpPr>
        <p:spPr>
          <a:xfrm>
            <a:off x="5438776" y="1953205"/>
            <a:ext cx="5467350" cy="1364476"/>
          </a:xfrm>
          <a:prstGeom prst="rect">
            <a:avLst/>
          </a:prstGeom>
          <a:noFill/>
        </p:spPr>
        <p:txBody>
          <a:bodyPr wrap="square" rtlCol="0">
            <a:spAutoFit/>
          </a:bodyPr>
          <a:lstStyle/>
          <a:p>
            <a:pPr marL="457200" indent="-457200">
              <a:spcAft>
                <a:spcPts val="1000"/>
              </a:spcAft>
              <a:buFont typeface="+mj-lt"/>
              <a:buAutoNum type="arabicPeriod"/>
            </a:pPr>
            <a:r>
              <a:rPr lang="en-US" sz="2600" b="1" dirty="0">
                <a:solidFill>
                  <a:schemeClr val="bg1"/>
                </a:solidFill>
              </a:rPr>
              <a:t>FACTICITY</a:t>
            </a:r>
          </a:p>
          <a:p>
            <a:pPr marL="914400" lvl="1" indent="-457200">
              <a:spcAft>
                <a:spcPts val="1000"/>
              </a:spcAft>
              <a:buFont typeface="+mj-lt"/>
              <a:buAutoNum type="alphaLcParenR"/>
            </a:pPr>
            <a:r>
              <a:rPr lang="en-US" sz="2000" dirty="0">
                <a:solidFill>
                  <a:schemeClr val="bg1"/>
                </a:solidFill>
              </a:rPr>
              <a:t>The ‘given’ of our existence</a:t>
            </a:r>
          </a:p>
          <a:p>
            <a:pPr marL="914400" lvl="1" indent="-457200">
              <a:spcAft>
                <a:spcPts val="1000"/>
              </a:spcAft>
              <a:buFont typeface="+mj-lt"/>
              <a:buAutoNum type="alphaLcParenR"/>
            </a:pPr>
            <a:r>
              <a:rPr lang="en-US" sz="2000" dirty="0">
                <a:solidFill>
                  <a:schemeClr val="bg1"/>
                </a:solidFill>
              </a:rPr>
              <a:t>‘Thrownness’ (</a:t>
            </a:r>
            <a:r>
              <a:rPr lang="en-US" sz="2000" i="1" dirty="0" err="1">
                <a:solidFill>
                  <a:schemeClr val="bg1"/>
                </a:solidFill>
              </a:rPr>
              <a:t>geworfen</a:t>
            </a:r>
            <a:r>
              <a:rPr lang="en-US" sz="2000" dirty="0">
                <a:solidFill>
                  <a:schemeClr val="bg1"/>
                </a:solidFill>
              </a:rPr>
              <a:t>)</a:t>
            </a:r>
          </a:p>
        </p:txBody>
      </p:sp>
      <p:sp>
        <p:nvSpPr>
          <p:cNvPr id="3" name="TextBox 2">
            <a:extLst>
              <a:ext uri="{FF2B5EF4-FFF2-40B4-BE49-F238E27FC236}">
                <a16:creationId xmlns:a16="http://schemas.microsoft.com/office/drawing/2014/main" id="{04B6276C-5788-4FC7-8E18-C4C13126F66A}"/>
              </a:ext>
            </a:extLst>
          </p:cNvPr>
          <p:cNvSpPr txBox="1"/>
          <p:nvPr/>
        </p:nvSpPr>
        <p:spPr>
          <a:xfrm>
            <a:off x="9804043" y="6187080"/>
            <a:ext cx="1588897" cy="276999"/>
          </a:xfrm>
          <a:prstGeom prst="rect">
            <a:avLst/>
          </a:prstGeom>
          <a:noFill/>
        </p:spPr>
        <p:txBody>
          <a:bodyPr wrap="none" rtlCol="0">
            <a:spAutoFit/>
          </a:bodyPr>
          <a:lstStyle/>
          <a:p>
            <a:pPr algn="r"/>
            <a:r>
              <a:rPr lang="en-US" sz="1200" i="1" dirty="0">
                <a:solidFill>
                  <a:schemeClr val="bg1"/>
                </a:solidFill>
              </a:rPr>
              <a:t>Being and Time </a:t>
            </a:r>
            <a:r>
              <a:rPr lang="en-US" sz="1200" dirty="0">
                <a:solidFill>
                  <a:schemeClr val="bg1"/>
                </a:solidFill>
              </a:rPr>
              <a:t>(1927)</a:t>
            </a:r>
            <a:endParaRPr lang="en-US" sz="1200" i="1" dirty="0">
              <a:solidFill>
                <a:schemeClr val="bg1"/>
              </a:solidFill>
            </a:endParaRPr>
          </a:p>
        </p:txBody>
      </p:sp>
    </p:spTree>
    <p:extLst>
      <p:ext uri="{BB962C8B-B14F-4D97-AF65-F5344CB8AC3E}">
        <p14:creationId xmlns:p14="http://schemas.microsoft.com/office/powerpoint/2010/main" val="13954113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36F9A2C-BB58-43F4-A40E-9F3C2027584C}"/>
              </a:ext>
            </a:extLst>
          </p:cNvPr>
          <p:cNvSpPr txBox="1"/>
          <p:nvPr/>
        </p:nvSpPr>
        <p:spPr>
          <a:xfrm>
            <a:off x="1285874" y="2873970"/>
            <a:ext cx="2704713" cy="923330"/>
          </a:xfrm>
          <a:prstGeom prst="rect">
            <a:avLst/>
          </a:prstGeom>
          <a:noFill/>
        </p:spPr>
        <p:txBody>
          <a:bodyPr wrap="square" rtlCol="0">
            <a:spAutoFit/>
          </a:bodyPr>
          <a:lstStyle/>
          <a:p>
            <a:pPr algn="r"/>
            <a:r>
              <a:rPr lang="en-US" sz="5400" dirty="0">
                <a:solidFill>
                  <a:schemeClr val="bg1"/>
                </a:solidFill>
                <a:ea typeface="Roboto" panose="02000000000000000000" pitchFamily="2" charset="0"/>
                <a:cs typeface="Roboto" panose="02000000000000000000" pitchFamily="2" charset="0"/>
              </a:rPr>
              <a:t>Care</a:t>
            </a:r>
          </a:p>
        </p:txBody>
      </p:sp>
      <p:sp>
        <p:nvSpPr>
          <p:cNvPr id="2" name="TextBox 1">
            <a:extLst>
              <a:ext uri="{FF2B5EF4-FFF2-40B4-BE49-F238E27FC236}">
                <a16:creationId xmlns:a16="http://schemas.microsoft.com/office/drawing/2014/main" id="{CA9CE92B-0C90-4466-B1B3-BF16ED9794AD}"/>
              </a:ext>
            </a:extLst>
          </p:cNvPr>
          <p:cNvSpPr txBox="1"/>
          <p:nvPr/>
        </p:nvSpPr>
        <p:spPr>
          <a:xfrm>
            <a:off x="5438776" y="1953205"/>
            <a:ext cx="5467350" cy="2764859"/>
          </a:xfrm>
          <a:prstGeom prst="rect">
            <a:avLst/>
          </a:prstGeom>
          <a:noFill/>
        </p:spPr>
        <p:txBody>
          <a:bodyPr wrap="square" rtlCol="0">
            <a:spAutoFit/>
          </a:bodyPr>
          <a:lstStyle/>
          <a:p>
            <a:pPr marL="457200" indent="-457200">
              <a:spcAft>
                <a:spcPts val="1000"/>
              </a:spcAft>
              <a:buFont typeface="+mj-lt"/>
              <a:buAutoNum type="arabicPeriod"/>
            </a:pPr>
            <a:r>
              <a:rPr lang="en-US" sz="2600" b="1" dirty="0">
                <a:solidFill>
                  <a:srgbClr val="FF0000"/>
                </a:solidFill>
              </a:rPr>
              <a:t>FACTICITY</a:t>
            </a:r>
          </a:p>
          <a:p>
            <a:pPr marL="914400" lvl="1" indent="-457200">
              <a:spcAft>
                <a:spcPts val="1000"/>
              </a:spcAft>
              <a:buFont typeface="+mj-lt"/>
              <a:buAutoNum type="alphaLcParenR"/>
            </a:pPr>
            <a:r>
              <a:rPr lang="en-US" sz="2000" dirty="0">
                <a:solidFill>
                  <a:schemeClr val="bg1"/>
                </a:solidFill>
              </a:rPr>
              <a:t>The ‘given’ of our existence</a:t>
            </a:r>
          </a:p>
          <a:p>
            <a:pPr marL="914400" lvl="1" indent="-457200">
              <a:spcAft>
                <a:spcPts val="1000"/>
              </a:spcAft>
              <a:buFont typeface="+mj-lt"/>
              <a:buAutoNum type="alphaLcParenR"/>
            </a:pPr>
            <a:r>
              <a:rPr lang="en-US" sz="2000" dirty="0">
                <a:solidFill>
                  <a:schemeClr val="bg1"/>
                </a:solidFill>
              </a:rPr>
              <a:t>‘Thrownness’ (</a:t>
            </a:r>
            <a:r>
              <a:rPr lang="en-US" sz="2000" i="1" dirty="0" err="1">
                <a:solidFill>
                  <a:schemeClr val="bg1"/>
                </a:solidFill>
              </a:rPr>
              <a:t>geworfen</a:t>
            </a:r>
            <a:r>
              <a:rPr lang="en-US" sz="2000" dirty="0">
                <a:solidFill>
                  <a:schemeClr val="bg1"/>
                </a:solidFill>
              </a:rPr>
              <a:t>)</a:t>
            </a:r>
          </a:p>
          <a:p>
            <a:pPr marL="457200" indent="-457200">
              <a:spcAft>
                <a:spcPts val="1000"/>
              </a:spcAft>
              <a:buFont typeface="+mj-lt"/>
              <a:buAutoNum type="arabicPeriod"/>
            </a:pPr>
            <a:r>
              <a:rPr lang="en-US" sz="2600" b="1" dirty="0">
                <a:solidFill>
                  <a:srgbClr val="FF0000"/>
                </a:solidFill>
              </a:rPr>
              <a:t>FALLENNESS</a:t>
            </a:r>
          </a:p>
          <a:p>
            <a:pPr marL="914400" lvl="1" indent="-457200">
              <a:spcAft>
                <a:spcPts val="1000"/>
              </a:spcAft>
              <a:buFont typeface="+mj-lt"/>
              <a:buAutoNum type="arabicPeriod"/>
            </a:pPr>
            <a:r>
              <a:rPr lang="en-US" sz="2000" dirty="0">
                <a:solidFill>
                  <a:schemeClr val="bg1"/>
                </a:solidFill>
              </a:rPr>
              <a:t>‘Das Man’ → ‘They-self’</a:t>
            </a:r>
          </a:p>
          <a:p>
            <a:pPr marL="914400" lvl="1" indent="-457200">
              <a:spcAft>
                <a:spcPts val="1000"/>
              </a:spcAft>
              <a:buFont typeface="+mj-lt"/>
              <a:buAutoNum type="arabicPeriod"/>
            </a:pPr>
            <a:r>
              <a:rPr lang="en-US" sz="2000" dirty="0">
                <a:solidFill>
                  <a:schemeClr val="bg1"/>
                </a:solidFill>
              </a:rPr>
              <a:t>We fall away from our own potential</a:t>
            </a:r>
          </a:p>
        </p:txBody>
      </p:sp>
      <p:sp>
        <p:nvSpPr>
          <p:cNvPr id="3" name="TextBox 2">
            <a:extLst>
              <a:ext uri="{FF2B5EF4-FFF2-40B4-BE49-F238E27FC236}">
                <a16:creationId xmlns:a16="http://schemas.microsoft.com/office/drawing/2014/main" id="{2BC82A21-A0B9-460C-836C-88593A39037F}"/>
              </a:ext>
            </a:extLst>
          </p:cNvPr>
          <p:cNvSpPr txBox="1"/>
          <p:nvPr/>
        </p:nvSpPr>
        <p:spPr>
          <a:xfrm>
            <a:off x="9804043" y="6187080"/>
            <a:ext cx="1588897" cy="276999"/>
          </a:xfrm>
          <a:prstGeom prst="rect">
            <a:avLst/>
          </a:prstGeom>
          <a:noFill/>
        </p:spPr>
        <p:txBody>
          <a:bodyPr wrap="none" rtlCol="0">
            <a:spAutoFit/>
          </a:bodyPr>
          <a:lstStyle/>
          <a:p>
            <a:pPr algn="r"/>
            <a:r>
              <a:rPr lang="en-US" sz="1200" i="1" dirty="0">
                <a:solidFill>
                  <a:schemeClr val="bg1"/>
                </a:solidFill>
              </a:rPr>
              <a:t>Being and Time </a:t>
            </a:r>
            <a:r>
              <a:rPr lang="en-US" sz="1200" dirty="0">
                <a:solidFill>
                  <a:schemeClr val="bg1"/>
                </a:solidFill>
              </a:rPr>
              <a:t>(1927)</a:t>
            </a:r>
            <a:endParaRPr lang="en-US" sz="1200" i="1" dirty="0">
              <a:solidFill>
                <a:schemeClr val="bg1"/>
              </a:solidFill>
            </a:endParaRPr>
          </a:p>
        </p:txBody>
      </p:sp>
    </p:spTree>
    <p:extLst>
      <p:ext uri="{BB962C8B-B14F-4D97-AF65-F5344CB8AC3E}">
        <p14:creationId xmlns:p14="http://schemas.microsoft.com/office/powerpoint/2010/main" val="6860842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36F9A2C-BB58-43F4-A40E-9F3C2027584C}"/>
              </a:ext>
            </a:extLst>
          </p:cNvPr>
          <p:cNvSpPr txBox="1"/>
          <p:nvPr/>
        </p:nvSpPr>
        <p:spPr>
          <a:xfrm>
            <a:off x="336645" y="3105834"/>
            <a:ext cx="11518710" cy="646331"/>
          </a:xfrm>
          <a:prstGeom prst="rect">
            <a:avLst/>
          </a:prstGeom>
          <a:noFill/>
        </p:spPr>
        <p:txBody>
          <a:bodyPr wrap="square" rtlCol="0">
            <a:spAutoFit/>
          </a:bodyPr>
          <a:lstStyle/>
          <a:p>
            <a:pPr algn="ctr"/>
            <a:r>
              <a:rPr lang="en-US" sz="3600" dirty="0">
                <a:solidFill>
                  <a:schemeClr val="bg1"/>
                </a:solidFill>
                <a:ea typeface="Roboto" panose="02000000000000000000" pitchFamily="2" charset="0"/>
                <a:cs typeface="Roboto" panose="02000000000000000000" pitchFamily="2" charset="0"/>
              </a:rPr>
              <a:t>“the world is always the one that I share with others.”</a:t>
            </a:r>
          </a:p>
        </p:txBody>
      </p:sp>
      <p:sp>
        <p:nvSpPr>
          <p:cNvPr id="2" name="TextBox 1">
            <a:extLst>
              <a:ext uri="{FF2B5EF4-FFF2-40B4-BE49-F238E27FC236}">
                <a16:creationId xmlns:a16="http://schemas.microsoft.com/office/drawing/2014/main" id="{C9368F76-7B9F-4B11-BCB3-860D5C863C19}"/>
              </a:ext>
            </a:extLst>
          </p:cNvPr>
          <p:cNvSpPr txBox="1"/>
          <p:nvPr/>
        </p:nvSpPr>
        <p:spPr>
          <a:xfrm>
            <a:off x="9804043" y="6187080"/>
            <a:ext cx="1588897" cy="276999"/>
          </a:xfrm>
          <a:prstGeom prst="rect">
            <a:avLst/>
          </a:prstGeom>
          <a:noFill/>
        </p:spPr>
        <p:txBody>
          <a:bodyPr wrap="none" rtlCol="0">
            <a:spAutoFit/>
          </a:bodyPr>
          <a:lstStyle/>
          <a:p>
            <a:pPr algn="r"/>
            <a:r>
              <a:rPr lang="en-US" sz="1200" i="1" dirty="0">
                <a:solidFill>
                  <a:schemeClr val="bg1"/>
                </a:solidFill>
              </a:rPr>
              <a:t>Being and Time </a:t>
            </a:r>
            <a:r>
              <a:rPr lang="en-US" sz="1200" dirty="0">
                <a:solidFill>
                  <a:schemeClr val="bg1"/>
                </a:solidFill>
              </a:rPr>
              <a:t>(1927)</a:t>
            </a:r>
            <a:endParaRPr lang="en-US" sz="1200" i="1" dirty="0">
              <a:solidFill>
                <a:schemeClr val="bg1"/>
              </a:solidFill>
            </a:endParaRPr>
          </a:p>
        </p:txBody>
      </p:sp>
    </p:spTree>
    <p:extLst>
      <p:ext uri="{BB962C8B-B14F-4D97-AF65-F5344CB8AC3E}">
        <p14:creationId xmlns:p14="http://schemas.microsoft.com/office/powerpoint/2010/main" val="582834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984D32C-87BE-473E-9288-C15D3B6B459A}"/>
              </a:ext>
            </a:extLst>
          </p:cNvPr>
          <p:cNvSpPr txBox="1"/>
          <p:nvPr/>
        </p:nvSpPr>
        <p:spPr>
          <a:xfrm>
            <a:off x="8160137" y="3028890"/>
            <a:ext cx="2742427" cy="800219"/>
          </a:xfrm>
          <a:prstGeom prst="rect">
            <a:avLst/>
          </a:prstGeom>
          <a:noFill/>
        </p:spPr>
        <p:txBody>
          <a:bodyPr wrap="square" rtlCol="0">
            <a:spAutoFit/>
          </a:bodyPr>
          <a:lstStyle/>
          <a:p>
            <a:r>
              <a:rPr lang="en-US" sz="2800" dirty="0">
                <a:solidFill>
                  <a:schemeClr val="bg1"/>
                </a:solidFill>
                <a:ea typeface="Roboto" panose="02000000000000000000" pitchFamily="2" charset="0"/>
                <a:cs typeface="Roboto" panose="02000000000000000000" pitchFamily="2" charset="0"/>
              </a:rPr>
              <a:t>Wilhelm Wundt</a:t>
            </a:r>
          </a:p>
          <a:p>
            <a:r>
              <a:rPr lang="en-US" dirty="0">
                <a:solidFill>
                  <a:schemeClr val="bg1"/>
                </a:solidFill>
                <a:ea typeface="Roboto" panose="02000000000000000000" pitchFamily="2" charset="0"/>
                <a:cs typeface="Roboto" panose="02000000000000000000" pitchFamily="2" charset="0"/>
              </a:rPr>
              <a:t>German; 1832 - 1920</a:t>
            </a:r>
          </a:p>
        </p:txBody>
      </p:sp>
      <p:pic>
        <p:nvPicPr>
          <p:cNvPr id="1026" name="Picture 2" descr="Image result for Wilhelm Wundt">
            <a:extLst>
              <a:ext uri="{FF2B5EF4-FFF2-40B4-BE49-F238E27FC236}">
                <a16:creationId xmlns:a16="http://schemas.microsoft.com/office/drawing/2014/main" id="{8BDDA321-26FE-4033-A3C7-19ADF603FB9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7370" y="1202598"/>
            <a:ext cx="5569630" cy="4452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8797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22AAD9-3EEC-4060-BEBD-99EE6062FA8D}"/>
              </a:ext>
            </a:extLst>
          </p:cNvPr>
          <p:cNvSpPr txBox="1"/>
          <p:nvPr/>
        </p:nvSpPr>
        <p:spPr>
          <a:xfrm>
            <a:off x="263857" y="2644170"/>
            <a:ext cx="11518710" cy="1569660"/>
          </a:xfrm>
          <a:prstGeom prst="rect">
            <a:avLst/>
          </a:prstGeom>
          <a:noFill/>
        </p:spPr>
        <p:txBody>
          <a:bodyPr wrap="square" rtlCol="0">
            <a:spAutoFit/>
          </a:bodyPr>
          <a:lstStyle/>
          <a:p>
            <a:pPr algn="ctr"/>
            <a:r>
              <a:rPr lang="en-US" sz="4800" dirty="0">
                <a:solidFill>
                  <a:schemeClr val="bg1"/>
                </a:solidFill>
                <a:ea typeface="Roboto" panose="02000000000000000000" pitchFamily="2" charset="0"/>
                <a:cs typeface="Roboto" panose="02000000000000000000" pitchFamily="2" charset="0"/>
              </a:rPr>
              <a:t>DAS DING</a:t>
            </a:r>
          </a:p>
          <a:p>
            <a:pPr algn="ctr"/>
            <a:r>
              <a:rPr lang="en-US" sz="4800" dirty="0">
                <a:solidFill>
                  <a:schemeClr val="bg1"/>
                </a:solidFill>
                <a:ea typeface="Roboto" panose="02000000000000000000" pitchFamily="2" charset="0"/>
                <a:cs typeface="Roboto" panose="02000000000000000000" pitchFamily="2" charset="0"/>
              </a:rPr>
              <a:t>THE THING-IN-ITSELF</a:t>
            </a:r>
          </a:p>
        </p:txBody>
      </p:sp>
      <p:sp>
        <p:nvSpPr>
          <p:cNvPr id="2" name="TextBox 1">
            <a:extLst>
              <a:ext uri="{FF2B5EF4-FFF2-40B4-BE49-F238E27FC236}">
                <a16:creationId xmlns:a16="http://schemas.microsoft.com/office/drawing/2014/main" id="{E29F5AAD-8966-4076-AB54-BF11F5E646B7}"/>
              </a:ext>
            </a:extLst>
          </p:cNvPr>
          <p:cNvSpPr txBox="1"/>
          <p:nvPr/>
        </p:nvSpPr>
        <p:spPr>
          <a:xfrm>
            <a:off x="9804043" y="6187080"/>
            <a:ext cx="1588897" cy="276999"/>
          </a:xfrm>
          <a:prstGeom prst="rect">
            <a:avLst/>
          </a:prstGeom>
          <a:noFill/>
        </p:spPr>
        <p:txBody>
          <a:bodyPr wrap="none" rtlCol="0">
            <a:spAutoFit/>
          </a:bodyPr>
          <a:lstStyle/>
          <a:p>
            <a:pPr algn="r"/>
            <a:r>
              <a:rPr lang="en-US" sz="1200" i="1" dirty="0">
                <a:solidFill>
                  <a:schemeClr val="bg1"/>
                </a:solidFill>
              </a:rPr>
              <a:t>Being and Time </a:t>
            </a:r>
            <a:r>
              <a:rPr lang="en-US" sz="1200" dirty="0">
                <a:solidFill>
                  <a:schemeClr val="bg1"/>
                </a:solidFill>
              </a:rPr>
              <a:t>(1927)</a:t>
            </a:r>
            <a:endParaRPr lang="en-US" sz="1200" i="1" dirty="0">
              <a:solidFill>
                <a:schemeClr val="bg1"/>
              </a:solidFill>
            </a:endParaRPr>
          </a:p>
        </p:txBody>
      </p:sp>
    </p:spTree>
    <p:extLst>
      <p:ext uri="{BB962C8B-B14F-4D97-AF65-F5344CB8AC3E}">
        <p14:creationId xmlns:p14="http://schemas.microsoft.com/office/powerpoint/2010/main" val="2028624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kevin bacon 6 degrees">
            <a:extLst>
              <a:ext uri="{FF2B5EF4-FFF2-40B4-BE49-F238E27FC236}">
                <a16:creationId xmlns:a16="http://schemas.microsoft.com/office/drawing/2014/main" id="{D66D7C0E-EED6-4F03-9D9A-328D8DEF921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3875" y="474802"/>
            <a:ext cx="8454108" cy="5506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23887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22AAD9-3EEC-4060-BEBD-99EE6062FA8D}"/>
              </a:ext>
            </a:extLst>
          </p:cNvPr>
          <p:cNvSpPr txBox="1"/>
          <p:nvPr/>
        </p:nvSpPr>
        <p:spPr>
          <a:xfrm>
            <a:off x="263857" y="2644170"/>
            <a:ext cx="11518710" cy="1569660"/>
          </a:xfrm>
          <a:prstGeom prst="rect">
            <a:avLst/>
          </a:prstGeom>
          <a:noFill/>
        </p:spPr>
        <p:txBody>
          <a:bodyPr wrap="square" rtlCol="0">
            <a:spAutoFit/>
          </a:bodyPr>
          <a:lstStyle/>
          <a:p>
            <a:pPr algn="ctr"/>
            <a:r>
              <a:rPr lang="en-US" sz="4800" dirty="0">
                <a:solidFill>
                  <a:schemeClr val="bg1"/>
                </a:solidFill>
                <a:ea typeface="Roboto" panose="02000000000000000000" pitchFamily="2" charset="0"/>
                <a:cs typeface="Roboto" panose="02000000000000000000" pitchFamily="2" charset="0"/>
              </a:rPr>
              <a:t>DAS DING</a:t>
            </a:r>
          </a:p>
          <a:p>
            <a:pPr algn="ctr"/>
            <a:r>
              <a:rPr lang="en-US" sz="4800" dirty="0">
                <a:solidFill>
                  <a:schemeClr val="bg1"/>
                </a:solidFill>
                <a:ea typeface="Roboto" panose="02000000000000000000" pitchFamily="2" charset="0"/>
                <a:cs typeface="Roboto" panose="02000000000000000000" pitchFamily="2" charset="0"/>
              </a:rPr>
              <a:t>THE THING-IN-ITSELF</a:t>
            </a:r>
          </a:p>
        </p:txBody>
      </p:sp>
    </p:spTree>
    <p:extLst>
      <p:ext uri="{BB962C8B-B14F-4D97-AF65-F5344CB8AC3E}">
        <p14:creationId xmlns:p14="http://schemas.microsoft.com/office/powerpoint/2010/main" val="26309487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A75F117-6091-4360-86FB-02DBE6DA1776}"/>
              </a:ext>
            </a:extLst>
          </p:cNvPr>
          <p:cNvSpPr txBox="1"/>
          <p:nvPr/>
        </p:nvSpPr>
        <p:spPr>
          <a:xfrm>
            <a:off x="1805559" y="2099924"/>
            <a:ext cx="3896360" cy="523220"/>
          </a:xfrm>
          <a:prstGeom prst="rect">
            <a:avLst/>
          </a:prstGeom>
          <a:noFill/>
        </p:spPr>
        <p:txBody>
          <a:bodyPr wrap="square" rtlCol="0">
            <a:spAutoFit/>
          </a:bodyPr>
          <a:lstStyle/>
          <a:p>
            <a:pPr algn="ctr"/>
            <a:r>
              <a:rPr lang="en-US" sz="2800" dirty="0">
                <a:solidFill>
                  <a:schemeClr val="bg1"/>
                </a:solidFill>
                <a:ea typeface="Roboto" panose="02000000000000000000" pitchFamily="2" charset="0"/>
                <a:cs typeface="Roboto" panose="02000000000000000000" pitchFamily="2" charset="0"/>
              </a:rPr>
              <a:t>PRESENT-AT-HAND</a:t>
            </a:r>
          </a:p>
        </p:txBody>
      </p:sp>
      <p:sp>
        <p:nvSpPr>
          <p:cNvPr id="7" name="TextBox 6">
            <a:extLst>
              <a:ext uri="{FF2B5EF4-FFF2-40B4-BE49-F238E27FC236}">
                <a16:creationId xmlns:a16="http://schemas.microsoft.com/office/drawing/2014/main" id="{26F39F41-95E6-4F23-9EA8-4F14D8C97237}"/>
              </a:ext>
            </a:extLst>
          </p:cNvPr>
          <p:cNvSpPr txBox="1"/>
          <p:nvPr/>
        </p:nvSpPr>
        <p:spPr>
          <a:xfrm>
            <a:off x="6096000" y="2099924"/>
            <a:ext cx="3896360" cy="523220"/>
          </a:xfrm>
          <a:prstGeom prst="rect">
            <a:avLst/>
          </a:prstGeom>
          <a:noFill/>
        </p:spPr>
        <p:txBody>
          <a:bodyPr wrap="square" rtlCol="0">
            <a:spAutoFit/>
          </a:bodyPr>
          <a:lstStyle/>
          <a:p>
            <a:pPr algn="ctr"/>
            <a:r>
              <a:rPr lang="en-US" sz="2800" dirty="0">
                <a:solidFill>
                  <a:schemeClr val="bg1"/>
                </a:solidFill>
                <a:ea typeface="Roboto" panose="02000000000000000000" pitchFamily="2" charset="0"/>
                <a:cs typeface="Roboto" panose="02000000000000000000" pitchFamily="2" charset="0"/>
              </a:rPr>
              <a:t>READY-TO-HAND</a:t>
            </a:r>
          </a:p>
        </p:txBody>
      </p:sp>
    </p:spTree>
    <p:extLst>
      <p:ext uri="{BB962C8B-B14F-4D97-AF65-F5344CB8AC3E}">
        <p14:creationId xmlns:p14="http://schemas.microsoft.com/office/powerpoint/2010/main" val="23164114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lated image">
            <a:extLst>
              <a:ext uri="{FF2B5EF4-FFF2-40B4-BE49-F238E27FC236}">
                <a16:creationId xmlns:a16="http://schemas.microsoft.com/office/drawing/2014/main" id="{762B79CE-9C21-47C3-B93C-26908C572A5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90083" y="1285875"/>
            <a:ext cx="3381375" cy="42862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465FE2B-2D48-40CF-9C76-16FA5F39CCDA}"/>
              </a:ext>
            </a:extLst>
          </p:cNvPr>
          <p:cNvSpPr txBox="1"/>
          <p:nvPr/>
        </p:nvSpPr>
        <p:spPr>
          <a:xfrm>
            <a:off x="1805559" y="2099924"/>
            <a:ext cx="3896360" cy="523220"/>
          </a:xfrm>
          <a:prstGeom prst="rect">
            <a:avLst/>
          </a:prstGeom>
          <a:noFill/>
        </p:spPr>
        <p:txBody>
          <a:bodyPr wrap="square" rtlCol="0">
            <a:spAutoFit/>
          </a:bodyPr>
          <a:lstStyle/>
          <a:p>
            <a:pPr algn="ctr"/>
            <a:r>
              <a:rPr lang="en-US" sz="2800" dirty="0">
                <a:solidFill>
                  <a:schemeClr val="bg1"/>
                </a:solidFill>
                <a:ea typeface="Roboto" panose="02000000000000000000" pitchFamily="2" charset="0"/>
                <a:cs typeface="Roboto" panose="02000000000000000000" pitchFamily="2" charset="0"/>
              </a:rPr>
              <a:t>PRESENT-AT-HAND</a:t>
            </a:r>
          </a:p>
        </p:txBody>
      </p:sp>
    </p:spTree>
    <p:extLst>
      <p:ext uri="{BB962C8B-B14F-4D97-AF65-F5344CB8AC3E}">
        <p14:creationId xmlns:p14="http://schemas.microsoft.com/office/powerpoint/2010/main" val="1037711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hammering gif">
            <a:extLst>
              <a:ext uri="{FF2B5EF4-FFF2-40B4-BE49-F238E27FC236}">
                <a16:creationId xmlns:a16="http://schemas.microsoft.com/office/drawing/2014/main" id="{490CB27F-F55E-477D-8755-02E6CD0FC9FD}"/>
              </a:ext>
            </a:extLst>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1092708" y="2099924"/>
            <a:ext cx="4762500" cy="2667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2635B27-6A7A-49E2-9B5E-0786811139D7}"/>
              </a:ext>
            </a:extLst>
          </p:cNvPr>
          <p:cNvSpPr txBox="1"/>
          <p:nvPr/>
        </p:nvSpPr>
        <p:spPr>
          <a:xfrm>
            <a:off x="6096000" y="2099924"/>
            <a:ext cx="3896360" cy="523220"/>
          </a:xfrm>
          <a:prstGeom prst="rect">
            <a:avLst/>
          </a:prstGeom>
          <a:noFill/>
        </p:spPr>
        <p:txBody>
          <a:bodyPr wrap="square" rtlCol="0">
            <a:spAutoFit/>
          </a:bodyPr>
          <a:lstStyle/>
          <a:p>
            <a:pPr algn="ctr"/>
            <a:r>
              <a:rPr lang="en-US" sz="2800" dirty="0">
                <a:solidFill>
                  <a:schemeClr val="bg1"/>
                </a:solidFill>
                <a:ea typeface="Roboto" panose="02000000000000000000" pitchFamily="2" charset="0"/>
                <a:cs typeface="Roboto" panose="02000000000000000000" pitchFamily="2" charset="0"/>
              </a:rPr>
              <a:t>READY-TO-HAND</a:t>
            </a:r>
          </a:p>
        </p:txBody>
      </p:sp>
    </p:spTree>
    <p:extLst>
      <p:ext uri="{BB962C8B-B14F-4D97-AF65-F5344CB8AC3E}">
        <p14:creationId xmlns:p14="http://schemas.microsoft.com/office/powerpoint/2010/main" val="2813212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2" name="Picture 4" descr="Image result for hammer">
            <a:extLst>
              <a:ext uri="{FF2B5EF4-FFF2-40B4-BE49-F238E27FC236}">
                <a16:creationId xmlns:a16="http://schemas.microsoft.com/office/drawing/2014/main" id="{76474660-433F-4B5C-97AC-AFC6C5B03E3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42872" y="1442986"/>
            <a:ext cx="4105378" cy="4105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80803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2" name="Picture 4" descr="Image result for hammer">
            <a:extLst>
              <a:ext uri="{FF2B5EF4-FFF2-40B4-BE49-F238E27FC236}">
                <a16:creationId xmlns:a16="http://schemas.microsoft.com/office/drawing/2014/main" id="{76474660-433F-4B5C-97AC-AFC6C5B03E3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42872" y="1442986"/>
            <a:ext cx="4105378" cy="410537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206A2D3-9946-4F59-B9DA-04205CCC15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77065" y="1237493"/>
            <a:ext cx="5024385" cy="4516364"/>
          </a:xfrm>
          <a:prstGeom prst="rect">
            <a:avLst/>
          </a:prstGeom>
        </p:spPr>
      </p:pic>
      <p:cxnSp>
        <p:nvCxnSpPr>
          <p:cNvPr id="4" name="Straight Arrow Connector 3">
            <a:extLst>
              <a:ext uri="{FF2B5EF4-FFF2-40B4-BE49-F238E27FC236}">
                <a16:creationId xmlns:a16="http://schemas.microsoft.com/office/drawing/2014/main" id="{68C3AED3-0BB5-44B2-A1FA-847A0372F72A}"/>
              </a:ext>
            </a:extLst>
          </p:cNvPr>
          <p:cNvCxnSpPr/>
          <p:nvPr/>
        </p:nvCxnSpPr>
        <p:spPr>
          <a:xfrm>
            <a:off x="5448300" y="3581400"/>
            <a:ext cx="123825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54683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22AAD9-3EEC-4060-BEBD-99EE6062FA8D}"/>
              </a:ext>
            </a:extLst>
          </p:cNvPr>
          <p:cNvSpPr txBox="1"/>
          <p:nvPr/>
        </p:nvSpPr>
        <p:spPr>
          <a:xfrm>
            <a:off x="263857" y="2206211"/>
            <a:ext cx="11518710" cy="646331"/>
          </a:xfrm>
          <a:prstGeom prst="rect">
            <a:avLst/>
          </a:prstGeom>
          <a:noFill/>
        </p:spPr>
        <p:txBody>
          <a:bodyPr wrap="square" rtlCol="0">
            <a:spAutoFit/>
          </a:bodyPr>
          <a:lstStyle/>
          <a:p>
            <a:pPr algn="ctr"/>
            <a:r>
              <a:rPr lang="en-US" sz="3600" dirty="0">
                <a:solidFill>
                  <a:schemeClr val="bg1"/>
                </a:solidFill>
                <a:ea typeface="Roboto" panose="02000000000000000000" pitchFamily="2" charset="0"/>
                <a:cs typeface="Roboto" panose="02000000000000000000" pitchFamily="2" charset="0"/>
              </a:rPr>
              <a:t>UNCONCEALMENT</a:t>
            </a:r>
          </a:p>
        </p:txBody>
      </p:sp>
      <p:sp>
        <p:nvSpPr>
          <p:cNvPr id="6" name="TextBox 5">
            <a:extLst>
              <a:ext uri="{FF2B5EF4-FFF2-40B4-BE49-F238E27FC236}">
                <a16:creationId xmlns:a16="http://schemas.microsoft.com/office/drawing/2014/main" id="{06133223-8045-48FD-ADD1-B9870C9C7FD7}"/>
              </a:ext>
            </a:extLst>
          </p:cNvPr>
          <p:cNvSpPr txBox="1"/>
          <p:nvPr/>
        </p:nvSpPr>
        <p:spPr>
          <a:xfrm>
            <a:off x="1638300" y="4127396"/>
            <a:ext cx="8915400" cy="461665"/>
          </a:xfrm>
          <a:prstGeom prst="rect">
            <a:avLst/>
          </a:prstGeom>
          <a:noFill/>
        </p:spPr>
        <p:txBody>
          <a:bodyPr wrap="square" rtlCol="0">
            <a:spAutoFit/>
          </a:bodyPr>
          <a:lstStyle/>
          <a:p>
            <a:pPr algn="ctr"/>
            <a:r>
              <a:rPr lang="en-US" sz="2400" b="1" dirty="0">
                <a:solidFill>
                  <a:schemeClr val="bg1"/>
                </a:solidFill>
                <a:ea typeface="Roboto" panose="02000000000000000000" pitchFamily="2" charset="0"/>
                <a:cs typeface="Roboto" panose="02000000000000000000" pitchFamily="2" charset="0"/>
              </a:rPr>
              <a:t>“letting the manifest in itself be seen from itself.”</a:t>
            </a:r>
            <a:endParaRPr lang="en-US" sz="2400" dirty="0">
              <a:solidFill>
                <a:schemeClr val="bg1"/>
              </a:solidFill>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0384281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22AAD9-3EEC-4060-BEBD-99EE6062FA8D}"/>
              </a:ext>
            </a:extLst>
          </p:cNvPr>
          <p:cNvSpPr txBox="1"/>
          <p:nvPr/>
        </p:nvSpPr>
        <p:spPr>
          <a:xfrm>
            <a:off x="263857" y="1622609"/>
            <a:ext cx="11518710" cy="1200329"/>
          </a:xfrm>
          <a:prstGeom prst="rect">
            <a:avLst/>
          </a:prstGeom>
          <a:noFill/>
        </p:spPr>
        <p:txBody>
          <a:bodyPr wrap="square" rtlCol="0">
            <a:spAutoFit/>
          </a:bodyPr>
          <a:lstStyle/>
          <a:p>
            <a:pPr algn="ctr"/>
            <a:r>
              <a:rPr lang="en-US" sz="3600" dirty="0">
                <a:solidFill>
                  <a:schemeClr val="bg1"/>
                </a:solidFill>
                <a:ea typeface="Roboto" panose="02000000000000000000" pitchFamily="2" charset="0"/>
                <a:cs typeface="Roboto" panose="02000000000000000000" pitchFamily="2" charset="0"/>
              </a:rPr>
              <a:t>DAS DING – The Thing-In-Itself</a:t>
            </a:r>
          </a:p>
          <a:p>
            <a:pPr algn="ctr"/>
            <a:r>
              <a:rPr lang="en-US" sz="3600" dirty="0">
                <a:solidFill>
                  <a:schemeClr val="bg1"/>
                </a:solidFill>
                <a:ea typeface="Roboto" panose="02000000000000000000" pitchFamily="2" charset="0"/>
                <a:cs typeface="Roboto" panose="02000000000000000000" pitchFamily="2" charset="0"/>
              </a:rPr>
              <a:t>‘</a:t>
            </a:r>
            <a:r>
              <a:rPr lang="en-US" sz="3600" u="sng" dirty="0">
                <a:solidFill>
                  <a:schemeClr val="bg1"/>
                </a:solidFill>
                <a:ea typeface="Roboto" panose="02000000000000000000" pitchFamily="2" charset="0"/>
                <a:cs typeface="Roboto" panose="02000000000000000000" pitchFamily="2" charset="0"/>
              </a:rPr>
              <a:t>gathering</a:t>
            </a:r>
            <a:r>
              <a:rPr lang="en-US" sz="3600" dirty="0">
                <a:solidFill>
                  <a:schemeClr val="bg1"/>
                </a:solidFill>
                <a:ea typeface="Roboto" panose="02000000000000000000" pitchFamily="2" charset="0"/>
                <a:cs typeface="Roboto" panose="02000000000000000000" pitchFamily="2" charset="0"/>
              </a:rPr>
              <a:t> a world’</a:t>
            </a:r>
          </a:p>
        </p:txBody>
      </p:sp>
    </p:spTree>
    <p:extLst>
      <p:ext uri="{BB962C8B-B14F-4D97-AF65-F5344CB8AC3E}">
        <p14:creationId xmlns:p14="http://schemas.microsoft.com/office/powerpoint/2010/main" val="4284547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Wilhelm Wundt Grundzüge der physiologischen Psychologie">
            <a:extLst>
              <a:ext uri="{FF2B5EF4-FFF2-40B4-BE49-F238E27FC236}">
                <a16:creationId xmlns:a16="http://schemas.microsoft.com/office/drawing/2014/main" id="{73BAA628-5343-4C01-83F8-390D27C5254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32942" y="781050"/>
            <a:ext cx="3336418" cy="52959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Wilhelm Wundt">
            <a:extLst>
              <a:ext uri="{FF2B5EF4-FFF2-40B4-BE49-F238E27FC236}">
                <a16:creationId xmlns:a16="http://schemas.microsoft.com/office/drawing/2014/main" id="{9B15E8A7-D47A-4BA4-999C-F9567B8190C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07370" y="1202598"/>
            <a:ext cx="5569630" cy="4452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509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tream bridge">
            <a:extLst>
              <a:ext uri="{FF2B5EF4-FFF2-40B4-BE49-F238E27FC236}">
                <a16:creationId xmlns:a16="http://schemas.microsoft.com/office/drawing/2014/main" id="{5A469F04-B7B6-4E1C-AB2D-DDAA591AFB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4680" y="736600"/>
            <a:ext cx="8615680" cy="538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82759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3447DB2-1712-4A68-A1E3-D6AEC61BF98C}"/>
              </a:ext>
            </a:extLst>
          </p:cNvPr>
          <p:cNvSpPr txBox="1"/>
          <p:nvPr/>
        </p:nvSpPr>
        <p:spPr>
          <a:xfrm>
            <a:off x="2381884" y="2967335"/>
            <a:ext cx="7428231" cy="923330"/>
          </a:xfrm>
          <a:prstGeom prst="rect">
            <a:avLst/>
          </a:prstGeom>
          <a:noFill/>
        </p:spPr>
        <p:txBody>
          <a:bodyPr wrap="square" rtlCol="0">
            <a:spAutoFit/>
          </a:bodyPr>
          <a:lstStyle/>
          <a:p>
            <a:pPr algn="ctr"/>
            <a:r>
              <a:rPr lang="en-US" sz="5400" dirty="0">
                <a:solidFill>
                  <a:schemeClr val="bg1"/>
                </a:solidFill>
                <a:ea typeface="Roboto" panose="02000000000000000000" pitchFamily="2" charset="0"/>
                <a:cs typeface="Roboto" panose="02000000000000000000" pitchFamily="2" charset="0"/>
              </a:rPr>
              <a:t>LOCALES</a:t>
            </a:r>
          </a:p>
        </p:txBody>
      </p:sp>
    </p:spTree>
    <p:extLst>
      <p:ext uri="{BB962C8B-B14F-4D97-AF65-F5344CB8AC3E}">
        <p14:creationId xmlns:p14="http://schemas.microsoft.com/office/powerpoint/2010/main" val="11418653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4534E5-E504-45A9-8BEE-881D650B7465}"/>
              </a:ext>
            </a:extLst>
          </p:cNvPr>
          <p:cNvSpPr txBox="1"/>
          <p:nvPr/>
        </p:nvSpPr>
        <p:spPr>
          <a:xfrm>
            <a:off x="9561990" y="6187080"/>
            <a:ext cx="1830950" cy="276999"/>
          </a:xfrm>
          <a:prstGeom prst="rect">
            <a:avLst/>
          </a:prstGeom>
          <a:noFill/>
        </p:spPr>
        <p:txBody>
          <a:bodyPr wrap="none" rtlCol="0">
            <a:spAutoFit/>
          </a:bodyPr>
          <a:lstStyle/>
          <a:p>
            <a:pPr algn="r"/>
            <a:r>
              <a:rPr lang="en-US" sz="1200" i="1" dirty="0">
                <a:solidFill>
                  <a:schemeClr val="bg1"/>
                </a:solidFill>
              </a:rPr>
              <a:t>Building Dwelling Thinking</a:t>
            </a:r>
          </a:p>
        </p:txBody>
      </p:sp>
      <p:sp>
        <p:nvSpPr>
          <p:cNvPr id="10" name="TextBox 9">
            <a:extLst>
              <a:ext uri="{FF2B5EF4-FFF2-40B4-BE49-F238E27FC236}">
                <a16:creationId xmlns:a16="http://schemas.microsoft.com/office/drawing/2014/main" id="{D3447DB2-1712-4A68-A1E3-D6AEC61BF98C}"/>
              </a:ext>
            </a:extLst>
          </p:cNvPr>
          <p:cNvSpPr txBox="1"/>
          <p:nvPr/>
        </p:nvSpPr>
        <p:spPr>
          <a:xfrm>
            <a:off x="2534919" y="2560181"/>
            <a:ext cx="7122161" cy="954107"/>
          </a:xfrm>
          <a:prstGeom prst="rect">
            <a:avLst/>
          </a:prstGeom>
          <a:noFill/>
        </p:spPr>
        <p:txBody>
          <a:bodyPr wrap="square" rtlCol="0">
            <a:spAutoFit/>
          </a:bodyPr>
          <a:lstStyle/>
          <a:p>
            <a:r>
              <a:rPr lang="en-US" sz="2800" dirty="0">
                <a:solidFill>
                  <a:schemeClr val="bg1"/>
                </a:solidFill>
                <a:ea typeface="Roboto" panose="02000000000000000000" pitchFamily="2" charset="0"/>
                <a:cs typeface="Roboto" panose="02000000000000000000" pitchFamily="2" charset="0"/>
              </a:rPr>
              <a:t>“</a:t>
            </a:r>
            <a:r>
              <a:rPr lang="en-US" sz="2800" i="1" dirty="0">
                <a:solidFill>
                  <a:schemeClr val="bg1"/>
                </a:solidFill>
                <a:ea typeface="Roboto" panose="02000000000000000000" pitchFamily="2" charset="0"/>
                <a:cs typeface="Roboto" panose="02000000000000000000" pitchFamily="2" charset="0"/>
              </a:rPr>
              <a:t>spaces receive their essential being from locales and </a:t>
            </a:r>
            <a:r>
              <a:rPr lang="en-US" sz="2800" i="1">
                <a:solidFill>
                  <a:schemeClr val="bg1"/>
                </a:solidFill>
                <a:ea typeface="Roboto" panose="02000000000000000000" pitchFamily="2" charset="0"/>
                <a:cs typeface="Roboto" panose="02000000000000000000" pitchFamily="2" charset="0"/>
              </a:rPr>
              <a:t>not from “space.”” </a:t>
            </a:r>
            <a:r>
              <a:rPr lang="en-US" sz="2800">
                <a:solidFill>
                  <a:schemeClr val="bg1"/>
                </a:solidFill>
                <a:ea typeface="Roboto" panose="02000000000000000000" pitchFamily="2" charset="0"/>
                <a:cs typeface="Roboto" panose="02000000000000000000" pitchFamily="2" charset="0"/>
              </a:rPr>
              <a:t>[356]</a:t>
            </a:r>
            <a:endParaRPr lang="en-US" sz="2800" dirty="0">
              <a:solidFill>
                <a:schemeClr val="bg1"/>
              </a:solidFill>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9093471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4534E5-E504-45A9-8BEE-881D650B7465}"/>
              </a:ext>
            </a:extLst>
          </p:cNvPr>
          <p:cNvSpPr txBox="1"/>
          <p:nvPr/>
        </p:nvSpPr>
        <p:spPr>
          <a:xfrm>
            <a:off x="9561990" y="6187080"/>
            <a:ext cx="1830950" cy="276999"/>
          </a:xfrm>
          <a:prstGeom prst="rect">
            <a:avLst/>
          </a:prstGeom>
          <a:noFill/>
        </p:spPr>
        <p:txBody>
          <a:bodyPr wrap="none" rtlCol="0">
            <a:spAutoFit/>
          </a:bodyPr>
          <a:lstStyle/>
          <a:p>
            <a:pPr algn="r"/>
            <a:r>
              <a:rPr lang="en-US" sz="1200" i="1" dirty="0">
                <a:solidFill>
                  <a:schemeClr val="bg1"/>
                </a:solidFill>
              </a:rPr>
              <a:t>Building Dwelling Thinking</a:t>
            </a:r>
          </a:p>
        </p:txBody>
      </p:sp>
      <p:sp>
        <p:nvSpPr>
          <p:cNvPr id="10" name="TextBox 9">
            <a:extLst>
              <a:ext uri="{FF2B5EF4-FFF2-40B4-BE49-F238E27FC236}">
                <a16:creationId xmlns:a16="http://schemas.microsoft.com/office/drawing/2014/main" id="{D3447DB2-1712-4A68-A1E3-D6AEC61BF98C}"/>
              </a:ext>
            </a:extLst>
          </p:cNvPr>
          <p:cNvSpPr txBox="1"/>
          <p:nvPr/>
        </p:nvSpPr>
        <p:spPr>
          <a:xfrm>
            <a:off x="2381884" y="2090172"/>
            <a:ext cx="7428231" cy="2677656"/>
          </a:xfrm>
          <a:prstGeom prst="rect">
            <a:avLst/>
          </a:prstGeom>
          <a:noFill/>
        </p:spPr>
        <p:txBody>
          <a:bodyPr wrap="square" rtlCol="0">
            <a:spAutoFit/>
          </a:bodyPr>
          <a:lstStyle/>
          <a:p>
            <a:r>
              <a:rPr lang="en-US" sz="2800" dirty="0">
                <a:solidFill>
                  <a:schemeClr val="bg1"/>
                </a:solidFill>
                <a:ea typeface="Roboto" panose="02000000000000000000" pitchFamily="2" charset="0"/>
                <a:cs typeface="Roboto" panose="02000000000000000000" pitchFamily="2" charset="0"/>
              </a:rPr>
              <a:t>“This is why building, by virtue of constructing locales, </a:t>
            </a:r>
            <a:r>
              <a:rPr lang="en-US" sz="2800" b="1" dirty="0">
                <a:solidFill>
                  <a:srgbClr val="FF0000"/>
                </a:solidFill>
                <a:ea typeface="Roboto" panose="02000000000000000000" pitchFamily="2" charset="0"/>
                <a:cs typeface="Roboto" panose="02000000000000000000" pitchFamily="2" charset="0"/>
              </a:rPr>
              <a:t>is a founding and joining of spaces</a:t>
            </a:r>
            <a:r>
              <a:rPr lang="en-US" sz="2800" dirty="0">
                <a:solidFill>
                  <a:schemeClr val="bg1"/>
                </a:solidFill>
                <a:ea typeface="Roboto" panose="02000000000000000000" pitchFamily="2" charset="0"/>
                <a:cs typeface="Roboto" panose="02000000000000000000" pitchFamily="2" charset="0"/>
              </a:rPr>
              <a:t>. Because building produces locales, the joining of the spaces of these locales necessarily brings with it space, as </a:t>
            </a:r>
            <a:r>
              <a:rPr lang="en-US" sz="2800" i="1" dirty="0" err="1">
                <a:solidFill>
                  <a:schemeClr val="bg1"/>
                </a:solidFill>
                <a:ea typeface="Roboto" panose="02000000000000000000" pitchFamily="2" charset="0"/>
                <a:cs typeface="Roboto" panose="02000000000000000000" pitchFamily="2" charset="0"/>
              </a:rPr>
              <a:t>spatium</a:t>
            </a:r>
            <a:r>
              <a:rPr lang="en-US" sz="2800" i="1" dirty="0">
                <a:solidFill>
                  <a:schemeClr val="bg1"/>
                </a:solidFill>
                <a:ea typeface="Roboto" panose="02000000000000000000" pitchFamily="2" charset="0"/>
                <a:cs typeface="Roboto" panose="02000000000000000000" pitchFamily="2" charset="0"/>
              </a:rPr>
              <a:t> </a:t>
            </a:r>
            <a:r>
              <a:rPr lang="en-US" sz="2800" dirty="0">
                <a:solidFill>
                  <a:schemeClr val="bg1"/>
                </a:solidFill>
                <a:ea typeface="Roboto" panose="02000000000000000000" pitchFamily="2" charset="0"/>
                <a:cs typeface="Roboto" panose="02000000000000000000" pitchFamily="2" charset="0"/>
              </a:rPr>
              <a:t>and as </a:t>
            </a:r>
            <a:r>
              <a:rPr lang="en-US" sz="2800" i="1" dirty="0" err="1">
                <a:solidFill>
                  <a:schemeClr val="bg1"/>
                </a:solidFill>
                <a:ea typeface="Roboto" panose="02000000000000000000" pitchFamily="2" charset="0"/>
                <a:cs typeface="Roboto" panose="02000000000000000000" pitchFamily="2" charset="0"/>
              </a:rPr>
              <a:t>extensio</a:t>
            </a:r>
            <a:r>
              <a:rPr lang="en-US" sz="2800" dirty="0">
                <a:solidFill>
                  <a:schemeClr val="bg1"/>
                </a:solidFill>
                <a:ea typeface="Roboto" panose="02000000000000000000" pitchFamily="2" charset="0"/>
                <a:cs typeface="Roboto" panose="02000000000000000000" pitchFamily="2" charset="0"/>
              </a:rPr>
              <a:t>, into the </a:t>
            </a:r>
            <a:r>
              <a:rPr lang="en-US" sz="2800" dirty="0" err="1">
                <a:solidFill>
                  <a:schemeClr val="bg1"/>
                </a:solidFill>
                <a:ea typeface="Roboto" panose="02000000000000000000" pitchFamily="2" charset="0"/>
                <a:cs typeface="Roboto" panose="02000000000000000000" pitchFamily="2" charset="0"/>
              </a:rPr>
              <a:t>thingly</a:t>
            </a:r>
            <a:r>
              <a:rPr lang="en-US" sz="2800" dirty="0">
                <a:solidFill>
                  <a:schemeClr val="bg1"/>
                </a:solidFill>
                <a:ea typeface="Roboto" panose="02000000000000000000" pitchFamily="2" charset="0"/>
                <a:cs typeface="Roboto" panose="02000000000000000000" pitchFamily="2" charset="0"/>
              </a:rPr>
              <a:t> structure of buildings.” [360]</a:t>
            </a:r>
          </a:p>
        </p:txBody>
      </p:sp>
    </p:spTree>
    <p:extLst>
      <p:ext uri="{BB962C8B-B14F-4D97-AF65-F5344CB8AC3E}">
        <p14:creationId xmlns:p14="http://schemas.microsoft.com/office/powerpoint/2010/main" val="19708133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4534E5-E504-45A9-8BEE-881D650B7465}"/>
              </a:ext>
            </a:extLst>
          </p:cNvPr>
          <p:cNvSpPr txBox="1"/>
          <p:nvPr/>
        </p:nvSpPr>
        <p:spPr>
          <a:xfrm>
            <a:off x="9561990" y="6187080"/>
            <a:ext cx="1830950" cy="276999"/>
          </a:xfrm>
          <a:prstGeom prst="rect">
            <a:avLst/>
          </a:prstGeom>
          <a:noFill/>
        </p:spPr>
        <p:txBody>
          <a:bodyPr wrap="none" rtlCol="0">
            <a:spAutoFit/>
          </a:bodyPr>
          <a:lstStyle/>
          <a:p>
            <a:pPr algn="r"/>
            <a:r>
              <a:rPr lang="en-US" sz="1200" i="1" dirty="0">
                <a:solidFill>
                  <a:schemeClr val="bg1"/>
                </a:solidFill>
              </a:rPr>
              <a:t>Building Dwelling Thinking</a:t>
            </a:r>
          </a:p>
        </p:txBody>
      </p:sp>
      <p:sp>
        <p:nvSpPr>
          <p:cNvPr id="10" name="TextBox 9">
            <a:extLst>
              <a:ext uri="{FF2B5EF4-FFF2-40B4-BE49-F238E27FC236}">
                <a16:creationId xmlns:a16="http://schemas.microsoft.com/office/drawing/2014/main" id="{D3447DB2-1712-4A68-A1E3-D6AEC61BF98C}"/>
              </a:ext>
            </a:extLst>
          </p:cNvPr>
          <p:cNvSpPr txBox="1"/>
          <p:nvPr/>
        </p:nvSpPr>
        <p:spPr>
          <a:xfrm>
            <a:off x="2501900" y="2090172"/>
            <a:ext cx="7188200" cy="1815882"/>
          </a:xfrm>
          <a:prstGeom prst="rect">
            <a:avLst/>
          </a:prstGeom>
          <a:noFill/>
        </p:spPr>
        <p:txBody>
          <a:bodyPr wrap="square" rtlCol="0">
            <a:spAutoFit/>
          </a:bodyPr>
          <a:lstStyle/>
          <a:p>
            <a:r>
              <a:rPr lang="en-US" sz="2800" dirty="0">
                <a:solidFill>
                  <a:schemeClr val="bg1"/>
                </a:solidFill>
                <a:ea typeface="Roboto" panose="02000000000000000000" pitchFamily="2" charset="0"/>
                <a:cs typeface="Roboto" panose="02000000000000000000" pitchFamily="2" charset="0"/>
              </a:rPr>
              <a:t>“because [building] produces things as locales, </a:t>
            </a:r>
            <a:r>
              <a:rPr lang="en-US" sz="2800" b="1" dirty="0">
                <a:solidFill>
                  <a:srgbClr val="FF0000"/>
                </a:solidFill>
                <a:ea typeface="Roboto" panose="02000000000000000000" pitchFamily="2" charset="0"/>
                <a:cs typeface="Roboto" panose="02000000000000000000" pitchFamily="2" charset="0"/>
              </a:rPr>
              <a:t>building is closer to the essence of spaces and to the essential origins of “space” than any geometry and mathematics</a:t>
            </a:r>
            <a:r>
              <a:rPr lang="en-US" sz="2800" dirty="0">
                <a:solidFill>
                  <a:schemeClr val="bg1"/>
                </a:solidFill>
                <a:ea typeface="Roboto" panose="02000000000000000000" pitchFamily="2" charset="0"/>
                <a:cs typeface="Roboto" panose="02000000000000000000" pitchFamily="2" charset="0"/>
              </a:rPr>
              <a:t>.” [360]</a:t>
            </a:r>
          </a:p>
        </p:txBody>
      </p:sp>
    </p:spTree>
    <p:extLst>
      <p:ext uri="{BB962C8B-B14F-4D97-AF65-F5344CB8AC3E}">
        <p14:creationId xmlns:p14="http://schemas.microsoft.com/office/powerpoint/2010/main" val="35090856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4534E5-E504-45A9-8BEE-881D650B7465}"/>
              </a:ext>
            </a:extLst>
          </p:cNvPr>
          <p:cNvSpPr txBox="1"/>
          <p:nvPr/>
        </p:nvSpPr>
        <p:spPr>
          <a:xfrm>
            <a:off x="8214056" y="6187080"/>
            <a:ext cx="3178884" cy="276999"/>
          </a:xfrm>
          <a:prstGeom prst="rect">
            <a:avLst/>
          </a:prstGeom>
          <a:noFill/>
        </p:spPr>
        <p:txBody>
          <a:bodyPr wrap="none" rtlCol="0">
            <a:spAutoFit/>
          </a:bodyPr>
          <a:lstStyle/>
          <a:p>
            <a:pPr algn="r"/>
            <a:r>
              <a:rPr lang="en-US" sz="1200" dirty="0">
                <a:solidFill>
                  <a:schemeClr val="bg1"/>
                </a:solidFill>
              </a:rPr>
              <a:t>Christian Norberg-Schulz, referencing Heidegger</a:t>
            </a:r>
            <a:endParaRPr lang="en-US" sz="1200" i="1" dirty="0">
              <a:solidFill>
                <a:schemeClr val="bg1"/>
              </a:solidFill>
            </a:endParaRPr>
          </a:p>
        </p:txBody>
      </p:sp>
      <p:sp>
        <p:nvSpPr>
          <p:cNvPr id="6" name="TextBox 5">
            <a:extLst>
              <a:ext uri="{FF2B5EF4-FFF2-40B4-BE49-F238E27FC236}">
                <a16:creationId xmlns:a16="http://schemas.microsoft.com/office/drawing/2014/main" id="{E36F9A2C-BB58-43F4-A40E-9F3C2027584C}"/>
              </a:ext>
            </a:extLst>
          </p:cNvPr>
          <p:cNvSpPr txBox="1"/>
          <p:nvPr/>
        </p:nvSpPr>
        <p:spPr>
          <a:xfrm>
            <a:off x="1019175" y="3647027"/>
            <a:ext cx="10153650" cy="954107"/>
          </a:xfrm>
          <a:prstGeom prst="rect">
            <a:avLst/>
          </a:prstGeom>
          <a:noFill/>
        </p:spPr>
        <p:txBody>
          <a:bodyPr wrap="square" rtlCol="0">
            <a:spAutoFit/>
          </a:bodyPr>
          <a:lstStyle/>
          <a:p>
            <a:pPr algn="ctr">
              <a:tabLst>
                <a:tab pos="1428750" algn="l"/>
              </a:tabLst>
            </a:pPr>
            <a:r>
              <a:rPr lang="en-US" sz="2800" dirty="0">
                <a:solidFill>
                  <a:schemeClr val="bg1"/>
                </a:solidFill>
                <a:ea typeface="Roboto" panose="02000000000000000000" pitchFamily="2" charset="0"/>
                <a:cs typeface="Roboto" panose="02000000000000000000" pitchFamily="2" charset="0"/>
              </a:rPr>
              <a:t>“</a:t>
            </a:r>
            <a:r>
              <a:rPr lang="en-US" sz="2800" b="1" dirty="0">
                <a:solidFill>
                  <a:srgbClr val="FF0000"/>
                </a:solidFill>
                <a:ea typeface="Roboto" panose="02000000000000000000" pitchFamily="2" charset="0"/>
                <a:cs typeface="Roboto" panose="02000000000000000000" pitchFamily="2" charset="0"/>
              </a:rPr>
              <a:t>Works of architecture are things</a:t>
            </a:r>
            <a:r>
              <a:rPr lang="en-US" sz="2800" dirty="0">
                <a:solidFill>
                  <a:schemeClr val="bg1"/>
                </a:solidFill>
                <a:ea typeface="Roboto" panose="02000000000000000000" pitchFamily="2" charset="0"/>
                <a:cs typeface="Roboto" panose="02000000000000000000" pitchFamily="2" charset="0"/>
              </a:rPr>
              <a:t>, and their “meaning” consists in </a:t>
            </a:r>
            <a:r>
              <a:rPr lang="en-US" sz="2800" b="1" dirty="0">
                <a:solidFill>
                  <a:srgbClr val="FF0000"/>
                </a:solidFill>
                <a:ea typeface="Roboto" panose="02000000000000000000" pitchFamily="2" charset="0"/>
                <a:cs typeface="Roboto" panose="02000000000000000000" pitchFamily="2" charset="0"/>
              </a:rPr>
              <a:t>what they gather, that is, their world</a:t>
            </a:r>
            <a:r>
              <a:rPr lang="en-US" sz="2800" dirty="0">
                <a:solidFill>
                  <a:schemeClr val="bg1"/>
                </a:solidFill>
                <a:ea typeface="Roboto" panose="02000000000000000000" pitchFamily="2" charset="0"/>
                <a:cs typeface="Roboto" panose="02000000000000000000" pitchFamily="2" charset="0"/>
              </a:rPr>
              <a:t>.” [CNS, 37]</a:t>
            </a:r>
          </a:p>
        </p:txBody>
      </p:sp>
      <p:sp>
        <p:nvSpPr>
          <p:cNvPr id="4" name="TextBox 3">
            <a:extLst>
              <a:ext uri="{FF2B5EF4-FFF2-40B4-BE49-F238E27FC236}">
                <a16:creationId xmlns:a16="http://schemas.microsoft.com/office/drawing/2014/main" id="{6622AAD9-3EEC-4060-BEBD-99EE6062FA8D}"/>
              </a:ext>
            </a:extLst>
          </p:cNvPr>
          <p:cNvSpPr txBox="1"/>
          <p:nvPr/>
        </p:nvSpPr>
        <p:spPr>
          <a:xfrm>
            <a:off x="263857" y="1622609"/>
            <a:ext cx="11518710" cy="1200329"/>
          </a:xfrm>
          <a:prstGeom prst="rect">
            <a:avLst/>
          </a:prstGeom>
          <a:noFill/>
        </p:spPr>
        <p:txBody>
          <a:bodyPr wrap="square" rtlCol="0">
            <a:spAutoFit/>
          </a:bodyPr>
          <a:lstStyle/>
          <a:p>
            <a:pPr algn="ctr"/>
            <a:r>
              <a:rPr lang="en-US" sz="3600" dirty="0">
                <a:solidFill>
                  <a:schemeClr val="bg1"/>
                </a:solidFill>
                <a:ea typeface="Roboto" panose="02000000000000000000" pitchFamily="2" charset="0"/>
                <a:cs typeface="Roboto" panose="02000000000000000000" pitchFamily="2" charset="0"/>
              </a:rPr>
              <a:t>DAS DING – The Thing-In-Itself</a:t>
            </a:r>
          </a:p>
          <a:p>
            <a:pPr algn="ctr"/>
            <a:r>
              <a:rPr lang="en-US" sz="3600" dirty="0">
                <a:solidFill>
                  <a:schemeClr val="bg1"/>
                </a:solidFill>
                <a:ea typeface="Roboto" panose="02000000000000000000" pitchFamily="2" charset="0"/>
                <a:cs typeface="Roboto" panose="02000000000000000000" pitchFamily="2" charset="0"/>
              </a:rPr>
              <a:t>‘</a:t>
            </a:r>
            <a:r>
              <a:rPr lang="en-US" sz="3600" u="sng" dirty="0">
                <a:solidFill>
                  <a:schemeClr val="bg1"/>
                </a:solidFill>
                <a:ea typeface="Roboto" panose="02000000000000000000" pitchFamily="2" charset="0"/>
                <a:cs typeface="Roboto" panose="02000000000000000000" pitchFamily="2" charset="0"/>
              </a:rPr>
              <a:t>gathering</a:t>
            </a:r>
            <a:r>
              <a:rPr lang="en-US" sz="3600" dirty="0">
                <a:solidFill>
                  <a:schemeClr val="bg1"/>
                </a:solidFill>
                <a:ea typeface="Roboto" panose="02000000000000000000" pitchFamily="2" charset="0"/>
                <a:cs typeface="Roboto" panose="02000000000000000000" pitchFamily="2" charset="0"/>
              </a:rPr>
              <a:t> a world’</a:t>
            </a:r>
          </a:p>
        </p:txBody>
      </p:sp>
    </p:spTree>
    <p:extLst>
      <p:ext uri="{BB962C8B-B14F-4D97-AF65-F5344CB8AC3E}">
        <p14:creationId xmlns:p14="http://schemas.microsoft.com/office/powerpoint/2010/main" val="39922522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4534E5-E504-45A9-8BEE-881D650B7465}"/>
              </a:ext>
            </a:extLst>
          </p:cNvPr>
          <p:cNvSpPr txBox="1"/>
          <p:nvPr/>
        </p:nvSpPr>
        <p:spPr>
          <a:xfrm>
            <a:off x="9561990" y="6187080"/>
            <a:ext cx="1830950" cy="276999"/>
          </a:xfrm>
          <a:prstGeom prst="rect">
            <a:avLst/>
          </a:prstGeom>
          <a:noFill/>
        </p:spPr>
        <p:txBody>
          <a:bodyPr wrap="none" rtlCol="0">
            <a:spAutoFit/>
          </a:bodyPr>
          <a:lstStyle/>
          <a:p>
            <a:pPr algn="r"/>
            <a:r>
              <a:rPr lang="en-US" sz="1200" i="1" dirty="0">
                <a:solidFill>
                  <a:schemeClr val="bg1"/>
                </a:solidFill>
              </a:rPr>
              <a:t>Building Dwelling Thinking</a:t>
            </a:r>
          </a:p>
        </p:txBody>
      </p:sp>
      <p:sp>
        <p:nvSpPr>
          <p:cNvPr id="10" name="TextBox 9">
            <a:extLst>
              <a:ext uri="{FF2B5EF4-FFF2-40B4-BE49-F238E27FC236}">
                <a16:creationId xmlns:a16="http://schemas.microsoft.com/office/drawing/2014/main" id="{D3447DB2-1712-4A68-A1E3-D6AEC61BF98C}"/>
              </a:ext>
            </a:extLst>
          </p:cNvPr>
          <p:cNvSpPr txBox="1"/>
          <p:nvPr/>
        </p:nvSpPr>
        <p:spPr>
          <a:xfrm>
            <a:off x="2381884" y="2090172"/>
            <a:ext cx="7428231" cy="2677656"/>
          </a:xfrm>
          <a:prstGeom prst="rect">
            <a:avLst/>
          </a:prstGeom>
          <a:noFill/>
        </p:spPr>
        <p:txBody>
          <a:bodyPr wrap="square" rtlCol="0">
            <a:spAutoFit/>
          </a:bodyPr>
          <a:lstStyle/>
          <a:p>
            <a:r>
              <a:rPr lang="en-US" sz="2800" dirty="0">
                <a:solidFill>
                  <a:schemeClr val="bg1"/>
                </a:solidFill>
                <a:ea typeface="Roboto" panose="02000000000000000000" pitchFamily="2" charset="0"/>
                <a:cs typeface="Roboto" panose="02000000000000000000" pitchFamily="2" charset="0"/>
              </a:rPr>
              <a:t>“When I go toward the door of the lecture hall, I am already there, and I could not go to it at all if I were not such that I am there. </a:t>
            </a:r>
            <a:r>
              <a:rPr lang="en-US" sz="2800" b="1" dirty="0">
                <a:solidFill>
                  <a:srgbClr val="FF0000"/>
                </a:solidFill>
                <a:ea typeface="Roboto" panose="02000000000000000000" pitchFamily="2" charset="0"/>
                <a:cs typeface="Roboto" panose="02000000000000000000" pitchFamily="2" charset="0"/>
              </a:rPr>
              <a:t>I am never here only, as this encapsulated body</a:t>
            </a:r>
            <a:r>
              <a:rPr lang="en-US" sz="2800" dirty="0">
                <a:solidFill>
                  <a:schemeClr val="bg1"/>
                </a:solidFill>
                <a:ea typeface="Roboto" panose="02000000000000000000" pitchFamily="2" charset="0"/>
                <a:cs typeface="Roboto" panose="02000000000000000000" pitchFamily="2" charset="0"/>
              </a:rPr>
              <a:t>; rather, I am there, that, </a:t>
            </a:r>
            <a:r>
              <a:rPr lang="en-US" sz="2800" b="1" dirty="0">
                <a:solidFill>
                  <a:srgbClr val="FF0000"/>
                </a:solidFill>
                <a:ea typeface="Roboto" panose="02000000000000000000" pitchFamily="2" charset="0"/>
                <a:cs typeface="Roboto" panose="02000000000000000000" pitchFamily="2" charset="0"/>
              </a:rPr>
              <a:t>I already pervade the space of the room, and only thus can I go through it</a:t>
            </a:r>
            <a:r>
              <a:rPr lang="en-US" sz="2800" dirty="0">
                <a:solidFill>
                  <a:schemeClr val="bg1"/>
                </a:solidFill>
                <a:ea typeface="Roboto" panose="02000000000000000000" pitchFamily="2" charset="0"/>
                <a:cs typeface="Roboto" panose="02000000000000000000" pitchFamily="2" charset="0"/>
              </a:rPr>
              <a:t>.” [359]</a:t>
            </a:r>
          </a:p>
        </p:txBody>
      </p:sp>
    </p:spTree>
    <p:extLst>
      <p:ext uri="{BB962C8B-B14F-4D97-AF65-F5344CB8AC3E}">
        <p14:creationId xmlns:p14="http://schemas.microsoft.com/office/powerpoint/2010/main" val="8843081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4534E5-E504-45A9-8BEE-881D650B7465}"/>
              </a:ext>
            </a:extLst>
          </p:cNvPr>
          <p:cNvSpPr txBox="1"/>
          <p:nvPr/>
        </p:nvSpPr>
        <p:spPr>
          <a:xfrm>
            <a:off x="10246472" y="6187080"/>
            <a:ext cx="1146468" cy="276999"/>
          </a:xfrm>
          <a:prstGeom prst="rect">
            <a:avLst/>
          </a:prstGeom>
          <a:noFill/>
        </p:spPr>
        <p:txBody>
          <a:bodyPr wrap="none" rtlCol="0">
            <a:spAutoFit/>
          </a:bodyPr>
          <a:lstStyle/>
          <a:p>
            <a:pPr algn="r"/>
            <a:r>
              <a:rPr lang="en-US" sz="1200" i="1" dirty="0">
                <a:solidFill>
                  <a:schemeClr val="bg1"/>
                </a:solidFill>
              </a:rPr>
              <a:t>Being and Time</a:t>
            </a:r>
          </a:p>
        </p:txBody>
      </p:sp>
      <p:sp>
        <p:nvSpPr>
          <p:cNvPr id="6" name="TextBox 5">
            <a:extLst>
              <a:ext uri="{FF2B5EF4-FFF2-40B4-BE49-F238E27FC236}">
                <a16:creationId xmlns:a16="http://schemas.microsoft.com/office/drawing/2014/main" id="{E36F9A2C-BB58-43F4-A40E-9F3C2027584C}"/>
              </a:ext>
            </a:extLst>
          </p:cNvPr>
          <p:cNvSpPr txBox="1"/>
          <p:nvPr/>
        </p:nvSpPr>
        <p:spPr>
          <a:xfrm>
            <a:off x="2216623" y="2873970"/>
            <a:ext cx="2704713" cy="923330"/>
          </a:xfrm>
          <a:prstGeom prst="rect">
            <a:avLst/>
          </a:prstGeom>
          <a:noFill/>
        </p:spPr>
        <p:txBody>
          <a:bodyPr wrap="square" rtlCol="0">
            <a:spAutoFit/>
          </a:bodyPr>
          <a:lstStyle/>
          <a:p>
            <a:pPr algn="r"/>
            <a:r>
              <a:rPr lang="en-US" sz="5400" dirty="0">
                <a:solidFill>
                  <a:schemeClr val="bg1"/>
                </a:solidFill>
                <a:ea typeface="Roboto" panose="02000000000000000000" pitchFamily="2" charset="0"/>
                <a:cs typeface="Roboto" panose="02000000000000000000" pitchFamily="2" charset="0"/>
              </a:rPr>
              <a:t>DWELL</a:t>
            </a:r>
          </a:p>
        </p:txBody>
      </p:sp>
    </p:spTree>
    <p:extLst>
      <p:ext uri="{BB962C8B-B14F-4D97-AF65-F5344CB8AC3E}">
        <p14:creationId xmlns:p14="http://schemas.microsoft.com/office/powerpoint/2010/main" val="12724831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4534E5-E504-45A9-8BEE-881D650B7465}"/>
              </a:ext>
            </a:extLst>
          </p:cNvPr>
          <p:cNvSpPr txBox="1"/>
          <p:nvPr/>
        </p:nvSpPr>
        <p:spPr>
          <a:xfrm>
            <a:off x="10246472" y="6187080"/>
            <a:ext cx="1146468" cy="276999"/>
          </a:xfrm>
          <a:prstGeom prst="rect">
            <a:avLst/>
          </a:prstGeom>
          <a:noFill/>
        </p:spPr>
        <p:txBody>
          <a:bodyPr wrap="none" rtlCol="0">
            <a:spAutoFit/>
          </a:bodyPr>
          <a:lstStyle/>
          <a:p>
            <a:pPr algn="r"/>
            <a:r>
              <a:rPr lang="en-US" sz="1200" i="1" dirty="0">
                <a:solidFill>
                  <a:schemeClr val="bg1"/>
                </a:solidFill>
              </a:rPr>
              <a:t>Being and Time</a:t>
            </a:r>
          </a:p>
        </p:txBody>
      </p:sp>
      <p:sp>
        <p:nvSpPr>
          <p:cNvPr id="6" name="TextBox 5">
            <a:extLst>
              <a:ext uri="{FF2B5EF4-FFF2-40B4-BE49-F238E27FC236}">
                <a16:creationId xmlns:a16="http://schemas.microsoft.com/office/drawing/2014/main" id="{E36F9A2C-BB58-43F4-A40E-9F3C2027584C}"/>
              </a:ext>
            </a:extLst>
          </p:cNvPr>
          <p:cNvSpPr txBox="1"/>
          <p:nvPr/>
        </p:nvSpPr>
        <p:spPr>
          <a:xfrm>
            <a:off x="2216623" y="2873970"/>
            <a:ext cx="2704713" cy="923330"/>
          </a:xfrm>
          <a:prstGeom prst="rect">
            <a:avLst/>
          </a:prstGeom>
          <a:noFill/>
        </p:spPr>
        <p:txBody>
          <a:bodyPr wrap="square" rtlCol="0">
            <a:spAutoFit/>
          </a:bodyPr>
          <a:lstStyle/>
          <a:p>
            <a:pPr algn="r"/>
            <a:r>
              <a:rPr lang="en-US" sz="5400" dirty="0">
                <a:solidFill>
                  <a:schemeClr val="bg1"/>
                </a:solidFill>
                <a:ea typeface="Roboto" panose="02000000000000000000" pitchFamily="2" charset="0"/>
                <a:cs typeface="Roboto" panose="02000000000000000000" pitchFamily="2" charset="0"/>
              </a:rPr>
              <a:t>DWELL</a:t>
            </a:r>
          </a:p>
        </p:txBody>
      </p:sp>
      <p:sp>
        <p:nvSpPr>
          <p:cNvPr id="4" name="TextBox 3">
            <a:extLst>
              <a:ext uri="{FF2B5EF4-FFF2-40B4-BE49-F238E27FC236}">
                <a16:creationId xmlns:a16="http://schemas.microsoft.com/office/drawing/2014/main" id="{76EABDE2-D144-4138-9597-5F1029949AD5}"/>
              </a:ext>
            </a:extLst>
          </p:cNvPr>
          <p:cNvSpPr txBox="1"/>
          <p:nvPr/>
        </p:nvSpPr>
        <p:spPr>
          <a:xfrm>
            <a:off x="6896669" y="2873970"/>
            <a:ext cx="3349803" cy="923330"/>
          </a:xfrm>
          <a:prstGeom prst="rect">
            <a:avLst/>
          </a:prstGeom>
          <a:noFill/>
        </p:spPr>
        <p:txBody>
          <a:bodyPr wrap="square" rtlCol="0">
            <a:spAutoFit/>
          </a:bodyPr>
          <a:lstStyle/>
          <a:p>
            <a:r>
              <a:rPr lang="en-US" sz="5400" dirty="0">
                <a:solidFill>
                  <a:schemeClr val="bg1"/>
                </a:solidFill>
                <a:ea typeface="Roboto" panose="02000000000000000000" pitchFamily="2" charset="0"/>
                <a:cs typeface="Roboto" panose="02000000000000000000" pitchFamily="2" charset="0"/>
              </a:rPr>
              <a:t>BUILDING</a:t>
            </a:r>
          </a:p>
        </p:txBody>
      </p:sp>
    </p:spTree>
    <p:extLst>
      <p:ext uri="{BB962C8B-B14F-4D97-AF65-F5344CB8AC3E}">
        <p14:creationId xmlns:p14="http://schemas.microsoft.com/office/powerpoint/2010/main" val="42446130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4534E5-E504-45A9-8BEE-881D650B7465}"/>
              </a:ext>
            </a:extLst>
          </p:cNvPr>
          <p:cNvSpPr txBox="1"/>
          <p:nvPr/>
        </p:nvSpPr>
        <p:spPr>
          <a:xfrm>
            <a:off x="9561990" y="6187080"/>
            <a:ext cx="1830950" cy="276999"/>
          </a:xfrm>
          <a:prstGeom prst="rect">
            <a:avLst/>
          </a:prstGeom>
          <a:noFill/>
        </p:spPr>
        <p:txBody>
          <a:bodyPr wrap="none" rtlCol="0">
            <a:spAutoFit/>
          </a:bodyPr>
          <a:lstStyle/>
          <a:p>
            <a:pPr algn="r"/>
            <a:r>
              <a:rPr lang="en-US" sz="1200" i="1" dirty="0">
                <a:solidFill>
                  <a:schemeClr val="bg1"/>
                </a:solidFill>
              </a:rPr>
              <a:t>Building Dwelling Thinking</a:t>
            </a:r>
          </a:p>
        </p:txBody>
      </p:sp>
      <p:sp>
        <p:nvSpPr>
          <p:cNvPr id="10" name="TextBox 9">
            <a:extLst>
              <a:ext uri="{FF2B5EF4-FFF2-40B4-BE49-F238E27FC236}">
                <a16:creationId xmlns:a16="http://schemas.microsoft.com/office/drawing/2014/main" id="{D3447DB2-1712-4A68-A1E3-D6AEC61BF98C}"/>
              </a:ext>
            </a:extLst>
          </p:cNvPr>
          <p:cNvSpPr txBox="1"/>
          <p:nvPr/>
        </p:nvSpPr>
        <p:spPr>
          <a:xfrm>
            <a:off x="1092200" y="3167390"/>
            <a:ext cx="10007600" cy="523220"/>
          </a:xfrm>
          <a:prstGeom prst="rect">
            <a:avLst/>
          </a:prstGeom>
          <a:noFill/>
        </p:spPr>
        <p:txBody>
          <a:bodyPr wrap="square" rtlCol="0">
            <a:spAutoFit/>
          </a:bodyPr>
          <a:lstStyle/>
          <a:p>
            <a:pPr algn="ctr"/>
            <a:r>
              <a:rPr lang="en-US" sz="2800" dirty="0">
                <a:solidFill>
                  <a:schemeClr val="bg1"/>
                </a:solidFill>
                <a:ea typeface="Roboto" panose="02000000000000000000" pitchFamily="2" charset="0"/>
                <a:cs typeface="Roboto" panose="02000000000000000000" pitchFamily="2" charset="0"/>
              </a:rPr>
              <a:t>“The essence of building is letting dwell.”</a:t>
            </a:r>
          </a:p>
        </p:txBody>
      </p:sp>
    </p:spTree>
    <p:extLst>
      <p:ext uri="{BB962C8B-B14F-4D97-AF65-F5344CB8AC3E}">
        <p14:creationId xmlns:p14="http://schemas.microsoft.com/office/powerpoint/2010/main" val="23092148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2E16DB-274B-4BC0-B6D2-34BA38A47A5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48786" y="904874"/>
            <a:ext cx="8494428" cy="4762502"/>
          </a:xfrm>
          <a:prstGeom prst="rect">
            <a:avLst/>
          </a:prstGeom>
        </p:spPr>
      </p:pic>
      <p:sp>
        <p:nvSpPr>
          <p:cNvPr id="7" name="TextBox 6">
            <a:extLst>
              <a:ext uri="{FF2B5EF4-FFF2-40B4-BE49-F238E27FC236}">
                <a16:creationId xmlns:a16="http://schemas.microsoft.com/office/drawing/2014/main" id="{5E27609E-8047-45DD-BD06-DB36B7584A90}"/>
              </a:ext>
            </a:extLst>
          </p:cNvPr>
          <p:cNvSpPr txBox="1"/>
          <p:nvPr/>
        </p:nvSpPr>
        <p:spPr>
          <a:xfrm>
            <a:off x="6305714" y="6187080"/>
            <a:ext cx="5087226" cy="276999"/>
          </a:xfrm>
          <a:prstGeom prst="rect">
            <a:avLst/>
          </a:prstGeom>
          <a:noFill/>
        </p:spPr>
        <p:txBody>
          <a:bodyPr wrap="none" rtlCol="0">
            <a:spAutoFit/>
          </a:bodyPr>
          <a:lstStyle/>
          <a:p>
            <a:pPr algn="r"/>
            <a:r>
              <a:rPr lang="en-US" sz="1200" i="1" dirty="0">
                <a:solidFill>
                  <a:schemeClr val="bg1"/>
                </a:solidFill>
              </a:rPr>
              <a:t>University of Leipzig, Germany. Psychology Laboratory – Wilhelm Wundt, 1879.</a:t>
            </a:r>
          </a:p>
        </p:txBody>
      </p:sp>
    </p:spTree>
    <p:extLst>
      <p:ext uri="{BB962C8B-B14F-4D97-AF65-F5344CB8AC3E}">
        <p14:creationId xmlns:p14="http://schemas.microsoft.com/office/powerpoint/2010/main" val="41022956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4534E5-E504-45A9-8BEE-881D650B7465}"/>
              </a:ext>
            </a:extLst>
          </p:cNvPr>
          <p:cNvSpPr txBox="1"/>
          <p:nvPr/>
        </p:nvSpPr>
        <p:spPr>
          <a:xfrm>
            <a:off x="8707845" y="6187080"/>
            <a:ext cx="2685095" cy="276999"/>
          </a:xfrm>
          <a:prstGeom prst="rect">
            <a:avLst/>
          </a:prstGeom>
          <a:noFill/>
        </p:spPr>
        <p:txBody>
          <a:bodyPr wrap="none" rtlCol="0">
            <a:spAutoFit/>
          </a:bodyPr>
          <a:lstStyle/>
          <a:p>
            <a:pPr algn="r"/>
            <a:r>
              <a:rPr lang="en-US" sz="1200" dirty="0">
                <a:solidFill>
                  <a:schemeClr val="bg1"/>
                </a:solidFill>
              </a:rPr>
              <a:t>Heidegger, </a:t>
            </a:r>
            <a:r>
              <a:rPr lang="en-US" sz="1200" i="1" dirty="0">
                <a:solidFill>
                  <a:schemeClr val="bg1"/>
                </a:solidFill>
              </a:rPr>
              <a:t>The Origin of the Work of Art</a:t>
            </a:r>
            <a:endParaRPr lang="en-US" sz="1200" dirty="0">
              <a:solidFill>
                <a:schemeClr val="bg1"/>
              </a:solidFill>
            </a:endParaRPr>
          </a:p>
        </p:txBody>
      </p:sp>
      <p:sp>
        <p:nvSpPr>
          <p:cNvPr id="6" name="TextBox 5">
            <a:extLst>
              <a:ext uri="{FF2B5EF4-FFF2-40B4-BE49-F238E27FC236}">
                <a16:creationId xmlns:a16="http://schemas.microsoft.com/office/drawing/2014/main" id="{E36F9A2C-BB58-43F4-A40E-9F3C2027584C}"/>
              </a:ext>
            </a:extLst>
          </p:cNvPr>
          <p:cNvSpPr txBox="1"/>
          <p:nvPr/>
        </p:nvSpPr>
        <p:spPr>
          <a:xfrm>
            <a:off x="930412" y="3167390"/>
            <a:ext cx="10331176" cy="523220"/>
          </a:xfrm>
          <a:prstGeom prst="rect">
            <a:avLst/>
          </a:prstGeom>
          <a:noFill/>
        </p:spPr>
        <p:txBody>
          <a:bodyPr wrap="square" rtlCol="0">
            <a:spAutoFit/>
          </a:bodyPr>
          <a:lstStyle/>
          <a:p>
            <a:pPr algn="ctr"/>
            <a:r>
              <a:rPr lang="en-US" sz="2800" dirty="0">
                <a:solidFill>
                  <a:schemeClr val="bg1"/>
                </a:solidFill>
                <a:ea typeface="Roboto" panose="02000000000000000000" pitchFamily="2" charset="0"/>
                <a:cs typeface="Roboto" panose="02000000000000000000" pitchFamily="2" charset="0"/>
              </a:rPr>
              <a:t>“Man dwells in that he builds.”</a:t>
            </a:r>
          </a:p>
        </p:txBody>
      </p:sp>
    </p:spTree>
    <p:extLst>
      <p:ext uri="{BB962C8B-B14F-4D97-AF65-F5344CB8AC3E}">
        <p14:creationId xmlns:p14="http://schemas.microsoft.com/office/powerpoint/2010/main" val="34082849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4534E5-E504-45A9-8BEE-881D650B7465}"/>
              </a:ext>
            </a:extLst>
          </p:cNvPr>
          <p:cNvSpPr txBox="1"/>
          <p:nvPr/>
        </p:nvSpPr>
        <p:spPr>
          <a:xfrm>
            <a:off x="9561990" y="6187080"/>
            <a:ext cx="1830950" cy="276999"/>
          </a:xfrm>
          <a:prstGeom prst="rect">
            <a:avLst/>
          </a:prstGeom>
          <a:noFill/>
        </p:spPr>
        <p:txBody>
          <a:bodyPr wrap="none" rtlCol="0">
            <a:spAutoFit/>
          </a:bodyPr>
          <a:lstStyle/>
          <a:p>
            <a:pPr algn="r"/>
            <a:r>
              <a:rPr lang="en-US" sz="1200" i="1" dirty="0">
                <a:solidFill>
                  <a:schemeClr val="bg1"/>
                </a:solidFill>
              </a:rPr>
              <a:t>Building Dwelling Thinking</a:t>
            </a:r>
          </a:p>
        </p:txBody>
      </p:sp>
      <p:sp>
        <p:nvSpPr>
          <p:cNvPr id="4" name="TextBox 3">
            <a:extLst>
              <a:ext uri="{FF2B5EF4-FFF2-40B4-BE49-F238E27FC236}">
                <a16:creationId xmlns:a16="http://schemas.microsoft.com/office/drawing/2014/main" id="{AE082DBB-03F9-4455-B3A4-1ADD4C268026}"/>
              </a:ext>
            </a:extLst>
          </p:cNvPr>
          <p:cNvSpPr txBox="1"/>
          <p:nvPr/>
        </p:nvSpPr>
        <p:spPr>
          <a:xfrm>
            <a:off x="2847976" y="3013501"/>
            <a:ext cx="6496048" cy="830997"/>
          </a:xfrm>
          <a:prstGeom prst="rect">
            <a:avLst/>
          </a:prstGeom>
          <a:noFill/>
        </p:spPr>
        <p:txBody>
          <a:bodyPr wrap="square" rtlCol="0">
            <a:spAutoFit/>
          </a:bodyPr>
          <a:lstStyle/>
          <a:p>
            <a:pPr algn="ctr"/>
            <a:r>
              <a:rPr lang="en-US" sz="4800" dirty="0" err="1">
                <a:solidFill>
                  <a:schemeClr val="bg1"/>
                </a:solidFill>
                <a:ea typeface="Roboto" panose="02000000000000000000" pitchFamily="2" charset="0"/>
                <a:cs typeface="Roboto" panose="02000000000000000000" pitchFamily="2" charset="0"/>
              </a:rPr>
              <a:t>Inhabitating</a:t>
            </a:r>
            <a:r>
              <a:rPr lang="en-US" sz="4800" dirty="0">
                <a:solidFill>
                  <a:schemeClr val="bg1"/>
                </a:solidFill>
                <a:ea typeface="Roboto" panose="02000000000000000000" pitchFamily="2" charset="0"/>
                <a:cs typeface="Roboto" panose="02000000000000000000" pitchFamily="2" charset="0"/>
              </a:rPr>
              <a:t> ≠ Dwelling</a:t>
            </a:r>
          </a:p>
        </p:txBody>
      </p:sp>
    </p:spTree>
    <p:extLst>
      <p:ext uri="{BB962C8B-B14F-4D97-AF65-F5344CB8AC3E}">
        <p14:creationId xmlns:p14="http://schemas.microsoft.com/office/powerpoint/2010/main" val="19573437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4534E5-E504-45A9-8BEE-881D650B7465}"/>
              </a:ext>
            </a:extLst>
          </p:cNvPr>
          <p:cNvSpPr txBox="1"/>
          <p:nvPr/>
        </p:nvSpPr>
        <p:spPr>
          <a:xfrm>
            <a:off x="9561990" y="6187080"/>
            <a:ext cx="1830950" cy="276999"/>
          </a:xfrm>
          <a:prstGeom prst="rect">
            <a:avLst/>
          </a:prstGeom>
          <a:noFill/>
        </p:spPr>
        <p:txBody>
          <a:bodyPr wrap="none" rtlCol="0">
            <a:spAutoFit/>
          </a:bodyPr>
          <a:lstStyle/>
          <a:p>
            <a:pPr algn="r"/>
            <a:r>
              <a:rPr lang="en-US" sz="1200" i="1" dirty="0">
                <a:solidFill>
                  <a:schemeClr val="bg1"/>
                </a:solidFill>
              </a:rPr>
              <a:t>Building Dwelling Thinking</a:t>
            </a:r>
          </a:p>
        </p:txBody>
      </p:sp>
      <p:sp>
        <p:nvSpPr>
          <p:cNvPr id="6" name="TextBox 5">
            <a:extLst>
              <a:ext uri="{FF2B5EF4-FFF2-40B4-BE49-F238E27FC236}">
                <a16:creationId xmlns:a16="http://schemas.microsoft.com/office/drawing/2014/main" id="{E36F9A2C-BB58-43F4-A40E-9F3C2027584C}"/>
              </a:ext>
            </a:extLst>
          </p:cNvPr>
          <p:cNvSpPr txBox="1"/>
          <p:nvPr/>
        </p:nvSpPr>
        <p:spPr>
          <a:xfrm>
            <a:off x="1436563" y="981155"/>
            <a:ext cx="2704713" cy="646331"/>
          </a:xfrm>
          <a:prstGeom prst="rect">
            <a:avLst/>
          </a:prstGeom>
          <a:noFill/>
        </p:spPr>
        <p:txBody>
          <a:bodyPr wrap="square" rtlCol="0">
            <a:spAutoFit/>
          </a:bodyPr>
          <a:lstStyle/>
          <a:p>
            <a:pPr algn="ctr"/>
            <a:r>
              <a:rPr lang="en-US" sz="3600" dirty="0">
                <a:solidFill>
                  <a:schemeClr val="bg1"/>
                </a:solidFill>
                <a:ea typeface="Roboto" panose="02000000000000000000" pitchFamily="2" charset="0"/>
                <a:cs typeface="Roboto" panose="02000000000000000000" pitchFamily="2" charset="0"/>
              </a:rPr>
              <a:t>Building</a:t>
            </a:r>
          </a:p>
        </p:txBody>
      </p:sp>
      <p:sp>
        <p:nvSpPr>
          <p:cNvPr id="8" name="TextBox 7">
            <a:extLst>
              <a:ext uri="{FF2B5EF4-FFF2-40B4-BE49-F238E27FC236}">
                <a16:creationId xmlns:a16="http://schemas.microsoft.com/office/drawing/2014/main" id="{1AA3E5F9-4F35-4CE3-B433-EB24483FBEB6}"/>
              </a:ext>
            </a:extLst>
          </p:cNvPr>
          <p:cNvSpPr txBox="1"/>
          <p:nvPr/>
        </p:nvSpPr>
        <p:spPr>
          <a:xfrm>
            <a:off x="1436562" y="2157055"/>
            <a:ext cx="2704713" cy="646331"/>
          </a:xfrm>
          <a:prstGeom prst="rect">
            <a:avLst/>
          </a:prstGeom>
          <a:noFill/>
        </p:spPr>
        <p:txBody>
          <a:bodyPr wrap="square" rtlCol="0">
            <a:spAutoFit/>
          </a:bodyPr>
          <a:lstStyle/>
          <a:p>
            <a:pPr algn="ctr"/>
            <a:r>
              <a:rPr lang="en-US" sz="3600" i="1" dirty="0" err="1">
                <a:solidFill>
                  <a:schemeClr val="bg1"/>
                </a:solidFill>
                <a:ea typeface="Roboto" panose="02000000000000000000" pitchFamily="2" charset="0"/>
                <a:cs typeface="Roboto" panose="02000000000000000000" pitchFamily="2" charset="0"/>
              </a:rPr>
              <a:t>buan</a:t>
            </a:r>
            <a:endParaRPr lang="en-US" sz="3600" i="1" dirty="0">
              <a:solidFill>
                <a:schemeClr val="bg1"/>
              </a:solidFill>
              <a:ea typeface="Roboto" panose="02000000000000000000" pitchFamily="2" charset="0"/>
              <a:cs typeface="Roboto" panose="02000000000000000000" pitchFamily="2" charset="0"/>
            </a:endParaRPr>
          </a:p>
        </p:txBody>
      </p:sp>
      <p:sp>
        <p:nvSpPr>
          <p:cNvPr id="9" name="TextBox 8">
            <a:extLst>
              <a:ext uri="{FF2B5EF4-FFF2-40B4-BE49-F238E27FC236}">
                <a16:creationId xmlns:a16="http://schemas.microsoft.com/office/drawing/2014/main" id="{0C569652-3C4B-4841-A7B6-7686DCEFED20}"/>
              </a:ext>
            </a:extLst>
          </p:cNvPr>
          <p:cNvSpPr txBox="1"/>
          <p:nvPr/>
        </p:nvSpPr>
        <p:spPr>
          <a:xfrm>
            <a:off x="1436562" y="3484295"/>
            <a:ext cx="2704713" cy="646331"/>
          </a:xfrm>
          <a:prstGeom prst="rect">
            <a:avLst/>
          </a:prstGeom>
          <a:noFill/>
        </p:spPr>
        <p:txBody>
          <a:bodyPr wrap="square" rtlCol="0">
            <a:spAutoFit/>
          </a:bodyPr>
          <a:lstStyle/>
          <a:p>
            <a:pPr algn="ctr"/>
            <a:r>
              <a:rPr lang="en-US" sz="3600" dirty="0">
                <a:solidFill>
                  <a:schemeClr val="bg1"/>
                </a:solidFill>
                <a:ea typeface="Roboto" panose="02000000000000000000" pitchFamily="2" charset="0"/>
                <a:cs typeface="Roboto" panose="02000000000000000000" pitchFamily="2" charset="0"/>
              </a:rPr>
              <a:t>Dwell</a:t>
            </a:r>
          </a:p>
        </p:txBody>
      </p:sp>
      <p:sp>
        <p:nvSpPr>
          <p:cNvPr id="10" name="TextBox 9">
            <a:extLst>
              <a:ext uri="{FF2B5EF4-FFF2-40B4-BE49-F238E27FC236}">
                <a16:creationId xmlns:a16="http://schemas.microsoft.com/office/drawing/2014/main" id="{D3447DB2-1712-4A68-A1E3-D6AEC61BF98C}"/>
              </a:ext>
            </a:extLst>
          </p:cNvPr>
          <p:cNvSpPr txBox="1"/>
          <p:nvPr/>
        </p:nvSpPr>
        <p:spPr>
          <a:xfrm>
            <a:off x="345438" y="4999255"/>
            <a:ext cx="4886962" cy="523220"/>
          </a:xfrm>
          <a:prstGeom prst="rect">
            <a:avLst/>
          </a:prstGeom>
          <a:noFill/>
        </p:spPr>
        <p:txBody>
          <a:bodyPr wrap="square" rtlCol="0">
            <a:spAutoFit/>
          </a:bodyPr>
          <a:lstStyle/>
          <a:p>
            <a:pPr algn="ctr"/>
            <a:r>
              <a:rPr lang="en-US" sz="2800" dirty="0">
                <a:solidFill>
                  <a:schemeClr val="bg1"/>
                </a:solidFill>
                <a:ea typeface="Roboto" panose="02000000000000000000" pitchFamily="2" charset="0"/>
                <a:cs typeface="Roboto" panose="02000000000000000000" pitchFamily="2" charset="0"/>
              </a:rPr>
              <a:t>‘to remain, to stay in a place’</a:t>
            </a:r>
          </a:p>
        </p:txBody>
      </p:sp>
      <p:sp>
        <p:nvSpPr>
          <p:cNvPr id="11" name="TextBox 10">
            <a:extLst>
              <a:ext uri="{FF2B5EF4-FFF2-40B4-BE49-F238E27FC236}">
                <a16:creationId xmlns:a16="http://schemas.microsoft.com/office/drawing/2014/main" id="{A4880BD4-F2E7-4BC0-97B9-2FB5E51D8435}"/>
              </a:ext>
            </a:extLst>
          </p:cNvPr>
          <p:cNvSpPr txBox="1"/>
          <p:nvPr/>
        </p:nvSpPr>
        <p:spPr>
          <a:xfrm>
            <a:off x="5099778" y="2157055"/>
            <a:ext cx="2704713" cy="646331"/>
          </a:xfrm>
          <a:prstGeom prst="rect">
            <a:avLst/>
          </a:prstGeom>
          <a:noFill/>
        </p:spPr>
        <p:txBody>
          <a:bodyPr wrap="square" rtlCol="0">
            <a:spAutoFit/>
          </a:bodyPr>
          <a:lstStyle/>
          <a:p>
            <a:pPr algn="ctr"/>
            <a:r>
              <a:rPr lang="en-US" sz="3600" i="1" dirty="0" err="1">
                <a:solidFill>
                  <a:schemeClr val="bg1"/>
                </a:solidFill>
                <a:ea typeface="Roboto" panose="02000000000000000000" pitchFamily="2" charset="0"/>
                <a:cs typeface="Roboto" panose="02000000000000000000" pitchFamily="2" charset="0"/>
              </a:rPr>
              <a:t>bauen</a:t>
            </a:r>
            <a:endParaRPr lang="en-US" sz="3600" i="1" dirty="0">
              <a:solidFill>
                <a:schemeClr val="bg1"/>
              </a:solidFill>
              <a:ea typeface="Roboto" panose="02000000000000000000" pitchFamily="2" charset="0"/>
              <a:cs typeface="Roboto" panose="02000000000000000000" pitchFamily="2" charset="0"/>
            </a:endParaRPr>
          </a:p>
        </p:txBody>
      </p:sp>
      <p:sp>
        <p:nvSpPr>
          <p:cNvPr id="12" name="TextBox 11">
            <a:extLst>
              <a:ext uri="{FF2B5EF4-FFF2-40B4-BE49-F238E27FC236}">
                <a16:creationId xmlns:a16="http://schemas.microsoft.com/office/drawing/2014/main" id="{0A4BACE6-0B2F-4B33-B5BD-9896ADEFF796}"/>
              </a:ext>
            </a:extLst>
          </p:cNvPr>
          <p:cNvSpPr txBox="1"/>
          <p:nvPr/>
        </p:nvSpPr>
        <p:spPr>
          <a:xfrm>
            <a:off x="5099777" y="3429000"/>
            <a:ext cx="2704713" cy="646331"/>
          </a:xfrm>
          <a:prstGeom prst="rect">
            <a:avLst/>
          </a:prstGeom>
          <a:noFill/>
        </p:spPr>
        <p:txBody>
          <a:bodyPr wrap="square" rtlCol="0">
            <a:spAutoFit/>
          </a:bodyPr>
          <a:lstStyle/>
          <a:p>
            <a:pPr algn="ctr"/>
            <a:r>
              <a:rPr lang="en-US" sz="3600" dirty="0">
                <a:solidFill>
                  <a:schemeClr val="bg1"/>
                </a:solidFill>
                <a:ea typeface="Roboto" panose="02000000000000000000" pitchFamily="2" charset="0"/>
                <a:cs typeface="Roboto" panose="02000000000000000000" pitchFamily="2" charset="0"/>
              </a:rPr>
              <a:t>neighbor</a:t>
            </a:r>
          </a:p>
        </p:txBody>
      </p:sp>
      <p:sp>
        <p:nvSpPr>
          <p:cNvPr id="13" name="TextBox 12">
            <a:extLst>
              <a:ext uri="{FF2B5EF4-FFF2-40B4-BE49-F238E27FC236}">
                <a16:creationId xmlns:a16="http://schemas.microsoft.com/office/drawing/2014/main" id="{3BED0302-560D-4622-9C48-C07A31C945C4}"/>
              </a:ext>
            </a:extLst>
          </p:cNvPr>
          <p:cNvSpPr txBox="1"/>
          <p:nvPr/>
        </p:nvSpPr>
        <p:spPr>
          <a:xfrm>
            <a:off x="8762997" y="2157055"/>
            <a:ext cx="2704713" cy="646331"/>
          </a:xfrm>
          <a:prstGeom prst="rect">
            <a:avLst/>
          </a:prstGeom>
          <a:noFill/>
        </p:spPr>
        <p:txBody>
          <a:bodyPr wrap="square" rtlCol="0">
            <a:spAutoFit/>
          </a:bodyPr>
          <a:lstStyle/>
          <a:p>
            <a:pPr algn="ctr"/>
            <a:r>
              <a:rPr lang="en-US" sz="3600" i="1" dirty="0" err="1">
                <a:solidFill>
                  <a:schemeClr val="bg1"/>
                </a:solidFill>
                <a:ea typeface="Roboto" panose="02000000000000000000" pitchFamily="2" charset="0"/>
                <a:cs typeface="Roboto" panose="02000000000000000000" pitchFamily="2" charset="0"/>
              </a:rPr>
              <a:t>Nachgebauer</a:t>
            </a:r>
            <a:endParaRPr lang="en-US" sz="3600" i="1" dirty="0">
              <a:solidFill>
                <a:schemeClr val="bg1"/>
              </a:solidFill>
              <a:ea typeface="Roboto" panose="02000000000000000000" pitchFamily="2" charset="0"/>
              <a:cs typeface="Roboto" panose="02000000000000000000" pitchFamily="2" charset="0"/>
            </a:endParaRPr>
          </a:p>
        </p:txBody>
      </p:sp>
      <p:sp>
        <p:nvSpPr>
          <p:cNvPr id="14" name="TextBox 13">
            <a:extLst>
              <a:ext uri="{FF2B5EF4-FFF2-40B4-BE49-F238E27FC236}">
                <a16:creationId xmlns:a16="http://schemas.microsoft.com/office/drawing/2014/main" id="{DD9B8187-1F9D-428E-B8C8-CEB482543893}"/>
              </a:ext>
            </a:extLst>
          </p:cNvPr>
          <p:cNvSpPr txBox="1"/>
          <p:nvPr/>
        </p:nvSpPr>
        <p:spPr>
          <a:xfrm>
            <a:off x="8762996" y="3429000"/>
            <a:ext cx="2704713" cy="954107"/>
          </a:xfrm>
          <a:prstGeom prst="rect">
            <a:avLst/>
          </a:prstGeom>
          <a:noFill/>
        </p:spPr>
        <p:txBody>
          <a:bodyPr wrap="square" rtlCol="0">
            <a:spAutoFit/>
          </a:bodyPr>
          <a:lstStyle/>
          <a:p>
            <a:pPr algn="ctr"/>
            <a:r>
              <a:rPr lang="en-US" sz="2800" dirty="0">
                <a:solidFill>
                  <a:schemeClr val="bg1"/>
                </a:solidFill>
                <a:ea typeface="Roboto" panose="02000000000000000000" pitchFamily="2" charset="0"/>
                <a:cs typeface="Roboto" panose="02000000000000000000" pitchFamily="2" charset="0"/>
              </a:rPr>
              <a:t>‘he who dwells nearby’</a:t>
            </a:r>
          </a:p>
        </p:txBody>
      </p:sp>
      <p:cxnSp>
        <p:nvCxnSpPr>
          <p:cNvPr id="3" name="Straight Arrow Connector 2">
            <a:extLst>
              <a:ext uri="{FF2B5EF4-FFF2-40B4-BE49-F238E27FC236}">
                <a16:creationId xmlns:a16="http://schemas.microsoft.com/office/drawing/2014/main" id="{25BCE704-1677-4294-A71B-2147A2E64277}"/>
              </a:ext>
            </a:extLst>
          </p:cNvPr>
          <p:cNvCxnSpPr/>
          <p:nvPr/>
        </p:nvCxnSpPr>
        <p:spPr>
          <a:xfrm>
            <a:off x="3571875" y="2505075"/>
            <a:ext cx="2095500" cy="0"/>
          </a:xfrm>
          <a:prstGeom prst="straightConnector1">
            <a:avLst/>
          </a:prstGeom>
          <a:ln w="222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272A1C0-30E6-4EF3-B436-3818820D1C25}"/>
              </a:ext>
            </a:extLst>
          </p:cNvPr>
          <p:cNvCxnSpPr>
            <a:cxnSpLocks/>
          </p:cNvCxnSpPr>
          <p:nvPr/>
        </p:nvCxnSpPr>
        <p:spPr>
          <a:xfrm>
            <a:off x="7210425" y="2505075"/>
            <a:ext cx="1428750" cy="0"/>
          </a:xfrm>
          <a:prstGeom prst="straightConnector1">
            <a:avLst/>
          </a:prstGeom>
          <a:ln w="222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1A1382C-9933-4E17-84BB-9A20166079E1}"/>
              </a:ext>
            </a:extLst>
          </p:cNvPr>
          <p:cNvCxnSpPr>
            <a:stCxn id="6" idx="2"/>
            <a:endCxn id="8" idx="0"/>
          </p:cNvCxnSpPr>
          <p:nvPr/>
        </p:nvCxnSpPr>
        <p:spPr>
          <a:xfrm flipH="1">
            <a:off x="2788919" y="1627486"/>
            <a:ext cx="1" cy="529569"/>
          </a:xfrm>
          <a:prstGeom prst="straightConnector1">
            <a:avLst/>
          </a:prstGeom>
          <a:ln w="222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D2500F0-4CDC-42EE-BE54-763DFE3FC6B4}"/>
              </a:ext>
            </a:extLst>
          </p:cNvPr>
          <p:cNvCxnSpPr/>
          <p:nvPr/>
        </p:nvCxnSpPr>
        <p:spPr>
          <a:xfrm flipH="1">
            <a:off x="2788916" y="2899431"/>
            <a:ext cx="1" cy="529569"/>
          </a:xfrm>
          <a:prstGeom prst="straightConnector1">
            <a:avLst/>
          </a:prstGeom>
          <a:ln w="222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4269E6E-597D-4B62-A4B2-87D5A9F4E584}"/>
              </a:ext>
            </a:extLst>
          </p:cNvPr>
          <p:cNvCxnSpPr/>
          <p:nvPr/>
        </p:nvCxnSpPr>
        <p:spPr>
          <a:xfrm flipH="1">
            <a:off x="2787007" y="4304655"/>
            <a:ext cx="1" cy="529569"/>
          </a:xfrm>
          <a:prstGeom prst="straightConnector1">
            <a:avLst/>
          </a:prstGeom>
          <a:ln w="222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5EF8D68-E8F4-4754-ACC2-D72BDADEFE99}"/>
              </a:ext>
            </a:extLst>
          </p:cNvPr>
          <p:cNvCxnSpPr/>
          <p:nvPr/>
        </p:nvCxnSpPr>
        <p:spPr>
          <a:xfrm flipH="1">
            <a:off x="6452132" y="2910871"/>
            <a:ext cx="1" cy="529569"/>
          </a:xfrm>
          <a:prstGeom prst="straightConnector1">
            <a:avLst/>
          </a:prstGeom>
          <a:ln w="222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0D07F32-9089-4FC4-8E65-C59CB528C71F}"/>
              </a:ext>
            </a:extLst>
          </p:cNvPr>
          <p:cNvCxnSpPr/>
          <p:nvPr/>
        </p:nvCxnSpPr>
        <p:spPr>
          <a:xfrm flipH="1">
            <a:off x="10094389" y="2899430"/>
            <a:ext cx="1" cy="529569"/>
          </a:xfrm>
          <a:prstGeom prst="straightConnector1">
            <a:avLst/>
          </a:prstGeom>
          <a:ln w="2222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94017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4534E5-E504-45A9-8BEE-881D650B7465}"/>
              </a:ext>
            </a:extLst>
          </p:cNvPr>
          <p:cNvSpPr txBox="1"/>
          <p:nvPr/>
        </p:nvSpPr>
        <p:spPr>
          <a:xfrm>
            <a:off x="9561990" y="6187080"/>
            <a:ext cx="1830950" cy="276999"/>
          </a:xfrm>
          <a:prstGeom prst="rect">
            <a:avLst/>
          </a:prstGeom>
          <a:noFill/>
        </p:spPr>
        <p:txBody>
          <a:bodyPr wrap="none" rtlCol="0">
            <a:spAutoFit/>
          </a:bodyPr>
          <a:lstStyle/>
          <a:p>
            <a:pPr algn="r"/>
            <a:r>
              <a:rPr lang="en-US" sz="1200" i="1" dirty="0">
                <a:solidFill>
                  <a:schemeClr val="bg1"/>
                </a:solidFill>
              </a:rPr>
              <a:t>Building Dwelling Thinking</a:t>
            </a:r>
          </a:p>
        </p:txBody>
      </p:sp>
      <p:sp>
        <p:nvSpPr>
          <p:cNvPr id="10" name="TextBox 9">
            <a:extLst>
              <a:ext uri="{FF2B5EF4-FFF2-40B4-BE49-F238E27FC236}">
                <a16:creationId xmlns:a16="http://schemas.microsoft.com/office/drawing/2014/main" id="{D3447DB2-1712-4A68-A1E3-D6AEC61BF98C}"/>
              </a:ext>
            </a:extLst>
          </p:cNvPr>
          <p:cNvSpPr txBox="1"/>
          <p:nvPr/>
        </p:nvSpPr>
        <p:spPr>
          <a:xfrm>
            <a:off x="1238251" y="836156"/>
            <a:ext cx="9715498" cy="1384995"/>
          </a:xfrm>
          <a:prstGeom prst="rect">
            <a:avLst/>
          </a:prstGeom>
          <a:noFill/>
        </p:spPr>
        <p:txBody>
          <a:bodyPr wrap="square" rtlCol="0">
            <a:spAutoFit/>
          </a:bodyPr>
          <a:lstStyle/>
          <a:p>
            <a:r>
              <a:rPr lang="en-US" sz="2800" dirty="0">
                <a:solidFill>
                  <a:schemeClr val="bg1"/>
                </a:solidFill>
                <a:ea typeface="Roboto" panose="02000000000000000000" pitchFamily="2" charset="0"/>
                <a:cs typeface="Roboto" panose="02000000000000000000" pitchFamily="2" charset="0"/>
              </a:rPr>
              <a:t>“Building in the sense of </a:t>
            </a:r>
            <a:r>
              <a:rPr lang="en-US" sz="2800" b="1" dirty="0">
                <a:solidFill>
                  <a:srgbClr val="FF0000"/>
                </a:solidFill>
                <a:ea typeface="Roboto" panose="02000000000000000000" pitchFamily="2" charset="0"/>
                <a:cs typeface="Roboto" panose="02000000000000000000" pitchFamily="2" charset="0"/>
              </a:rPr>
              <a:t>preserving and nurturing is not making anything</a:t>
            </a:r>
            <a:r>
              <a:rPr lang="en-US" sz="2800" dirty="0">
                <a:solidFill>
                  <a:schemeClr val="bg1"/>
                </a:solidFill>
                <a:ea typeface="Roboto" panose="02000000000000000000" pitchFamily="2" charset="0"/>
                <a:cs typeface="Roboto" panose="02000000000000000000" pitchFamily="2" charset="0"/>
              </a:rPr>
              <a:t>. Shipbuilding and temple-building, on the other hand, do in a certain way make their own works.” [349]</a:t>
            </a:r>
          </a:p>
        </p:txBody>
      </p:sp>
    </p:spTree>
    <p:extLst>
      <p:ext uri="{BB962C8B-B14F-4D97-AF65-F5344CB8AC3E}">
        <p14:creationId xmlns:p14="http://schemas.microsoft.com/office/powerpoint/2010/main" val="23308889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4534E5-E504-45A9-8BEE-881D650B7465}"/>
              </a:ext>
            </a:extLst>
          </p:cNvPr>
          <p:cNvSpPr txBox="1"/>
          <p:nvPr/>
        </p:nvSpPr>
        <p:spPr>
          <a:xfrm>
            <a:off x="9561990" y="6187080"/>
            <a:ext cx="1830950" cy="276999"/>
          </a:xfrm>
          <a:prstGeom prst="rect">
            <a:avLst/>
          </a:prstGeom>
          <a:noFill/>
        </p:spPr>
        <p:txBody>
          <a:bodyPr wrap="none" rtlCol="0">
            <a:spAutoFit/>
          </a:bodyPr>
          <a:lstStyle/>
          <a:p>
            <a:pPr algn="r"/>
            <a:r>
              <a:rPr lang="en-US" sz="1200" i="1" dirty="0">
                <a:solidFill>
                  <a:schemeClr val="bg1"/>
                </a:solidFill>
              </a:rPr>
              <a:t>Building Dwelling Thinking</a:t>
            </a:r>
          </a:p>
        </p:txBody>
      </p:sp>
      <p:sp>
        <p:nvSpPr>
          <p:cNvPr id="10" name="TextBox 9">
            <a:extLst>
              <a:ext uri="{FF2B5EF4-FFF2-40B4-BE49-F238E27FC236}">
                <a16:creationId xmlns:a16="http://schemas.microsoft.com/office/drawing/2014/main" id="{D3447DB2-1712-4A68-A1E3-D6AEC61BF98C}"/>
              </a:ext>
            </a:extLst>
          </p:cNvPr>
          <p:cNvSpPr txBox="1"/>
          <p:nvPr/>
        </p:nvSpPr>
        <p:spPr>
          <a:xfrm>
            <a:off x="1238251" y="836156"/>
            <a:ext cx="9715498" cy="1384995"/>
          </a:xfrm>
          <a:prstGeom prst="rect">
            <a:avLst/>
          </a:prstGeom>
          <a:noFill/>
        </p:spPr>
        <p:txBody>
          <a:bodyPr wrap="square" rtlCol="0">
            <a:spAutoFit/>
          </a:bodyPr>
          <a:lstStyle/>
          <a:p>
            <a:r>
              <a:rPr lang="en-US" sz="2800" dirty="0">
                <a:solidFill>
                  <a:schemeClr val="bg1"/>
                </a:solidFill>
                <a:ea typeface="Roboto" panose="02000000000000000000" pitchFamily="2" charset="0"/>
                <a:cs typeface="Roboto" panose="02000000000000000000" pitchFamily="2" charset="0"/>
              </a:rPr>
              <a:t>“Building in the sense of </a:t>
            </a:r>
            <a:r>
              <a:rPr lang="en-US" sz="2800" b="1" dirty="0">
                <a:solidFill>
                  <a:srgbClr val="FF0000"/>
                </a:solidFill>
                <a:ea typeface="Roboto" panose="02000000000000000000" pitchFamily="2" charset="0"/>
                <a:cs typeface="Roboto" panose="02000000000000000000" pitchFamily="2" charset="0"/>
              </a:rPr>
              <a:t>preserving and nurturing is not making anything</a:t>
            </a:r>
            <a:r>
              <a:rPr lang="en-US" sz="2800" dirty="0">
                <a:solidFill>
                  <a:schemeClr val="bg1"/>
                </a:solidFill>
                <a:ea typeface="Roboto" panose="02000000000000000000" pitchFamily="2" charset="0"/>
                <a:cs typeface="Roboto" panose="02000000000000000000" pitchFamily="2" charset="0"/>
              </a:rPr>
              <a:t>. Shipbuilding and temple-building, on the other hand, do in a certain way make their own works.” [349]</a:t>
            </a:r>
          </a:p>
        </p:txBody>
      </p:sp>
      <p:sp>
        <p:nvSpPr>
          <p:cNvPr id="4" name="TextBox 3">
            <a:extLst>
              <a:ext uri="{FF2B5EF4-FFF2-40B4-BE49-F238E27FC236}">
                <a16:creationId xmlns:a16="http://schemas.microsoft.com/office/drawing/2014/main" id="{793E2C8C-F3FC-4725-9644-C23D210AD79E}"/>
              </a:ext>
            </a:extLst>
          </p:cNvPr>
          <p:cNvSpPr txBox="1"/>
          <p:nvPr/>
        </p:nvSpPr>
        <p:spPr>
          <a:xfrm>
            <a:off x="1238251" y="2736502"/>
            <a:ext cx="9715498" cy="1384995"/>
          </a:xfrm>
          <a:prstGeom prst="rect">
            <a:avLst/>
          </a:prstGeom>
          <a:noFill/>
        </p:spPr>
        <p:txBody>
          <a:bodyPr wrap="square" rtlCol="0">
            <a:spAutoFit/>
          </a:bodyPr>
          <a:lstStyle/>
          <a:p>
            <a:r>
              <a:rPr lang="en-US" sz="2800" dirty="0">
                <a:solidFill>
                  <a:schemeClr val="bg1"/>
                </a:solidFill>
                <a:ea typeface="Roboto" panose="02000000000000000000" pitchFamily="2" charset="0"/>
                <a:cs typeface="Roboto" panose="02000000000000000000" pitchFamily="2" charset="0"/>
              </a:rPr>
              <a:t>“dwelling itself is always </a:t>
            </a:r>
            <a:r>
              <a:rPr lang="en-US" sz="2800" b="1" dirty="0">
                <a:solidFill>
                  <a:srgbClr val="FF0000"/>
                </a:solidFill>
                <a:ea typeface="Roboto" panose="02000000000000000000" pitchFamily="2" charset="0"/>
                <a:cs typeface="Roboto" panose="02000000000000000000" pitchFamily="2" charset="0"/>
              </a:rPr>
              <a:t>a staying with things</a:t>
            </a:r>
            <a:r>
              <a:rPr lang="en-US" sz="2800" dirty="0">
                <a:solidFill>
                  <a:schemeClr val="bg1"/>
                </a:solidFill>
                <a:ea typeface="Roboto" panose="02000000000000000000" pitchFamily="2" charset="0"/>
                <a:cs typeface="Roboto" panose="02000000000000000000" pitchFamily="2" charset="0"/>
              </a:rPr>
              <a:t>. Dwelling, as preserving, keeps the fourfold in that with which mortals stay: in things.” [353]</a:t>
            </a:r>
          </a:p>
        </p:txBody>
      </p:sp>
    </p:spTree>
    <p:extLst>
      <p:ext uri="{BB962C8B-B14F-4D97-AF65-F5344CB8AC3E}">
        <p14:creationId xmlns:p14="http://schemas.microsoft.com/office/powerpoint/2010/main" val="31476492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4534E5-E504-45A9-8BEE-881D650B7465}"/>
              </a:ext>
            </a:extLst>
          </p:cNvPr>
          <p:cNvSpPr txBox="1"/>
          <p:nvPr/>
        </p:nvSpPr>
        <p:spPr>
          <a:xfrm>
            <a:off x="9561990" y="6187080"/>
            <a:ext cx="1830950" cy="276999"/>
          </a:xfrm>
          <a:prstGeom prst="rect">
            <a:avLst/>
          </a:prstGeom>
          <a:noFill/>
        </p:spPr>
        <p:txBody>
          <a:bodyPr wrap="none" rtlCol="0">
            <a:spAutoFit/>
          </a:bodyPr>
          <a:lstStyle/>
          <a:p>
            <a:pPr algn="r"/>
            <a:r>
              <a:rPr lang="en-US" sz="1200" i="1" dirty="0">
                <a:solidFill>
                  <a:schemeClr val="bg1"/>
                </a:solidFill>
              </a:rPr>
              <a:t>Building Dwelling Thinking</a:t>
            </a:r>
          </a:p>
        </p:txBody>
      </p:sp>
      <p:sp>
        <p:nvSpPr>
          <p:cNvPr id="10" name="TextBox 9">
            <a:extLst>
              <a:ext uri="{FF2B5EF4-FFF2-40B4-BE49-F238E27FC236}">
                <a16:creationId xmlns:a16="http://schemas.microsoft.com/office/drawing/2014/main" id="{D3447DB2-1712-4A68-A1E3-D6AEC61BF98C}"/>
              </a:ext>
            </a:extLst>
          </p:cNvPr>
          <p:cNvSpPr txBox="1"/>
          <p:nvPr/>
        </p:nvSpPr>
        <p:spPr>
          <a:xfrm>
            <a:off x="1238251" y="836156"/>
            <a:ext cx="9715498" cy="1384995"/>
          </a:xfrm>
          <a:prstGeom prst="rect">
            <a:avLst/>
          </a:prstGeom>
          <a:noFill/>
        </p:spPr>
        <p:txBody>
          <a:bodyPr wrap="square" rtlCol="0">
            <a:spAutoFit/>
          </a:bodyPr>
          <a:lstStyle/>
          <a:p>
            <a:r>
              <a:rPr lang="en-US" sz="2800" dirty="0">
                <a:solidFill>
                  <a:schemeClr val="bg1"/>
                </a:solidFill>
                <a:ea typeface="Roboto" panose="02000000000000000000" pitchFamily="2" charset="0"/>
                <a:cs typeface="Roboto" panose="02000000000000000000" pitchFamily="2" charset="0"/>
              </a:rPr>
              <a:t>“Building in the sense of </a:t>
            </a:r>
            <a:r>
              <a:rPr lang="en-US" sz="2800" b="1" dirty="0">
                <a:solidFill>
                  <a:srgbClr val="FF0000"/>
                </a:solidFill>
                <a:ea typeface="Roboto" panose="02000000000000000000" pitchFamily="2" charset="0"/>
                <a:cs typeface="Roboto" panose="02000000000000000000" pitchFamily="2" charset="0"/>
              </a:rPr>
              <a:t>preserving and nurturing is not making anything</a:t>
            </a:r>
            <a:r>
              <a:rPr lang="en-US" sz="2800" dirty="0">
                <a:solidFill>
                  <a:schemeClr val="bg1"/>
                </a:solidFill>
                <a:ea typeface="Roboto" panose="02000000000000000000" pitchFamily="2" charset="0"/>
                <a:cs typeface="Roboto" panose="02000000000000000000" pitchFamily="2" charset="0"/>
              </a:rPr>
              <a:t>. Shipbuilding and temple-building, on the other hand, do in a certain way make their own works.” [349]</a:t>
            </a:r>
          </a:p>
        </p:txBody>
      </p:sp>
      <p:sp>
        <p:nvSpPr>
          <p:cNvPr id="4" name="TextBox 3">
            <a:extLst>
              <a:ext uri="{FF2B5EF4-FFF2-40B4-BE49-F238E27FC236}">
                <a16:creationId xmlns:a16="http://schemas.microsoft.com/office/drawing/2014/main" id="{793E2C8C-F3FC-4725-9644-C23D210AD79E}"/>
              </a:ext>
            </a:extLst>
          </p:cNvPr>
          <p:cNvSpPr txBox="1"/>
          <p:nvPr/>
        </p:nvSpPr>
        <p:spPr>
          <a:xfrm>
            <a:off x="1238251" y="2736502"/>
            <a:ext cx="9715498" cy="1384995"/>
          </a:xfrm>
          <a:prstGeom prst="rect">
            <a:avLst/>
          </a:prstGeom>
          <a:noFill/>
        </p:spPr>
        <p:txBody>
          <a:bodyPr wrap="square" rtlCol="0">
            <a:spAutoFit/>
          </a:bodyPr>
          <a:lstStyle/>
          <a:p>
            <a:r>
              <a:rPr lang="en-US" sz="2800" dirty="0">
                <a:solidFill>
                  <a:schemeClr val="bg1"/>
                </a:solidFill>
                <a:ea typeface="Roboto" panose="02000000000000000000" pitchFamily="2" charset="0"/>
                <a:cs typeface="Roboto" panose="02000000000000000000" pitchFamily="2" charset="0"/>
              </a:rPr>
              <a:t>“dwelling itself is always </a:t>
            </a:r>
            <a:r>
              <a:rPr lang="en-US" sz="2800" b="1" dirty="0">
                <a:solidFill>
                  <a:srgbClr val="FF0000"/>
                </a:solidFill>
                <a:ea typeface="Roboto" panose="02000000000000000000" pitchFamily="2" charset="0"/>
                <a:cs typeface="Roboto" panose="02000000000000000000" pitchFamily="2" charset="0"/>
              </a:rPr>
              <a:t>a staying with things</a:t>
            </a:r>
            <a:r>
              <a:rPr lang="en-US" sz="2800" dirty="0">
                <a:solidFill>
                  <a:schemeClr val="bg1"/>
                </a:solidFill>
                <a:ea typeface="Roboto" panose="02000000000000000000" pitchFamily="2" charset="0"/>
                <a:cs typeface="Roboto" panose="02000000000000000000" pitchFamily="2" charset="0"/>
              </a:rPr>
              <a:t>. Dwelling, as preserving, keeps the fourfold in that with which mortals stay: in things.” [353]</a:t>
            </a:r>
          </a:p>
        </p:txBody>
      </p:sp>
      <p:sp>
        <p:nvSpPr>
          <p:cNvPr id="6" name="TextBox 5">
            <a:extLst>
              <a:ext uri="{FF2B5EF4-FFF2-40B4-BE49-F238E27FC236}">
                <a16:creationId xmlns:a16="http://schemas.microsoft.com/office/drawing/2014/main" id="{ECEA766E-4874-4EDA-AAC1-7B0589101A07}"/>
              </a:ext>
            </a:extLst>
          </p:cNvPr>
          <p:cNvSpPr txBox="1"/>
          <p:nvPr/>
        </p:nvSpPr>
        <p:spPr>
          <a:xfrm>
            <a:off x="1238251" y="4636850"/>
            <a:ext cx="9715498" cy="954107"/>
          </a:xfrm>
          <a:prstGeom prst="rect">
            <a:avLst/>
          </a:prstGeom>
          <a:noFill/>
        </p:spPr>
        <p:txBody>
          <a:bodyPr wrap="square" rtlCol="0">
            <a:spAutoFit/>
          </a:bodyPr>
          <a:lstStyle/>
          <a:p>
            <a:r>
              <a:rPr lang="en-US" sz="2800" dirty="0">
                <a:solidFill>
                  <a:schemeClr val="bg1"/>
                </a:solidFill>
                <a:ea typeface="Roboto" panose="02000000000000000000" pitchFamily="2" charset="0"/>
                <a:cs typeface="Roboto" panose="02000000000000000000" pitchFamily="2" charset="0"/>
              </a:rPr>
              <a:t>“</a:t>
            </a:r>
            <a:r>
              <a:rPr lang="en-US" sz="2800" b="1" i="1" dirty="0">
                <a:solidFill>
                  <a:srgbClr val="FF0000"/>
                </a:solidFill>
                <a:ea typeface="Roboto" panose="02000000000000000000" pitchFamily="2" charset="0"/>
                <a:cs typeface="Roboto" panose="02000000000000000000" pitchFamily="2" charset="0"/>
              </a:rPr>
              <a:t>Only if we are capable of dwelling, only then can we build</a:t>
            </a:r>
            <a:r>
              <a:rPr lang="en-US" sz="2800" i="1" dirty="0">
                <a:solidFill>
                  <a:schemeClr val="bg1"/>
                </a:solidFill>
                <a:ea typeface="Roboto" panose="02000000000000000000" pitchFamily="2" charset="0"/>
                <a:cs typeface="Roboto" panose="02000000000000000000" pitchFamily="2" charset="0"/>
              </a:rPr>
              <a:t>.” </a:t>
            </a:r>
            <a:r>
              <a:rPr lang="en-US" sz="2800" dirty="0">
                <a:solidFill>
                  <a:schemeClr val="bg1"/>
                </a:solidFill>
                <a:ea typeface="Roboto" panose="02000000000000000000" pitchFamily="2" charset="0"/>
                <a:cs typeface="Roboto" panose="02000000000000000000" pitchFamily="2" charset="0"/>
              </a:rPr>
              <a:t>[360]</a:t>
            </a:r>
          </a:p>
        </p:txBody>
      </p:sp>
    </p:spTree>
    <p:extLst>
      <p:ext uri="{BB962C8B-B14F-4D97-AF65-F5344CB8AC3E}">
        <p14:creationId xmlns:p14="http://schemas.microsoft.com/office/powerpoint/2010/main" val="2187821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6393256-4F78-48A6-901C-4BC65D44DB91}"/>
              </a:ext>
            </a:extLst>
          </p:cNvPr>
          <p:cNvSpPr txBox="1"/>
          <p:nvPr/>
        </p:nvSpPr>
        <p:spPr>
          <a:xfrm>
            <a:off x="1266825" y="2730953"/>
            <a:ext cx="5372100" cy="1077218"/>
          </a:xfrm>
          <a:prstGeom prst="rect">
            <a:avLst/>
          </a:prstGeom>
          <a:noFill/>
        </p:spPr>
        <p:txBody>
          <a:bodyPr wrap="square" rtlCol="0">
            <a:spAutoFit/>
          </a:bodyPr>
          <a:lstStyle/>
          <a:p>
            <a:pPr algn="ctr"/>
            <a:r>
              <a:rPr lang="en-US" sz="4000" dirty="0">
                <a:solidFill>
                  <a:schemeClr val="bg1"/>
                </a:solidFill>
                <a:ea typeface="Roboto" panose="02000000000000000000" pitchFamily="2" charset="0"/>
                <a:cs typeface="Roboto" panose="02000000000000000000" pitchFamily="2" charset="0"/>
              </a:rPr>
              <a:t>Christian Norberg-Schulz</a:t>
            </a:r>
          </a:p>
          <a:p>
            <a:pPr algn="ctr"/>
            <a:r>
              <a:rPr lang="en-US" sz="2400" dirty="0">
                <a:solidFill>
                  <a:schemeClr val="bg1"/>
                </a:solidFill>
                <a:ea typeface="Roboto" panose="02000000000000000000" pitchFamily="2" charset="0"/>
                <a:cs typeface="Roboto" panose="02000000000000000000" pitchFamily="2" charset="0"/>
              </a:rPr>
              <a:t>Norwegian; 1926 - 2000</a:t>
            </a:r>
          </a:p>
        </p:txBody>
      </p:sp>
      <p:pic>
        <p:nvPicPr>
          <p:cNvPr id="3" name="Picture 4" descr="Image result for christian norberg schulz">
            <a:extLst>
              <a:ext uri="{FF2B5EF4-FFF2-40B4-BE49-F238E27FC236}">
                <a16:creationId xmlns:a16="http://schemas.microsoft.com/office/drawing/2014/main" id="{50D1ACED-6BD7-4A5D-9C4F-D14220B68C5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57371" y="1346200"/>
            <a:ext cx="2872529" cy="416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45291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69C178B-5A6E-4A34-99F4-1F7008C4B483}"/>
              </a:ext>
            </a:extLst>
          </p:cNvPr>
          <p:cNvSpPr txBox="1"/>
          <p:nvPr/>
        </p:nvSpPr>
        <p:spPr>
          <a:xfrm>
            <a:off x="6567645" y="6187080"/>
            <a:ext cx="4825295" cy="276999"/>
          </a:xfrm>
          <a:prstGeom prst="rect">
            <a:avLst/>
          </a:prstGeom>
          <a:noFill/>
        </p:spPr>
        <p:txBody>
          <a:bodyPr wrap="none" rtlCol="0">
            <a:spAutoFit/>
          </a:bodyPr>
          <a:lstStyle/>
          <a:p>
            <a:pPr algn="r"/>
            <a:r>
              <a:rPr lang="en-US" sz="1200" dirty="0">
                <a:solidFill>
                  <a:schemeClr val="bg1"/>
                </a:solidFill>
              </a:rPr>
              <a:t>Christian Norberg-Schulz, </a:t>
            </a:r>
            <a:r>
              <a:rPr lang="en-US" sz="1200" i="1" dirty="0">
                <a:solidFill>
                  <a:schemeClr val="bg1"/>
                </a:solidFill>
              </a:rPr>
              <a:t>Towards a Phenomenology of Architecture</a:t>
            </a:r>
            <a:r>
              <a:rPr lang="en-US" sz="1200" dirty="0">
                <a:solidFill>
                  <a:schemeClr val="bg1"/>
                </a:solidFill>
              </a:rPr>
              <a:t> (1979)</a:t>
            </a:r>
          </a:p>
        </p:txBody>
      </p:sp>
      <p:pic>
        <p:nvPicPr>
          <p:cNvPr id="88066" name="Picture 2" descr="Image result for christian norberg schulz genius loci">
            <a:extLst>
              <a:ext uri="{FF2B5EF4-FFF2-40B4-BE49-F238E27FC236}">
                <a16:creationId xmlns:a16="http://schemas.microsoft.com/office/drawing/2014/main" id="{43A25386-E3B3-4106-8156-D60D8BC4695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62100" y="676615"/>
            <a:ext cx="4673600" cy="5276172"/>
          </a:xfrm>
          <a:prstGeom prst="rect">
            <a:avLst/>
          </a:prstGeom>
          <a:noFill/>
          <a:extLst>
            <a:ext uri="{909E8E84-426E-40DD-AFC4-6F175D3DCCD1}">
              <a14:hiddenFill xmlns:a14="http://schemas.microsoft.com/office/drawing/2010/main">
                <a:solidFill>
                  <a:srgbClr val="FFFFFF"/>
                </a:solidFill>
              </a14:hiddenFill>
            </a:ext>
          </a:extLst>
        </p:spPr>
      </p:pic>
      <p:pic>
        <p:nvPicPr>
          <p:cNvPr id="88068" name="Picture 4" descr="Image result for christian norberg schulz">
            <a:extLst>
              <a:ext uri="{FF2B5EF4-FFF2-40B4-BE49-F238E27FC236}">
                <a16:creationId xmlns:a16="http://schemas.microsoft.com/office/drawing/2014/main" id="{E2BE2DAD-7363-428B-9D9A-9AB2190899B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757371" y="1346200"/>
            <a:ext cx="2872529" cy="416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9860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72561C4-3E1F-45D3-91DB-5EAC48BC2695}"/>
              </a:ext>
            </a:extLst>
          </p:cNvPr>
          <p:cNvSpPr txBox="1"/>
          <p:nvPr/>
        </p:nvSpPr>
        <p:spPr>
          <a:xfrm>
            <a:off x="1564670" y="1659285"/>
            <a:ext cx="9298401" cy="3539430"/>
          </a:xfrm>
          <a:prstGeom prst="rect">
            <a:avLst/>
          </a:prstGeom>
          <a:noFill/>
        </p:spPr>
        <p:txBody>
          <a:bodyPr wrap="square" rtlCol="0">
            <a:spAutoFit/>
          </a:bodyPr>
          <a:lstStyle/>
          <a:p>
            <a:r>
              <a:rPr lang="en-US" sz="2800" dirty="0">
                <a:solidFill>
                  <a:schemeClr val="bg1"/>
                </a:solidFill>
                <a:ea typeface="Roboto" panose="02000000000000000000" pitchFamily="2" charset="0"/>
                <a:cs typeface="Roboto" panose="02000000000000000000" pitchFamily="2" charset="0"/>
              </a:rPr>
              <a:t>“he [Corbusier] regards </a:t>
            </a:r>
            <a:r>
              <a:rPr lang="en-US" sz="2800" dirty="0" err="1">
                <a:solidFill>
                  <a:schemeClr val="bg1"/>
                </a:solidFill>
                <a:ea typeface="Roboto" panose="02000000000000000000" pitchFamily="2" charset="0"/>
                <a:cs typeface="Roboto" panose="02000000000000000000" pitchFamily="2" charset="0"/>
              </a:rPr>
              <a:t>pilotis</a:t>
            </a:r>
            <a:r>
              <a:rPr lang="en-US" sz="2800" dirty="0">
                <a:solidFill>
                  <a:schemeClr val="bg1"/>
                </a:solidFill>
                <a:ea typeface="Roboto" panose="02000000000000000000" pitchFamily="2" charset="0"/>
                <a:cs typeface="Roboto" panose="02000000000000000000" pitchFamily="2" charset="0"/>
              </a:rPr>
              <a:t>, roof-gardens, strip-windows etc., as being universally valid, so confirming the attitude which was typical of early functionalism of complete detachment from place. </a:t>
            </a:r>
            <a:r>
              <a:rPr lang="en-US" sz="2800" b="1" dirty="0">
                <a:solidFill>
                  <a:srgbClr val="FF0000"/>
                </a:solidFill>
                <a:ea typeface="Roboto" panose="02000000000000000000" pitchFamily="2" charset="0"/>
                <a:cs typeface="Roboto" panose="02000000000000000000" pitchFamily="2" charset="0"/>
              </a:rPr>
              <a:t>Today we understand that an international style can never ensure places in which dwelling in the full sense of the word is possible </a:t>
            </a:r>
            <a:r>
              <a:rPr lang="en-US" sz="2800" dirty="0">
                <a:solidFill>
                  <a:schemeClr val="bg1"/>
                </a:solidFill>
                <a:ea typeface="Roboto" panose="02000000000000000000" pitchFamily="2" charset="0"/>
                <a:cs typeface="Roboto" panose="02000000000000000000" pitchFamily="2" charset="0"/>
              </a:rPr>
              <a:t>and that traditional forms often express a profound understanding of the genius loci.”</a:t>
            </a:r>
          </a:p>
        </p:txBody>
      </p:sp>
      <p:sp>
        <p:nvSpPr>
          <p:cNvPr id="3" name="TextBox 2">
            <a:extLst>
              <a:ext uri="{FF2B5EF4-FFF2-40B4-BE49-F238E27FC236}">
                <a16:creationId xmlns:a16="http://schemas.microsoft.com/office/drawing/2014/main" id="{73C2A76C-C6F5-4077-817A-F7EA9F9BF425}"/>
              </a:ext>
            </a:extLst>
          </p:cNvPr>
          <p:cNvSpPr txBox="1"/>
          <p:nvPr/>
        </p:nvSpPr>
        <p:spPr>
          <a:xfrm>
            <a:off x="8610447" y="6187080"/>
            <a:ext cx="2782493" cy="276999"/>
          </a:xfrm>
          <a:prstGeom prst="rect">
            <a:avLst/>
          </a:prstGeom>
          <a:noFill/>
        </p:spPr>
        <p:txBody>
          <a:bodyPr wrap="none" rtlCol="0">
            <a:spAutoFit/>
          </a:bodyPr>
          <a:lstStyle/>
          <a:p>
            <a:pPr algn="r"/>
            <a:r>
              <a:rPr lang="en-US" sz="1200" dirty="0">
                <a:solidFill>
                  <a:schemeClr val="bg1"/>
                </a:solidFill>
              </a:rPr>
              <a:t>Christian Norberg-Schulz, </a:t>
            </a:r>
            <a:r>
              <a:rPr lang="en-US" sz="1200" i="1" dirty="0">
                <a:solidFill>
                  <a:schemeClr val="bg1"/>
                </a:solidFill>
              </a:rPr>
              <a:t>Genius Loci</a:t>
            </a:r>
            <a:r>
              <a:rPr lang="en-US" sz="1200" dirty="0">
                <a:solidFill>
                  <a:schemeClr val="bg1"/>
                </a:solidFill>
              </a:rPr>
              <a:t> [65]</a:t>
            </a:r>
          </a:p>
        </p:txBody>
      </p:sp>
    </p:spTree>
    <p:extLst>
      <p:ext uri="{BB962C8B-B14F-4D97-AF65-F5344CB8AC3E}">
        <p14:creationId xmlns:p14="http://schemas.microsoft.com/office/powerpoint/2010/main" val="36706758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C2A76C-C6F5-4077-817A-F7EA9F9BF425}"/>
              </a:ext>
            </a:extLst>
          </p:cNvPr>
          <p:cNvSpPr txBox="1"/>
          <p:nvPr/>
        </p:nvSpPr>
        <p:spPr>
          <a:xfrm>
            <a:off x="9795708" y="6187080"/>
            <a:ext cx="1597232" cy="276999"/>
          </a:xfrm>
          <a:prstGeom prst="rect">
            <a:avLst/>
          </a:prstGeom>
          <a:noFill/>
        </p:spPr>
        <p:txBody>
          <a:bodyPr wrap="none" rtlCol="0">
            <a:spAutoFit/>
          </a:bodyPr>
          <a:lstStyle/>
          <a:p>
            <a:pPr algn="r"/>
            <a:r>
              <a:rPr lang="en-US" sz="1200" dirty="0">
                <a:solidFill>
                  <a:schemeClr val="bg1"/>
                </a:solidFill>
              </a:rPr>
              <a:t>The International Style</a:t>
            </a:r>
          </a:p>
        </p:txBody>
      </p:sp>
      <p:pic>
        <p:nvPicPr>
          <p:cNvPr id="8194" name="Picture 2" descr="Image result for villa savoye">
            <a:extLst>
              <a:ext uri="{FF2B5EF4-FFF2-40B4-BE49-F238E27FC236}">
                <a16:creationId xmlns:a16="http://schemas.microsoft.com/office/drawing/2014/main" id="{81D84257-F7DA-4A57-87F2-E408688E401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9761" y="1350061"/>
            <a:ext cx="5543840" cy="415787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farnsworth house">
            <a:extLst>
              <a:ext uri="{FF2B5EF4-FFF2-40B4-BE49-F238E27FC236}">
                <a16:creationId xmlns:a16="http://schemas.microsoft.com/office/drawing/2014/main" id="{338616C2-76C0-448D-AC2E-24D66CC5DF7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48401" y="1569627"/>
            <a:ext cx="5575398" cy="3718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064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3C7F5D-44E4-4D37-AA0E-172270A9C9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6074" y="668091"/>
            <a:ext cx="2625725" cy="2259588"/>
          </a:xfrm>
          <a:prstGeom prst="rect">
            <a:avLst/>
          </a:prstGeom>
        </p:spPr>
      </p:pic>
      <p:pic>
        <p:nvPicPr>
          <p:cNvPr id="6" name="Picture 5">
            <a:extLst>
              <a:ext uri="{FF2B5EF4-FFF2-40B4-BE49-F238E27FC236}">
                <a16:creationId xmlns:a16="http://schemas.microsoft.com/office/drawing/2014/main" id="{631735B6-B632-4F55-8BBD-86658F40219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46073" y="3614491"/>
            <a:ext cx="2625724" cy="2259588"/>
          </a:xfrm>
          <a:prstGeom prst="rect">
            <a:avLst/>
          </a:prstGeom>
        </p:spPr>
      </p:pic>
      <p:pic>
        <p:nvPicPr>
          <p:cNvPr id="7" name="Picture 6">
            <a:extLst>
              <a:ext uri="{FF2B5EF4-FFF2-40B4-BE49-F238E27FC236}">
                <a16:creationId xmlns:a16="http://schemas.microsoft.com/office/drawing/2014/main" id="{1D57DB66-77FC-45C5-854A-66B0424A7348}"/>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096000" y="668091"/>
            <a:ext cx="2625724" cy="2259588"/>
          </a:xfrm>
          <a:prstGeom prst="rect">
            <a:avLst/>
          </a:prstGeom>
        </p:spPr>
      </p:pic>
      <p:pic>
        <p:nvPicPr>
          <p:cNvPr id="8" name="Picture 7">
            <a:extLst>
              <a:ext uri="{FF2B5EF4-FFF2-40B4-BE49-F238E27FC236}">
                <a16:creationId xmlns:a16="http://schemas.microsoft.com/office/drawing/2014/main" id="{E279BFC2-C900-49C2-B9D5-A07369075CFA}"/>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6095999" y="3614491"/>
            <a:ext cx="2625724" cy="2259588"/>
          </a:xfrm>
          <a:prstGeom prst="rect">
            <a:avLst/>
          </a:prstGeom>
        </p:spPr>
      </p:pic>
      <p:sp>
        <p:nvSpPr>
          <p:cNvPr id="9" name="TextBox 8">
            <a:extLst>
              <a:ext uri="{FF2B5EF4-FFF2-40B4-BE49-F238E27FC236}">
                <a16:creationId xmlns:a16="http://schemas.microsoft.com/office/drawing/2014/main" id="{8C8160C1-9708-4C34-8DC2-04B081AE6058}"/>
              </a:ext>
            </a:extLst>
          </p:cNvPr>
          <p:cNvSpPr txBox="1"/>
          <p:nvPr/>
        </p:nvSpPr>
        <p:spPr>
          <a:xfrm>
            <a:off x="3163073" y="2189015"/>
            <a:ext cx="2742427" cy="738664"/>
          </a:xfrm>
          <a:prstGeom prst="rect">
            <a:avLst/>
          </a:prstGeom>
          <a:noFill/>
        </p:spPr>
        <p:txBody>
          <a:bodyPr wrap="square" rtlCol="0">
            <a:spAutoFit/>
          </a:bodyPr>
          <a:lstStyle/>
          <a:p>
            <a:r>
              <a:rPr lang="en-US" sz="2400" dirty="0">
                <a:solidFill>
                  <a:schemeClr val="bg1"/>
                </a:solidFill>
                <a:ea typeface="Roboto" panose="02000000000000000000" pitchFamily="2" charset="0"/>
                <a:cs typeface="Roboto" panose="02000000000000000000" pitchFamily="2" charset="0"/>
              </a:rPr>
              <a:t>Edmund Husserl</a:t>
            </a:r>
          </a:p>
          <a:p>
            <a:r>
              <a:rPr lang="en-US" dirty="0">
                <a:solidFill>
                  <a:schemeClr val="bg1"/>
                </a:solidFill>
                <a:ea typeface="Roboto" panose="02000000000000000000" pitchFamily="2" charset="0"/>
                <a:cs typeface="Roboto" panose="02000000000000000000" pitchFamily="2" charset="0"/>
              </a:rPr>
              <a:t>German; 1859 - 1938</a:t>
            </a:r>
          </a:p>
        </p:txBody>
      </p:sp>
      <p:sp>
        <p:nvSpPr>
          <p:cNvPr id="10" name="TextBox 9">
            <a:extLst>
              <a:ext uri="{FF2B5EF4-FFF2-40B4-BE49-F238E27FC236}">
                <a16:creationId xmlns:a16="http://schemas.microsoft.com/office/drawing/2014/main" id="{DCF4BCF1-ED6F-4DCA-990B-E72D5BFABB6B}"/>
              </a:ext>
            </a:extLst>
          </p:cNvPr>
          <p:cNvSpPr txBox="1"/>
          <p:nvPr/>
        </p:nvSpPr>
        <p:spPr>
          <a:xfrm>
            <a:off x="3162684" y="5135415"/>
            <a:ext cx="2742427" cy="738664"/>
          </a:xfrm>
          <a:prstGeom prst="rect">
            <a:avLst/>
          </a:prstGeom>
          <a:noFill/>
        </p:spPr>
        <p:txBody>
          <a:bodyPr wrap="square" rtlCol="0">
            <a:spAutoFit/>
          </a:bodyPr>
          <a:lstStyle/>
          <a:p>
            <a:r>
              <a:rPr lang="en-US" sz="2400" dirty="0">
                <a:solidFill>
                  <a:schemeClr val="bg1"/>
                </a:solidFill>
                <a:ea typeface="Roboto" panose="02000000000000000000" pitchFamily="2" charset="0"/>
                <a:cs typeface="Roboto" panose="02000000000000000000" pitchFamily="2" charset="0"/>
              </a:rPr>
              <a:t>Martin Heidegger</a:t>
            </a:r>
          </a:p>
          <a:p>
            <a:r>
              <a:rPr lang="en-US" dirty="0">
                <a:solidFill>
                  <a:schemeClr val="bg1"/>
                </a:solidFill>
                <a:ea typeface="Roboto" panose="02000000000000000000" pitchFamily="2" charset="0"/>
                <a:cs typeface="Roboto" panose="02000000000000000000" pitchFamily="2" charset="0"/>
              </a:rPr>
              <a:t>German; 1889 - 1976</a:t>
            </a:r>
          </a:p>
        </p:txBody>
      </p:sp>
      <p:sp>
        <p:nvSpPr>
          <p:cNvPr id="11" name="TextBox 10">
            <a:extLst>
              <a:ext uri="{FF2B5EF4-FFF2-40B4-BE49-F238E27FC236}">
                <a16:creationId xmlns:a16="http://schemas.microsoft.com/office/drawing/2014/main" id="{5984D32C-87BE-473E-9288-C15D3B6B459A}"/>
              </a:ext>
            </a:extLst>
          </p:cNvPr>
          <p:cNvSpPr txBox="1"/>
          <p:nvPr/>
        </p:nvSpPr>
        <p:spPr>
          <a:xfrm>
            <a:off x="8912612" y="2189015"/>
            <a:ext cx="2742427" cy="738664"/>
          </a:xfrm>
          <a:prstGeom prst="rect">
            <a:avLst/>
          </a:prstGeom>
          <a:noFill/>
        </p:spPr>
        <p:txBody>
          <a:bodyPr wrap="square" rtlCol="0">
            <a:spAutoFit/>
          </a:bodyPr>
          <a:lstStyle/>
          <a:p>
            <a:r>
              <a:rPr lang="en-US" sz="2400" dirty="0">
                <a:solidFill>
                  <a:schemeClr val="bg1"/>
                </a:solidFill>
                <a:ea typeface="Roboto" panose="02000000000000000000" pitchFamily="2" charset="0"/>
                <a:cs typeface="Roboto" panose="02000000000000000000" pitchFamily="2" charset="0"/>
              </a:rPr>
              <a:t>Jean-Paul Sartre</a:t>
            </a:r>
          </a:p>
          <a:p>
            <a:r>
              <a:rPr lang="en-US" dirty="0">
                <a:solidFill>
                  <a:schemeClr val="bg1"/>
                </a:solidFill>
                <a:ea typeface="Roboto" panose="02000000000000000000" pitchFamily="2" charset="0"/>
                <a:cs typeface="Roboto" panose="02000000000000000000" pitchFamily="2" charset="0"/>
              </a:rPr>
              <a:t>French; 1905 - 1980</a:t>
            </a:r>
          </a:p>
        </p:txBody>
      </p:sp>
      <p:sp>
        <p:nvSpPr>
          <p:cNvPr id="12" name="TextBox 11">
            <a:extLst>
              <a:ext uri="{FF2B5EF4-FFF2-40B4-BE49-F238E27FC236}">
                <a16:creationId xmlns:a16="http://schemas.microsoft.com/office/drawing/2014/main" id="{FAF6CB0D-4A16-43FB-8BED-645836A7D2D4}"/>
              </a:ext>
            </a:extLst>
          </p:cNvPr>
          <p:cNvSpPr txBox="1"/>
          <p:nvPr/>
        </p:nvSpPr>
        <p:spPr>
          <a:xfrm>
            <a:off x="8912223" y="5196971"/>
            <a:ext cx="2742427" cy="677108"/>
          </a:xfrm>
          <a:prstGeom prst="rect">
            <a:avLst/>
          </a:prstGeom>
          <a:noFill/>
        </p:spPr>
        <p:txBody>
          <a:bodyPr wrap="square" rtlCol="0">
            <a:spAutoFit/>
          </a:bodyPr>
          <a:lstStyle/>
          <a:p>
            <a:r>
              <a:rPr lang="en-US" sz="2000" dirty="0">
                <a:solidFill>
                  <a:schemeClr val="bg1"/>
                </a:solidFill>
                <a:ea typeface="Roboto" panose="02000000000000000000" pitchFamily="2" charset="0"/>
                <a:cs typeface="Roboto" panose="02000000000000000000" pitchFamily="2" charset="0"/>
              </a:rPr>
              <a:t>Maurice Merleau-Ponty</a:t>
            </a:r>
          </a:p>
          <a:p>
            <a:r>
              <a:rPr lang="en-US" dirty="0">
                <a:solidFill>
                  <a:schemeClr val="bg1"/>
                </a:solidFill>
                <a:ea typeface="Roboto" panose="02000000000000000000" pitchFamily="2" charset="0"/>
                <a:cs typeface="Roboto" panose="02000000000000000000" pitchFamily="2" charset="0"/>
              </a:rPr>
              <a:t>French; 1908 - 1961</a:t>
            </a:r>
          </a:p>
        </p:txBody>
      </p:sp>
    </p:spTree>
    <p:extLst>
      <p:ext uri="{BB962C8B-B14F-4D97-AF65-F5344CB8AC3E}">
        <p14:creationId xmlns:p14="http://schemas.microsoft.com/office/powerpoint/2010/main" val="7247351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72561C4-3E1F-45D3-91DB-5EAC48BC2695}"/>
              </a:ext>
            </a:extLst>
          </p:cNvPr>
          <p:cNvSpPr txBox="1"/>
          <p:nvPr/>
        </p:nvSpPr>
        <p:spPr>
          <a:xfrm>
            <a:off x="4019835" y="2951946"/>
            <a:ext cx="7387988" cy="954107"/>
          </a:xfrm>
          <a:prstGeom prst="rect">
            <a:avLst/>
          </a:prstGeom>
          <a:noFill/>
        </p:spPr>
        <p:txBody>
          <a:bodyPr wrap="square" rtlCol="0">
            <a:spAutoFit/>
          </a:bodyPr>
          <a:lstStyle/>
          <a:p>
            <a:pPr algn="ctr"/>
            <a:r>
              <a:rPr lang="en-US" sz="2800" dirty="0">
                <a:solidFill>
                  <a:schemeClr val="bg1"/>
                </a:solidFill>
                <a:ea typeface="Roboto" panose="02000000000000000000" pitchFamily="2" charset="0"/>
                <a:cs typeface="Roboto" panose="02000000000000000000" pitchFamily="2" charset="0"/>
              </a:rPr>
              <a:t>“When a person identifies himself with a place we say that he dwells.” [CNS, </a:t>
            </a:r>
            <a:r>
              <a:rPr lang="en-US" sz="2800" i="1" dirty="0">
                <a:solidFill>
                  <a:schemeClr val="bg1"/>
                </a:solidFill>
                <a:ea typeface="Roboto" panose="02000000000000000000" pitchFamily="2" charset="0"/>
                <a:cs typeface="Roboto" panose="02000000000000000000" pitchFamily="2" charset="0"/>
              </a:rPr>
              <a:t>Genius Loci, </a:t>
            </a:r>
            <a:r>
              <a:rPr lang="en-US" sz="2800" dirty="0">
                <a:solidFill>
                  <a:schemeClr val="bg1"/>
                </a:solidFill>
                <a:ea typeface="Roboto" panose="02000000000000000000" pitchFamily="2" charset="0"/>
                <a:cs typeface="Roboto" panose="02000000000000000000" pitchFamily="2" charset="0"/>
              </a:rPr>
              <a:t>59]</a:t>
            </a:r>
          </a:p>
        </p:txBody>
      </p:sp>
    </p:spTree>
    <p:extLst>
      <p:ext uri="{BB962C8B-B14F-4D97-AF65-F5344CB8AC3E}">
        <p14:creationId xmlns:p14="http://schemas.microsoft.com/office/powerpoint/2010/main" val="28211392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2" name="Picture 2" descr="Image result for primitive hut">
            <a:extLst>
              <a:ext uri="{FF2B5EF4-FFF2-40B4-BE49-F238E27FC236}">
                <a16:creationId xmlns:a16="http://schemas.microsoft.com/office/drawing/2014/main" id="{F0A89424-F875-4459-826D-512092B104C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60740" y="361950"/>
            <a:ext cx="3670520" cy="613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5105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4" name="Picture 2" descr="Image result for school of athens">
            <a:extLst>
              <a:ext uri="{FF2B5EF4-FFF2-40B4-BE49-F238E27FC236}">
                <a16:creationId xmlns:a16="http://schemas.microsoft.com/office/drawing/2014/main" id="{DF9823B9-D797-4961-B7DF-99E931D4C5F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4147" y="673252"/>
            <a:ext cx="7103706" cy="5511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1154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31779" y="649742"/>
            <a:ext cx="3051506" cy="945660"/>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52733" y="2306753"/>
            <a:ext cx="2737222" cy="1652404"/>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76991" y="4371619"/>
            <a:ext cx="2488706" cy="1652404"/>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82030" y="679574"/>
            <a:ext cx="2452634" cy="1485844"/>
          </a:xfrm>
          <a:prstGeom prst="rect">
            <a:avLst/>
          </a:prstGeom>
        </p:spPr>
      </p:pic>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82030" y="2548926"/>
            <a:ext cx="2372352" cy="2820462"/>
          </a:xfrm>
          <a:prstGeom prst="rect">
            <a:avLst/>
          </a:prstGeom>
        </p:spPr>
      </p:pic>
      <p:sp>
        <p:nvSpPr>
          <p:cNvPr id="13" name="TextBox 12">
            <a:extLst>
              <a:ext uri="{FF2B5EF4-FFF2-40B4-BE49-F238E27FC236}">
                <a16:creationId xmlns:a16="http://schemas.microsoft.com/office/drawing/2014/main" id="{4DD6BDE9-314E-46F4-AF49-F6F71FE4B7C1}"/>
              </a:ext>
            </a:extLst>
          </p:cNvPr>
          <p:cNvSpPr txBox="1"/>
          <p:nvPr/>
        </p:nvSpPr>
        <p:spPr>
          <a:xfrm>
            <a:off x="8175279" y="5369388"/>
            <a:ext cx="787588" cy="276999"/>
          </a:xfrm>
          <a:prstGeom prst="rect">
            <a:avLst/>
          </a:prstGeom>
          <a:noFill/>
        </p:spPr>
        <p:txBody>
          <a:bodyPr wrap="none" rtlCol="0">
            <a:spAutoFit/>
          </a:bodyPr>
          <a:lstStyle/>
          <a:p>
            <a:r>
              <a:rPr lang="en-US" sz="1200" i="1" dirty="0" err="1"/>
              <a:t>Lanmarks</a:t>
            </a:r>
            <a:endParaRPr lang="en-US" sz="1200" i="1" dirty="0"/>
          </a:p>
        </p:txBody>
      </p:sp>
    </p:spTree>
    <p:extLst>
      <p:ext uri="{BB962C8B-B14F-4D97-AF65-F5344CB8AC3E}">
        <p14:creationId xmlns:p14="http://schemas.microsoft.com/office/powerpoint/2010/main" val="12304525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31779" y="649742"/>
            <a:ext cx="3051506" cy="945660"/>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52733" y="2306753"/>
            <a:ext cx="2737222" cy="1652404"/>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76991" y="4371619"/>
            <a:ext cx="2488706" cy="1652404"/>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82030" y="679574"/>
            <a:ext cx="2452634" cy="1485844"/>
          </a:xfrm>
          <a:prstGeom prst="rect">
            <a:avLst/>
          </a:prstGeom>
        </p:spPr>
      </p:pic>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82030" y="2548926"/>
            <a:ext cx="2372352" cy="2820462"/>
          </a:xfrm>
          <a:prstGeom prst="rect">
            <a:avLst/>
          </a:prstGeom>
        </p:spPr>
      </p:pic>
      <p:sp>
        <p:nvSpPr>
          <p:cNvPr id="9" name="TextBox 8">
            <a:extLst>
              <a:ext uri="{FF2B5EF4-FFF2-40B4-BE49-F238E27FC236}">
                <a16:creationId xmlns:a16="http://schemas.microsoft.com/office/drawing/2014/main" id="{4DD6BDE9-314E-46F4-AF49-F6F71FE4B7C1}"/>
              </a:ext>
            </a:extLst>
          </p:cNvPr>
          <p:cNvSpPr txBox="1"/>
          <p:nvPr/>
        </p:nvSpPr>
        <p:spPr>
          <a:xfrm>
            <a:off x="2968871" y="1641137"/>
            <a:ext cx="526170" cy="276999"/>
          </a:xfrm>
          <a:prstGeom prst="rect">
            <a:avLst/>
          </a:prstGeom>
          <a:noFill/>
        </p:spPr>
        <p:txBody>
          <a:bodyPr wrap="none" rtlCol="0">
            <a:spAutoFit/>
          </a:bodyPr>
          <a:lstStyle/>
          <a:p>
            <a:r>
              <a:rPr lang="en-US" sz="1200" i="1" dirty="0"/>
              <a:t>Paths</a:t>
            </a:r>
          </a:p>
        </p:txBody>
      </p:sp>
      <p:sp>
        <p:nvSpPr>
          <p:cNvPr id="10" name="TextBox 9">
            <a:extLst>
              <a:ext uri="{FF2B5EF4-FFF2-40B4-BE49-F238E27FC236}">
                <a16:creationId xmlns:a16="http://schemas.microsoft.com/office/drawing/2014/main" id="{4DD6BDE9-314E-46F4-AF49-F6F71FE4B7C1}"/>
              </a:ext>
            </a:extLst>
          </p:cNvPr>
          <p:cNvSpPr txBox="1"/>
          <p:nvPr/>
        </p:nvSpPr>
        <p:spPr>
          <a:xfrm>
            <a:off x="2947647" y="4004892"/>
            <a:ext cx="547394" cy="276999"/>
          </a:xfrm>
          <a:prstGeom prst="rect">
            <a:avLst/>
          </a:prstGeom>
          <a:noFill/>
        </p:spPr>
        <p:txBody>
          <a:bodyPr wrap="none" rtlCol="0">
            <a:spAutoFit/>
          </a:bodyPr>
          <a:lstStyle/>
          <a:p>
            <a:r>
              <a:rPr lang="en-US" sz="1200" i="1" dirty="0"/>
              <a:t>Edges</a:t>
            </a:r>
          </a:p>
        </p:txBody>
      </p:sp>
      <p:sp>
        <p:nvSpPr>
          <p:cNvPr id="11" name="TextBox 10">
            <a:extLst>
              <a:ext uri="{FF2B5EF4-FFF2-40B4-BE49-F238E27FC236}">
                <a16:creationId xmlns:a16="http://schemas.microsoft.com/office/drawing/2014/main" id="{4DD6BDE9-314E-46F4-AF49-F6F71FE4B7C1}"/>
              </a:ext>
            </a:extLst>
          </p:cNvPr>
          <p:cNvSpPr txBox="1"/>
          <p:nvPr/>
        </p:nvSpPr>
        <p:spPr>
          <a:xfrm>
            <a:off x="2878205" y="6069758"/>
            <a:ext cx="686278" cy="276999"/>
          </a:xfrm>
          <a:prstGeom prst="rect">
            <a:avLst/>
          </a:prstGeom>
          <a:noFill/>
        </p:spPr>
        <p:txBody>
          <a:bodyPr wrap="none" rtlCol="0">
            <a:spAutoFit/>
          </a:bodyPr>
          <a:lstStyle/>
          <a:p>
            <a:r>
              <a:rPr lang="en-US" sz="1200" i="1" dirty="0"/>
              <a:t>Districts</a:t>
            </a:r>
          </a:p>
        </p:txBody>
      </p:sp>
      <p:sp>
        <p:nvSpPr>
          <p:cNvPr id="12" name="TextBox 11">
            <a:extLst>
              <a:ext uri="{FF2B5EF4-FFF2-40B4-BE49-F238E27FC236}">
                <a16:creationId xmlns:a16="http://schemas.microsoft.com/office/drawing/2014/main" id="{4DD6BDE9-314E-46F4-AF49-F6F71FE4B7C1}"/>
              </a:ext>
            </a:extLst>
          </p:cNvPr>
          <p:cNvSpPr txBox="1"/>
          <p:nvPr/>
        </p:nvSpPr>
        <p:spPr>
          <a:xfrm>
            <a:off x="8321249" y="2211433"/>
            <a:ext cx="574196" cy="276999"/>
          </a:xfrm>
          <a:prstGeom prst="rect">
            <a:avLst/>
          </a:prstGeom>
          <a:noFill/>
        </p:spPr>
        <p:txBody>
          <a:bodyPr wrap="none" rtlCol="0">
            <a:spAutoFit/>
          </a:bodyPr>
          <a:lstStyle/>
          <a:p>
            <a:r>
              <a:rPr lang="en-US" sz="1200" i="1" dirty="0"/>
              <a:t>Nodes</a:t>
            </a:r>
          </a:p>
        </p:txBody>
      </p:sp>
      <p:sp>
        <p:nvSpPr>
          <p:cNvPr id="13" name="TextBox 12">
            <a:extLst>
              <a:ext uri="{FF2B5EF4-FFF2-40B4-BE49-F238E27FC236}">
                <a16:creationId xmlns:a16="http://schemas.microsoft.com/office/drawing/2014/main" id="{4DD6BDE9-314E-46F4-AF49-F6F71FE4B7C1}"/>
              </a:ext>
            </a:extLst>
          </p:cNvPr>
          <p:cNvSpPr txBox="1"/>
          <p:nvPr/>
        </p:nvSpPr>
        <p:spPr>
          <a:xfrm>
            <a:off x="8175279" y="5369388"/>
            <a:ext cx="866135" cy="276999"/>
          </a:xfrm>
          <a:prstGeom prst="rect">
            <a:avLst/>
          </a:prstGeom>
          <a:noFill/>
        </p:spPr>
        <p:txBody>
          <a:bodyPr wrap="none" rtlCol="0">
            <a:spAutoFit/>
          </a:bodyPr>
          <a:lstStyle/>
          <a:p>
            <a:r>
              <a:rPr lang="en-US" sz="1200" i="1" dirty="0"/>
              <a:t>Landmarks</a:t>
            </a:r>
          </a:p>
        </p:txBody>
      </p:sp>
    </p:spTree>
    <p:extLst>
      <p:ext uri="{BB962C8B-B14F-4D97-AF65-F5344CB8AC3E}">
        <p14:creationId xmlns:p14="http://schemas.microsoft.com/office/powerpoint/2010/main" val="13036482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A5BD19-61BA-4AE9-B4B5-B0A47A8C6583}"/>
              </a:ext>
            </a:extLst>
          </p:cNvPr>
          <p:cNvSpPr txBox="1"/>
          <p:nvPr/>
        </p:nvSpPr>
        <p:spPr>
          <a:xfrm>
            <a:off x="4835950" y="2844221"/>
            <a:ext cx="9053502" cy="892552"/>
          </a:xfrm>
          <a:prstGeom prst="rect">
            <a:avLst/>
          </a:prstGeom>
          <a:noFill/>
        </p:spPr>
        <p:txBody>
          <a:bodyPr wrap="square" rtlCol="0">
            <a:spAutoFit/>
          </a:bodyPr>
          <a:lstStyle/>
          <a:p>
            <a:pPr algn="ctr"/>
            <a:r>
              <a:rPr lang="en-US" sz="3200" dirty="0">
                <a:solidFill>
                  <a:schemeClr val="bg1"/>
                </a:solidFill>
                <a:ea typeface="Roboto" panose="02000000000000000000" pitchFamily="2" charset="0"/>
                <a:cs typeface="Roboto" panose="02000000000000000000" pitchFamily="2" charset="0"/>
              </a:rPr>
              <a:t>Louis Kahn</a:t>
            </a:r>
            <a:endParaRPr lang="en-US" sz="3200" dirty="0">
              <a:solidFill>
                <a:schemeClr val="bg1"/>
              </a:solidFill>
            </a:endParaRPr>
          </a:p>
          <a:p>
            <a:pPr algn="ctr"/>
            <a:r>
              <a:rPr lang="en-US" sz="2000" dirty="0">
                <a:solidFill>
                  <a:schemeClr val="bg1"/>
                </a:solidFill>
                <a:ea typeface="Roboto" panose="02000000000000000000" pitchFamily="2" charset="0"/>
                <a:cs typeface="Roboto" panose="02000000000000000000" pitchFamily="2" charset="0"/>
              </a:rPr>
              <a:t>Estonian → American; 1901 - 1974</a:t>
            </a:r>
          </a:p>
        </p:txBody>
      </p:sp>
      <p:pic>
        <p:nvPicPr>
          <p:cNvPr id="4" name="Picture 3">
            <a:extLst>
              <a:ext uri="{FF2B5EF4-FFF2-40B4-BE49-F238E27FC236}">
                <a16:creationId xmlns:a16="http://schemas.microsoft.com/office/drawing/2014/main" id="{88C5590D-A535-4D65-9C97-84FB9584A88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59017"/>
            <a:ext cx="6853287" cy="5139965"/>
          </a:xfrm>
          <a:prstGeom prst="rect">
            <a:avLst/>
          </a:prstGeom>
        </p:spPr>
      </p:pic>
    </p:spTree>
    <p:extLst>
      <p:ext uri="{BB962C8B-B14F-4D97-AF65-F5344CB8AC3E}">
        <p14:creationId xmlns:p14="http://schemas.microsoft.com/office/powerpoint/2010/main" val="38662098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A5BD19-61BA-4AE9-B4B5-B0A47A8C6583}"/>
              </a:ext>
            </a:extLst>
          </p:cNvPr>
          <p:cNvSpPr txBox="1"/>
          <p:nvPr/>
        </p:nvSpPr>
        <p:spPr>
          <a:xfrm>
            <a:off x="1569249" y="2844221"/>
            <a:ext cx="9053502" cy="584775"/>
          </a:xfrm>
          <a:prstGeom prst="rect">
            <a:avLst/>
          </a:prstGeom>
          <a:noFill/>
        </p:spPr>
        <p:txBody>
          <a:bodyPr wrap="square" rtlCol="0">
            <a:spAutoFit/>
          </a:bodyPr>
          <a:lstStyle/>
          <a:p>
            <a:pPr algn="ctr"/>
            <a:r>
              <a:rPr lang="en-US" sz="3200" dirty="0">
                <a:solidFill>
                  <a:schemeClr val="bg1"/>
                </a:solidFill>
                <a:ea typeface="Roboto" panose="02000000000000000000" pitchFamily="2" charset="0"/>
                <a:cs typeface="Roboto" panose="02000000000000000000" pitchFamily="2" charset="0"/>
              </a:rPr>
              <a:t>“What does the building want to be?”</a:t>
            </a:r>
            <a:endParaRPr lang="en-US" sz="2000" dirty="0">
              <a:solidFill>
                <a:schemeClr val="bg1"/>
              </a:solidFill>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400503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A5BD19-61BA-4AE9-B4B5-B0A47A8C6583}"/>
              </a:ext>
            </a:extLst>
          </p:cNvPr>
          <p:cNvSpPr txBox="1"/>
          <p:nvPr/>
        </p:nvSpPr>
        <p:spPr>
          <a:xfrm>
            <a:off x="1569249" y="1826126"/>
            <a:ext cx="9053502" cy="1077218"/>
          </a:xfrm>
          <a:prstGeom prst="rect">
            <a:avLst/>
          </a:prstGeom>
          <a:noFill/>
        </p:spPr>
        <p:txBody>
          <a:bodyPr wrap="square" rtlCol="0">
            <a:spAutoFit/>
          </a:bodyPr>
          <a:lstStyle/>
          <a:p>
            <a:pPr algn="ctr"/>
            <a:r>
              <a:rPr lang="en-US" sz="3200" dirty="0">
                <a:solidFill>
                  <a:schemeClr val="bg1"/>
                </a:solidFill>
                <a:ea typeface="Roboto" panose="02000000000000000000" pitchFamily="2" charset="0"/>
                <a:cs typeface="Roboto" panose="02000000000000000000" pitchFamily="2" charset="0"/>
              </a:rPr>
              <a:t>“If I were to define architecture in a word, I would say that </a:t>
            </a:r>
            <a:r>
              <a:rPr lang="en-US" sz="3200" b="1" dirty="0">
                <a:solidFill>
                  <a:srgbClr val="FF0000"/>
                </a:solidFill>
                <a:ea typeface="Roboto" panose="02000000000000000000" pitchFamily="2" charset="0"/>
                <a:cs typeface="Roboto" panose="02000000000000000000" pitchFamily="2" charset="0"/>
              </a:rPr>
              <a:t>architecture is a thoughtful making of spaces</a:t>
            </a:r>
            <a:r>
              <a:rPr lang="en-US" sz="3200" dirty="0">
                <a:solidFill>
                  <a:schemeClr val="bg1"/>
                </a:solidFill>
                <a:ea typeface="Roboto" panose="02000000000000000000" pitchFamily="2" charset="0"/>
                <a:cs typeface="Roboto" panose="02000000000000000000" pitchFamily="2" charset="0"/>
              </a:rPr>
              <a:t>.”</a:t>
            </a:r>
            <a:endParaRPr lang="en-US" sz="2000" dirty="0">
              <a:solidFill>
                <a:schemeClr val="bg1"/>
              </a:solidFill>
              <a:ea typeface="Roboto" panose="02000000000000000000" pitchFamily="2" charset="0"/>
              <a:cs typeface="Roboto" panose="02000000000000000000" pitchFamily="2" charset="0"/>
            </a:endParaRPr>
          </a:p>
        </p:txBody>
      </p:sp>
      <p:sp>
        <p:nvSpPr>
          <p:cNvPr id="5" name="TextBox 4">
            <a:extLst>
              <a:ext uri="{FF2B5EF4-FFF2-40B4-BE49-F238E27FC236}">
                <a16:creationId xmlns:a16="http://schemas.microsoft.com/office/drawing/2014/main" id="{EF9EE3DE-0C28-4371-BC52-7AF055C7305C}"/>
              </a:ext>
            </a:extLst>
          </p:cNvPr>
          <p:cNvSpPr txBox="1"/>
          <p:nvPr/>
        </p:nvSpPr>
        <p:spPr>
          <a:xfrm>
            <a:off x="1569249" y="3815182"/>
            <a:ext cx="9053502" cy="1077218"/>
          </a:xfrm>
          <a:prstGeom prst="rect">
            <a:avLst/>
          </a:prstGeom>
          <a:noFill/>
        </p:spPr>
        <p:txBody>
          <a:bodyPr wrap="square" rtlCol="0">
            <a:spAutoFit/>
          </a:bodyPr>
          <a:lstStyle/>
          <a:p>
            <a:pPr algn="ctr"/>
            <a:r>
              <a:rPr lang="en-US" sz="3200" dirty="0">
                <a:solidFill>
                  <a:schemeClr val="bg1"/>
                </a:solidFill>
                <a:ea typeface="Roboto" panose="02000000000000000000" pitchFamily="2" charset="0"/>
                <a:cs typeface="Roboto" panose="02000000000000000000" pitchFamily="2" charset="0"/>
              </a:rPr>
              <a:t>“It [architecture] is a creating of spaces that evoke a feeling of use”</a:t>
            </a:r>
            <a:endParaRPr lang="en-US" sz="2000" dirty="0">
              <a:solidFill>
                <a:schemeClr val="bg1"/>
              </a:solidFill>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7348670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9F3C71-CAF1-41ED-A0E3-967C57027826}"/>
              </a:ext>
            </a:extLst>
          </p:cNvPr>
          <p:cNvSpPr txBox="1"/>
          <p:nvPr/>
        </p:nvSpPr>
        <p:spPr>
          <a:xfrm>
            <a:off x="1756682" y="1324204"/>
            <a:ext cx="8678636" cy="2492990"/>
          </a:xfrm>
          <a:prstGeom prst="rect">
            <a:avLst/>
          </a:prstGeom>
          <a:noFill/>
        </p:spPr>
        <p:txBody>
          <a:bodyPr wrap="square" rtlCol="0">
            <a:spAutoFit/>
          </a:bodyPr>
          <a:lstStyle/>
          <a:p>
            <a:r>
              <a:rPr lang="en-US" sz="2800" dirty="0">
                <a:solidFill>
                  <a:schemeClr val="bg1"/>
                </a:solidFill>
              </a:rPr>
              <a:t>“A great building, in my opinion, must begin with the </a:t>
            </a:r>
            <a:r>
              <a:rPr lang="en-US" sz="2800" b="1" dirty="0">
                <a:solidFill>
                  <a:srgbClr val="FF0000"/>
                </a:solidFill>
              </a:rPr>
              <a:t>unmeasurable</a:t>
            </a:r>
            <a:r>
              <a:rPr lang="en-US" sz="2800" dirty="0">
                <a:solidFill>
                  <a:schemeClr val="bg1"/>
                </a:solidFill>
              </a:rPr>
              <a:t>, must go through </a:t>
            </a:r>
            <a:r>
              <a:rPr lang="en-US" sz="2800" b="1" dirty="0">
                <a:solidFill>
                  <a:srgbClr val="FF0000"/>
                </a:solidFill>
              </a:rPr>
              <a:t>measurable</a:t>
            </a:r>
            <a:r>
              <a:rPr lang="en-US" sz="2800" dirty="0">
                <a:solidFill>
                  <a:schemeClr val="bg1"/>
                </a:solidFill>
              </a:rPr>
              <a:t> means when it is being designed and in the end must be </a:t>
            </a:r>
            <a:r>
              <a:rPr lang="en-US" sz="2800" b="1" dirty="0">
                <a:solidFill>
                  <a:srgbClr val="FF0000"/>
                </a:solidFill>
              </a:rPr>
              <a:t>unmeasurable</a:t>
            </a:r>
            <a:r>
              <a:rPr lang="en-US" sz="2800" dirty="0">
                <a:solidFill>
                  <a:schemeClr val="bg1"/>
                </a:solidFill>
              </a:rPr>
              <a:t>. The design, the making of things is a measurable act.”</a:t>
            </a:r>
          </a:p>
          <a:p>
            <a:endParaRPr lang="en-US" sz="1200" dirty="0">
              <a:solidFill>
                <a:schemeClr val="bg1"/>
              </a:solidFill>
            </a:endParaRPr>
          </a:p>
          <a:p>
            <a:endParaRPr lang="en-US" sz="1200" dirty="0">
              <a:solidFill>
                <a:schemeClr val="bg1"/>
              </a:solidFill>
            </a:endParaRPr>
          </a:p>
          <a:p>
            <a:r>
              <a:rPr lang="en-US" sz="2000" i="1" dirty="0">
                <a:solidFill>
                  <a:schemeClr val="bg1"/>
                </a:solidFill>
              </a:rPr>
              <a:t>Form and Design</a:t>
            </a:r>
          </a:p>
        </p:txBody>
      </p:sp>
    </p:spTree>
    <p:extLst>
      <p:ext uri="{BB962C8B-B14F-4D97-AF65-F5344CB8AC3E}">
        <p14:creationId xmlns:p14="http://schemas.microsoft.com/office/powerpoint/2010/main" val="22317562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9F3C71-CAF1-41ED-A0E3-967C57027826}"/>
              </a:ext>
            </a:extLst>
          </p:cNvPr>
          <p:cNvSpPr txBox="1"/>
          <p:nvPr/>
        </p:nvSpPr>
        <p:spPr>
          <a:xfrm>
            <a:off x="1756682" y="1324204"/>
            <a:ext cx="8678636" cy="2492990"/>
          </a:xfrm>
          <a:prstGeom prst="rect">
            <a:avLst/>
          </a:prstGeom>
          <a:noFill/>
        </p:spPr>
        <p:txBody>
          <a:bodyPr wrap="square" rtlCol="0">
            <a:spAutoFit/>
          </a:bodyPr>
          <a:lstStyle/>
          <a:p>
            <a:r>
              <a:rPr lang="en-US" sz="2800" dirty="0">
                <a:solidFill>
                  <a:schemeClr val="bg1"/>
                </a:solidFill>
              </a:rPr>
              <a:t>“A great building, in my opinion, must begin with the </a:t>
            </a:r>
            <a:r>
              <a:rPr lang="en-US" sz="2800" b="1" dirty="0">
                <a:solidFill>
                  <a:srgbClr val="FF0000"/>
                </a:solidFill>
              </a:rPr>
              <a:t>unmeasurable</a:t>
            </a:r>
            <a:r>
              <a:rPr lang="en-US" sz="2800" dirty="0">
                <a:solidFill>
                  <a:schemeClr val="bg1"/>
                </a:solidFill>
              </a:rPr>
              <a:t>, must go through </a:t>
            </a:r>
            <a:r>
              <a:rPr lang="en-US" sz="2800" b="1" dirty="0">
                <a:solidFill>
                  <a:srgbClr val="FF0000"/>
                </a:solidFill>
              </a:rPr>
              <a:t>measurable</a:t>
            </a:r>
            <a:r>
              <a:rPr lang="en-US" sz="2800" dirty="0">
                <a:solidFill>
                  <a:schemeClr val="bg1"/>
                </a:solidFill>
              </a:rPr>
              <a:t> means when it is being designed and in the end must be </a:t>
            </a:r>
            <a:r>
              <a:rPr lang="en-US" sz="2800" b="1" dirty="0">
                <a:solidFill>
                  <a:srgbClr val="FF0000"/>
                </a:solidFill>
              </a:rPr>
              <a:t>unmeasurable</a:t>
            </a:r>
            <a:r>
              <a:rPr lang="en-US" sz="2800" dirty="0">
                <a:solidFill>
                  <a:schemeClr val="bg1"/>
                </a:solidFill>
              </a:rPr>
              <a:t>. The design, the making of things is a measurable act.”</a:t>
            </a:r>
          </a:p>
          <a:p>
            <a:endParaRPr lang="en-US" sz="1200" dirty="0">
              <a:solidFill>
                <a:schemeClr val="bg1"/>
              </a:solidFill>
            </a:endParaRPr>
          </a:p>
          <a:p>
            <a:endParaRPr lang="en-US" sz="1200" dirty="0">
              <a:solidFill>
                <a:schemeClr val="bg1"/>
              </a:solidFill>
            </a:endParaRPr>
          </a:p>
          <a:p>
            <a:r>
              <a:rPr lang="en-US" sz="2000" i="1" dirty="0">
                <a:solidFill>
                  <a:schemeClr val="bg1"/>
                </a:solidFill>
              </a:rPr>
              <a:t>Form and Design</a:t>
            </a:r>
          </a:p>
        </p:txBody>
      </p:sp>
      <p:sp>
        <p:nvSpPr>
          <p:cNvPr id="3" name="TextBox 2">
            <a:extLst>
              <a:ext uri="{FF2B5EF4-FFF2-40B4-BE49-F238E27FC236}">
                <a16:creationId xmlns:a16="http://schemas.microsoft.com/office/drawing/2014/main" id="{A6DC2016-9618-4BD4-8B68-4057BE3CCD42}"/>
              </a:ext>
            </a:extLst>
          </p:cNvPr>
          <p:cNvSpPr txBox="1"/>
          <p:nvPr/>
        </p:nvSpPr>
        <p:spPr>
          <a:xfrm>
            <a:off x="1756682" y="4730476"/>
            <a:ext cx="8678636" cy="523220"/>
          </a:xfrm>
          <a:prstGeom prst="rect">
            <a:avLst/>
          </a:prstGeom>
          <a:noFill/>
        </p:spPr>
        <p:txBody>
          <a:bodyPr wrap="square" rtlCol="0">
            <a:spAutoFit/>
          </a:bodyPr>
          <a:lstStyle/>
          <a:p>
            <a:pPr algn="ctr"/>
            <a:r>
              <a:rPr lang="en-US" sz="2800" b="1" dirty="0">
                <a:solidFill>
                  <a:schemeClr val="bg1"/>
                </a:solidFill>
              </a:rPr>
              <a:t>unmeasurable → measurable → unmeasurable</a:t>
            </a:r>
            <a:endParaRPr lang="en-US" sz="2000" b="1" dirty="0">
              <a:solidFill>
                <a:schemeClr val="bg1"/>
              </a:solidFill>
            </a:endParaRPr>
          </a:p>
        </p:txBody>
      </p:sp>
    </p:spTree>
    <p:extLst>
      <p:ext uri="{BB962C8B-B14F-4D97-AF65-F5344CB8AC3E}">
        <p14:creationId xmlns:p14="http://schemas.microsoft.com/office/powerpoint/2010/main" val="4145841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AF6CB0D-4A16-43FB-8BED-645836A7D2D4}"/>
              </a:ext>
            </a:extLst>
          </p:cNvPr>
          <p:cNvSpPr txBox="1"/>
          <p:nvPr/>
        </p:nvSpPr>
        <p:spPr>
          <a:xfrm>
            <a:off x="1924051" y="861596"/>
            <a:ext cx="8343898" cy="830997"/>
          </a:xfrm>
          <a:prstGeom prst="rect">
            <a:avLst/>
          </a:prstGeom>
          <a:noFill/>
        </p:spPr>
        <p:txBody>
          <a:bodyPr wrap="square" rtlCol="0">
            <a:spAutoFit/>
          </a:bodyPr>
          <a:lstStyle/>
          <a:p>
            <a:pPr algn="ctr"/>
            <a:r>
              <a:rPr lang="en-US" sz="4800" dirty="0">
                <a:solidFill>
                  <a:schemeClr val="bg1"/>
                </a:solidFill>
                <a:ea typeface="Roboto" panose="02000000000000000000" pitchFamily="2" charset="0"/>
                <a:cs typeface="Roboto" panose="02000000000000000000" pitchFamily="2" charset="0"/>
              </a:rPr>
              <a:t>PHENOMENOLOGY</a:t>
            </a:r>
          </a:p>
        </p:txBody>
      </p:sp>
    </p:spTree>
    <p:extLst>
      <p:ext uri="{BB962C8B-B14F-4D97-AF65-F5344CB8AC3E}">
        <p14:creationId xmlns:p14="http://schemas.microsoft.com/office/powerpoint/2010/main" val="36319536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973A18-76DE-4A16-B0AD-D514FF6DCEC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23852" y="504825"/>
            <a:ext cx="8344296" cy="5457826"/>
          </a:xfrm>
          <a:prstGeom prst="rect">
            <a:avLst/>
          </a:prstGeom>
        </p:spPr>
      </p:pic>
      <p:sp>
        <p:nvSpPr>
          <p:cNvPr id="3" name="TextBox 2">
            <a:extLst>
              <a:ext uri="{FF2B5EF4-FFF2-40B4-BE49-F238E27FC236}">
                <a16:creationId xmlns:a16="http://schemas.microsoft.com/office/drawing/2014/main" id="{CD5CB0D7-EA55-414F-B37C-B6ED10A24A37}"/>
              </a:ext>
            </a:extLst>
          </p:cNvPr>
          <p:cNvSpPr txBox="1"/>
          <p:nvPr/>
        </p:nvSpPr>
        <p:spPr>
          <a:xfrm>
            <a:off x="5048250" y="6187080"/>
            <a:ext cx="6344691" cy="276999"/>
          </a:xfrm>
          <a:prstGeom prst="rect">
            <a:avLst/>
          </a:prstGeom>
          <a:noFill/>
        </p:spPr>
        <p:txBody>
          <a:bodyPr wrap="square" rtlCol="0">
            <a:spAutoFit/>
          </a:bodyPr>
          <a:lstStyle/>
          <a:p>
            <a:pPr algn="r"/>
            <a:r>
              <a:rPr lang="en-US" sz="1200" dirty="0">
                <a:solidFill>
                  <a:schemeClr val="bg1"/>
                </a:solidFill>
              </a:rPr>
              <a:t>Library at Phillips Exeter Academy, Exeter, New Hampshire (1972)</a:t>
            </a:r>
          </a:p>
        </p:txBody>
      </p:sp>
    </p:spTree>
    <p:extLst>
      <p:ext uri="{BB962C8B-B14F-4D97-AF65-F5344CB8AC3E}">
        <p14:creationId xmlns:p14="http://schemas.microsoft.com/office/powerpoint/2010/main" val="13383966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973A18-76DE-4A16-B0AD-D514FF6DCEC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CD5CB0D7-EA55-414F-B37C-B6ED10A24A37}"/>
              </a:ext>
            </a:extLst>
          </p:cNvPr>
          <p:cNvSpPr txBox="1"/>
          <p:nvPr/>
        </p:nvSpPr>
        <p:spPr>
          <a:xfrm>
            <a:off x="5048250" y="6187080"/>
            <a:ext cx="6344691" cy="276999"/>
          </a:xfrm>
          <a:prstGeom prst="rect">
            <a:avLst/>
          </a:prstGeom>
          <a:noFill/>
        </p:spPr>
        <p:txBody>
          <a:bodyPr wrap="square" rtlCol="0">
            <a:spAutoFit/>
          </a:bodyPr>
          <a:lstStyle/>
          <a:p>
            <a:pPr algn="r"/>
            <a:r>
              <a:rPr lang="en-US" sz="1200" dirty="0">
                <a:solidFill>
                  <a:schemeClr val="bg1"/>
                </a:solidFill>
              </a:rPr>
              <a:t>Library at Phillips Exeter Academy, Exeter, New Hampshire (1972)</a:t>
            </a:r>
          </a:p>
        </p:txBody>
      </p:sp>
    </p:spTree>
    <p:extLst>
      <p:ext uri="{BB962C8B-B14F-4D97-AF65-F5344CB8AC3E}">
        <p14:creationId xmlns:p14="http://schemas.microsoft.com/office/powerpoint/2010/main" val="6597525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973A18-76DE-4A16-B0AD-D514FF6DCE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1647" y="751028"/>
            <a:ext cx="4776228" cy="5295642"/>
          </a:xfrm>
          <a:prstGeom prst="rect">
            <a:avLst/>
          </a:prstGeom>
        </p:spPr>
      </p:pic>
      <p:sp>
        <p:nvSpPr>
          <p:cNvPr id="3" name="TextBox 2">
            <a:extLst>
              <a:ext uri="{FF2B5EF4-FFF2-40B4-BE49-F238E27FC236}">
                <a16:creationId xmlns:a16="http://schemas.microsoft.com/office/drawing/2014/main" id="{CD5CB0D7-EA55-414F-B37C-B6ED10A24A37}"/>
              </a:ext>
            </a:extLst>
          </p:cNvPr>
          <p:cNvSpPr txBox="1"/>
          <p:nvPr/>
        </p:nvSpPr>
        <p:spPr>
          <a:xfrm>
            <a:off x="5048250" y="6187080"/>
            <a:ext cx="6344691" cy="276999"/>
          </a:xfrm>
          <a:prstGeom prst="rect">
            <a:avLst/>
          </a:prstGeom>
          <a:noFill/>
        </p:spPr>
        <p:txBody>
          <a:bodyPr wrap="square" rtlCol="0">
            <a:spAutoFit/>
          </a:bodyPr>
          <a:lstStyle/>
          <a:p>
            <a:pPr algn="r"/>
            <a:r>
              <a:rPr lang="en-US" sz="1200" dirty="0"/>
              <a:t>Library at Phillips Exeter Academy, Exeter, New Hampshire (1972)</a:t>
            </a:r>
          </a:p>
        </p:txBody>
      </p:sp>
      <p:pic>
        <p:nvPicPr>
          <p:cNvPr id="6" name="Picture 5">
            <a:extLst>
              <a:ext uri="{FF2B5EF4-FFF2-40B4-BE49-F238E27FC236}">
                <a16:creationId xmlns:a16="http://schemas.microsoft.com/office/drawing/2014/main" id="{1D973A18-76DE-4A16-B0AD-D514FF6DCEC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06071" y="1049542"/>
            <a:ext cx="4938152" cy="4857908"/>
          </a:xfrm>
          <a:prstGeom prst="rect">
            <a:avLst/>
          </a:prstGeom>
        </p:spPr>
      </p:pic>
    </p:spTree>
    <p:extLst>
      <p:ext uri="{BB962C8B-B14F-4D97-AF65-F5344CB8AC3E}">
        <p14:creationId xmlns:p14="http://schemas.microsoft.com/office/powerpoint/2010/main" val="5495875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973A18-76DE-4A16-B0AD-D514FF6DCEC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41812"/>
            <a:ext cx="6265787" cy="4827839"/>
          </a:xfrm>
          <a:prstGeom prst="rect">
            <a:avLst/>
          </a:prstGeom>
        </p:spPr>
      </p:pic>
      <p:sp>
        <p:nvSpPr>
          <p:cNvPr id="3" name="TextBox 2">
            <a:extLst>
              <a:ext uri="{FF2B5EF4-FFF2-40B4-BE49-F238E27FC236}">
                <a16:creationId xmlns:a16="http://schemas.microsoft.com/office/drawing/2014/main" id="{CD5CB0D7-EA55-414F-B37C-B6ED10A24A37}"/>
              </a:ext>
            </a:extLst>
          </p:cNvPr>
          <p:cNvSpPr txBox="1"/>
          <p:nvPr/>
        </p:nvSpPr>
        <p:spPr>
          <a:xfrm>
            <a:off x="5048250" y="6187080"/>
            <a:ext cx="6344691" cy="276999"/>
          </a:xfrm>
          <a:prstGeom prst="rect">
            <a:avLst/>
          </a:prstGeom>
          <a:noFill/>
        </p:spPr>
        <p:txBody>
          <a:bodyPr wrap="square" rtlCol="0">
            <a:spAutoFit/>
          </a:bodyPr>
          <a:lstStyle/>
          <a:p>
            <a:pPr algn="r"/>
            <a:r>
              <a:rPr lang="en-US" sz="1200" dirty="0">
                <a:solidFill>
                  <a:schemeClr val="bg1"/>
                </a:solidFill>
              </a:rPr>
              <a:t>Yale University Art Gallery, New Haven, CT (1953)</a:t>
            </a:r>
          </a:p>
        </p:txBody>
      </p:sp>
      <p:pic>
        <p:nvPicPr>
          <p:cNvPr id="5" name="Picture 4">
            <a:extLst>
              <a:ext uri="{FF2B5EF4-FFF2-40B4-BE49-F238E27FC236}">
                <a16:creationId xmlns:a16="http://schemas.microsoft.com/office/drawing/2014/main" id="{1D973A18-76DE-4A16-B0AD-D514FF6DCEC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57202" y="741814"/>
            <a:ext cx="6034797" cy="4827838"/>
          </a:xfrm>
          <a:prstGeom prst="rect">
            <a:avLst/>
          </a:prstGeom>
        </p:spPr>
      </p:pic>
    </p:spTree>
    <p:extLst>
      <p:ext uri="{BB962C8B-B14F-4D97-AF65-F5344CB8AC3E}">
        <p14:creationId xmlns:p14="http://schemas.microsoft.com/office/powerpoint/2010/main" val="41957216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973A18-76DE-4A16-B0AD-D514FF6DCEC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38787"/>
            <a:ext cx="7381875" cy="3833288"/>
          </a:xfrm>
          <a:prstGeom prst="rect">
            <a:avLst/>
          </a:prstGeom>
        </p:spPr>
      </p:pic>
      <p:sp>
        <p:nvSpPr>
          <p:cNvPr id="3" name="TextBox 2">
            <a:extLst>
              <a:ext uri="{FF2B5EF4-FFF2-40B4-BE49-F238E27FC236}">
                <a16:creationId xmlns:a16="http://schemas.microsoft.com/office/drawing/2014/main" id="{CD5CB0D7-EA55-414F-B37C-B6ED10A24A37}"/>
              </a:ext>
            </a:extLst>
          </p:cNvPr>
          <p:cNvSpPr txBox="1"/>
          <p:nvPr/>
        </p:nvSpPr>
        <p:spPr>
          <a:xfrm>
            <a:off x="5019675" y="6196605"/>
            <a:ext cx="6344691" cy="276999"/>
          </a:xfrm>
          <a:prstGeom prst="rect">
            <a:avLst/>
          </a:prstGeom>
          <a:noFill/>
        </p:spPr>
        <p:txBody>
          <a:bodyPr wrap="square" rtlCol="0">
            <a:spAutoFit/>
          </a:bodyPr>
          <a:lstStyle/>
          <a:p>
            <a:pPr algn="r"/>
            <a:r>
              <a:rPr lang="en-US" sz="1200" dirty="0">
                <a:solidFill>
                  <a:schemeClr val="bg1"/>
                </a:solidFill>
              </a:rPr>
              <a:t>Yale Center for British Art, New Haven, CT (1966)</a:t>
            </a:r>
          </a:p>
        </p:txBody>
      </p:sp>
      <p:pic>
        <p:nvPicPr>
          <p:cNvPr id="5" name="Picture 4">
            <a:extLst>
              <a:ext uri="{FF2B5EF4-FFF2-40B4-BE49-F238E27FC236}">
                <a16:creationId xmlns:a16="http://schemas.microsoft.com/office/drawing/2014/main" id="{1D973A18-76DE-4A16-B0AD-D514FF6DCE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36082" y="2305051"/>
            <a:ext cx="4660050" cy="2867024"/>
          </a:xfrm>
          <a:prstGeom prst="rect">
            <a:avLst/>
          </a:prstGeom>
        </p:spPr>
      </p:pic>
    </p:spTree>
    <p:extLst>
      <p:ext uri="{BB962C8B-B14F-4D97-AF65-F5344CB8AC3E}">
        <p14:creationId xmlns:p14="http://schemas.microsoft.com/office/powerpoint/2010/main" val="27902358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973A18-76DE-4A16-B0AD-D514FF6DCEC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7535" b="18938"/>
          <a:stretch/>
        </p:blipFill>
        <p:spPr>
          <a:xfrm>
            <a:off x="969817" y="1079500"/>
            <a:ext cx="10252366" cy="4597400"/>
          </a:xfrm>
          <a:prstGeom prst="rect">
            <a:avLst/>
          </a:prstGeom>
        </p:spPr>
      </p:pic>
      <p:sp>
        <p:nvSpPr>
          <p:cNvPr id="3" name="TextBox 2">
            <a:extLst>
              <a:ext uri="{FF2B5EF4-FFF2-40B4-BE49-F238E27FC236}">
                <a16:creationId xmlns:a16="http://schemas.microsoft.com/office/drawing/2014/main" id="{CD5CB0D7-EA55-414F-B37C-B6ED10A24A37}"/>
              </a:ext>
            </a:extLst>
          </p:cNvPr>
          <p:cNvSpPr txBox="1"/>
          <p:nvPr/>
        </p:nvSpPr>
        <p:spPr>
          <a:xfrm>
            <a:off x="5048250" y="6187080"/>
            <a:ext cx="6344691" cy="276999"/>
          </a:xfrm>
          <a:prstGeom prst="rect">
            <a:avLst/>
          </a:prstGeom>
          <a:noFill/>
        </p:spPr>
        <p:txBody>
          <a:bodyPr wrap="square" rtlCol="0">
            <a:spAutoFit/>
          </a:bodyPr>
          <a:lstStyle/>
          <a:p>
            <a:pPr algn="r"/>
            <a:r>
              <a:rPr lang="en-US" sz="1200" dirty="0">
                <a:solidFill>
                  <a:schemeClr val="bg1"/>
                </a:solidFill>
              </a:rPr>
              <a:t>Yale University Art Gallery, New Haven, CT (1953)</a:t>
            </a:r>
          </a:p>
        </p:txBody>
      </p:sp>
    </p:spTree>
    <p:extLst>
      <p:ext uri="{BB962C8B-B14F-4D97-AF65-F5344CB8AC3E}">
        <p14:creationId xmlns:p14="http://schemas.microsoft.com/office/powerpoint/2010/main" val="35311034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973A18-76DE-4A16-B0AD-D514FF6DCEC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754222" y="0"/>
            <a:ext cx="10437778" cy="6858000"/>
          </a:xfrm>
          <a:prstGeom prst="rect">
            <a:avLst/>
          </a:prstGeom>
        </p:spPr>
      </p:pic>
      <p:sp>
        <p:nvSpPr>
          <p:cNvPr id="2" name="TextBox 1">
            <a:extLst>
              <a:ext uri="{FF2B5EF4-FFF2-40B4-BE49-F238E27FC236}">
                <a16:creationId xmlns:a16="http://schemas.microsoft.com/office/drawing/2014/main" id="{98E5C9F7-6CCC-4F19-AB77-FAE5413F76B1}"/>
              </a:ext>
            </a:extLst>
          </p:cNvPr>
          <p:cNvSpPr txBox="1"/>
          <p:nvPr/>
        </p:nvSpPr>
        <p:spPr>
          <a:xfrm>
            <a:off x="5019675" y="6196605"/>
            <a:ext cx="6344691" cy="276999"/>
          </a:xfrm>
          <a:prstGeom prst="rect">
            <a:avLst/>
          </a:prstGeom>
          <a:noFill/>
        </p:spPr>
        <p:txBody>
          <a:bodyPr wrap="square" rtlCol="0">
            <a:spAutoFit/>
          </a:bodyPr>
          <a:lstStyle/>
          <a:p>
            <a:pPr algn="r"/>
            <a:r>
              <a:rPr lang="en-US" sz="1200" dirty="0">
                <a:solidFill>
                  <a:schemeClr val="bg1"/>
                </a:solidFill>
              </a:rPr>
              <a:t>Yale Center for British Art, New Haven, CT (1966)</a:t>
            </a:r>
          </a:p>
        </p:txBody>
      </p:sp>
    </p:spTree>
    <p:extLst>
      <p:ext uri="{BB962C8B-B14F-4D97-AF65-F5344CB8AC3E}">
        <p14:creationId xmlns:p14="http://schemas.microsoft.com/office/powerpoint/2010/main" val="17156062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973A18-76DE-4A16-B0AD-D514FF6DCEC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2712509"/>
            <a:ext cx="4575175" cy="3050116"/>
          </a:xfrm>
          <a:prstGeom prst="rect">
            <a:avLst/>
          </a:prstGeom>
        </p:spPr>
      </p:pic>
      <p:pic>
        <p:nvPicPr>
          <p:cNvPr id="3" name="Picture 2">
            <a:extLst>
              <a:ext uri="{FF2B5EF4-FFF2-40B4-BE49-F238E27FC236}">
                <a16:creationId xmlns:a16="http://schemas.microsoft.com/office/drawing/2014/main" id="{1D973A18-76DE-4A16-B0AD-D514FF6DCEC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67077" y="810259"/>
            <a:ext cx="7424924" cy="4952366"/>
          </a:xfrm>
          <a:prstGeom prst="rect">
            <a:avLst/>
          </a:prstGeom>
        </p:spPr>
      </p:pic>
      <p:sp>
        <p:nvSpPr>
          <p:cNvPr id="2" name="TextBox 1">
            <a:extLst>
              <a:ext uri="{FF2B5EF4-FFF2-40B4-BE49-F238E27FC236}">
                <a16:creationId xmlns:a16="http://schemas.microsoft.com/office/drawing/2014/main" id="{E668A093-9698-464B-A7EE-285FD71909C4}"/>
              </a:ext>
            </a:extLst>
          </p:cNvPr>
          <p:cNvSpPr txBox="1"/>
          <p:nvPr/>
        </p:nvSpPr>
        <p:spPr>
          <a:xfrm>
            <a:off x="5019675" y="6196605"/>
            <a:ext cx="6344691" cy="276999"/>
          </a:xfrm>
          <a:prstGeom prst="rect">
            <a:avLst/>
          </a:prstGeom>
          <a:noFill/>
        </p:spPr>
        <p:txBody>
          <a:bodyPr wrap="square" rtlCol="0">
            <a:spAutoFit/>
          </a:bodyPr>
          <a:lstStyle/>
          <a:p>
            <a:pPr algn="r"/>
            <a:r>
              <a:rPr lang="en-US" sz="1200" dirty="0">
                <a:solidFill>
                  <a:schemeClr val="bg1"/>
                </a:solidFill>
              </a:rPr>
              <a:t>Yale Center for British Art, New Haven, CT (1966)</a:t>
            </a:r>
          </a:p>
        </p:txBody>
      </p:sp>
    </p:spTree>
    <p:extLst>
      <p:ext uri="{BB962C8B-B14F-4D97-AF65-F5344CB8AC3E}">
        <p14:creationId xmlns:p14="http://schemas.microsoft.com/office/powerpoint/2010/main" val="33608381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973A18-76DE-4A16-B0AD-D514FF6DCEC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505522" y="374558"/>
            <a:ext cx="9180956" cy="5738098"/>
          </a:xfrm>
          <a:prstGeom prst="rect">
            <a:avLst/>
          </a:prstGeom>
        </p:spPr>
      </p:pic>
      <p:sp>
        <p:nvSpPr>
          <p:cNvPr id="5" name="TextBox 4">
            <a:extLst>
              <a:ext uri="{FF2B5EF4-FFF2-40B4-BE49-F238E27FC236}">
                <a16:creationId xmlns:a16="http://schemas.microsoft.com/office/drawing/2014/main" id="{3C481E9C-1214-4579-BDE2-0963348B8508}"/>
              </a:ext>
            </a:extLst>
          </p:cNvPr>
          <p:cNvSpPr txBox="1"/>
          <p:nvPr/>
        </p:nvSpPr>
        <p:spPr>
          <a:xfrm>
            <a:off x="6800914" y="6187080"/>
            <a:ext cx="4592026" cy="276999"/>
          </a:xfrm>
          <a:prstGeom prst="rect">
            <a:avLst/>
          </a:prstGeom>
          <a:noFill/>
        </p:spPr>
        <p:txBody>
          <a:bodyPr wrap="none" rtlCol="0">
            <a:spAutoFit/>
          </a:bodyPr>
          <a:lstStyle/>
          <a:p>
            <a:pPr algn="r"/>
            <a:r>
              <a:rPr lang="en-US" sz="1200" dirty="0">
                <a:solidFill>
                  <a:schemeClr val="bg1"/>
                </a:solidFill>
              </a:rPr>
              <a:t>Salk Institute for Biological Studies, La Jolla (San Diego), CA (1959 – 65)</a:t>
            </a:r>
          </a:p>
        </p:txBody>
      </p:sp>
    </p:spTree>
    <p:extLst>
      <p:ext uri="{BB962C8B-B14F-4D97-AF65-F5344CB8AC3E}">
        <p14:creationId xmlns:p14="http://schemas.microsoft.com/office/powerpoint/2010/main" val="3360791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973A18-76DE-4A16-B0AD-D514FF6DCEC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001730" y="374558"/>
            <a:ext cx="7657604" cy="5738098"/>
          </a:xfrm>
          <a:prstGeom prst="rect">
            <a:avLst/>
          </a:prstGeom>
        </p:spPr>
      </p:pic>
      <p:sp>
        <p:nvSpPr>
          <p:cNvPr id="5" name="TextBox 4">
            <a:extLst>
              <a:ext uri="{FF2B5EF4-FFF2-40B4-BE49-F238E27FC236}">
                <a16:creationId xmlns:a16="http://schemas.microsoft.com/office/drawing/2014/main" id="{3C481E9C-1214-4579-BDE2-0963348B8508}"/>
              </a:ext>
            </a:extLst>
          </p:cNvPr>
          <p:cNvSpPr txBox="1"/>
          <p:nvPr/>
        </p:nvSpPr>
        <p:spPr>
          <a:xfrm>
            <a:off x="7548426" y="6187080"/>
            <a:ext cx="3844514" cy="461665"/>
          </a:xfrm>
          <a:prstGeom prst="rect">
            <a:avLst/>
          </a:prstGeom>
          <a:noFill/>
        </p:spPr>
        <p:txBody>
          <a:bodyPr wrap="none" rtlCol="0">
            <a:spAutoFit/>
          </a:bodyPr>
          <a:lstStyle/>
          <a:p>
            <a:pPr algn="r"/>
            <a:r>
              <a:rPr lang="en-US" sz="1200" dirty="0">
                <a:solidFill>
                  <a:schemeClr val="bg1"/>
                </a:solidFill>
              </a:rPr>
              <a:t>Salk Institute for Biological Studies, La Jolla, CA (1959 – 65)</a:t>
            </a:r>
          </a:p>
          <a:p>
            <a:pPr algn="r"/>
            <a:r>
              <a:rPr lang="en-US" sz="1200" dirty="0">
                <a:solidFill>
                  <a:schemeClr val="bg1"/>
                </a:solidFill>
              </a:rPr>
              <a:t>‘Servant’ and ‘Served’ spaces</a:t>
            </a:r>
          </a:p>
        </p:txBody>
      </p:sp>
    </p:spTree>
    <p:extLst>
      <p:ext uri="{BB962C8B-B14F-4D97-AF65-F5344CB8AC3E}">
        <p14:creationId xmlns:p14="http://schemas.microsoft.com/office/powerpoint/2010/main" val="2169135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AF6CB0D-4A16-43FB-8BED-645836A7D2D4}"/>
              </a:ext>
            </a:extLst>
          </p:cNvPr>
          <p:cNvSpPr txBox="1"/>
          <p:nvPr/>
        </p:nvSpPr>
        <p:spPr>
          <a:xfrm>
            <a:off x="1924051" y="861596"/>
            <a:ext cx="8343898" cy="830997"/>
          </a:xfrm>
          <a:prstGeom prst="rect">
            <a:avLst/>
          </a:prstGeom>
          <a:noFill/>
        </p:spPr>
        <p:txBody>
          <a:bodyPr wrap="square" rtlCol="0">
            <a:spAutoFit/>
          </a:bodyPr>
          <a:lstStyle/>
          <a:p>
            <a:pPr algn="ctr"/>
            <a:r>
              <a:rPr lang="en-US" sz="4800" dirty="0">
                <a:solidFill>
                  <a:schemeClr val="bg1"/>
                </a:solidFill>
                <a:ea typeface="Roboto" panose="02000000000000000000" pitchFamily="2" charset="0"/>
                <a:cs typeface="Roboto" panose="02000000000000000000" pitchFamily="2" charset="0"/>
              </a:rPr>
              <a:t>PHENOMENOLOGY</a:t>
            </a:r>
          </a:p>
        </p:txBody>
      </p:sp>
      <p:sp>
        <p:nvSpPr>
          <p:cNvPr id="13" name="TextBox 12">
            <a:extLst>
              <a:ext uri="{FF2B5EF4-FFF2-40B4-BE49-F238E27FC236}">
                <a16:creationId xmlns:a16="http://schemas.microsoft.com/office/drawing/2014/main" id="{935740FD-52DC-4BAD-963F-3A86AA31FD3B}"/>
              </a:ext>
            </a:extLst>
          </p:cNvPr>
          <p:cNvSpPr txBox="1"/>
          <p:nvPr/>
        </p:nvSpPr>
        <p:spPr>
          <a:xfrm>
            <a:off x="1638300" y="2620059"/>
            <a:ext cx="4457700" cy="1200329"/>
          </a:xfrm>
          <a:prstGeom prst="rect">
            <a:avLst/>
          </a:prstGeom>
          <a:noFill/>
        </p:spPr>
        <p:txBody>
          <a:bodyPr wrap="square" rtlCol="0">
            <a:spAutoFit/>
          </a:bodyPr>
          <a:lstStyle/>
          <a:p>
            <a:pPr algn="ctr"/>
            <a:r>
              <a:rPr lang="en-US" sz="3600" dirty="0">
                <a:solidFill>
                  <a:schemeClr val="bg1"/>
                </a:solidFill>
                <a:ea typeface="Roboto" panose="02000000000000000000" pitchFamily="2" charset="0"/>
                <a:cs typeface="Roboto" panose="02000000000000000000" pitchFamily="2" charset="0"/>
              </a:rPr>
              <a:t>PHENOMENO(N)</a:t>
            </a:r>
          </a:p>
          <a:p>
            <a:pPr algn="ctr"/>
            <a:r>
              <a:rPr lang="el-GR" sz="3600" i="1" dirty="0">
                <a:solidFill>
                  <a:schemeClr val="bg1"/>
                </a:solidFill>
                <a:ea typeface="Roboto" panose="02000000000000000000" pitchFamily="2" charset="0"/>
                <a:cs typeface="Roboto" panose="02000000000000000000" pitchFamily="2" charset="0"/>
              </a:rPr>
              <a:t>φαινόμενον</a:t>
            </a:r>
            <a:endParaRPr lang="en-US" sz="3600" i="1" dirty="0">
              <a:solidFill>
                <a:schemeClr val="bg1"/>
              </a:solidFill>
              <a:ea typeface="Roboto" panose="02000000000000000000" pitchFamily="2" charset="0"/>
              <a:cs typeface="Roboto" panose="02000000000000000000" pitchFamily="2" charset="0"/>
            </a:endParaRPr>
          </a:p>
        </p:txBody>
      </p:sp>
      <p:cxnSp>
        <p:nvCxnSpPr>
          <p:cNvPr id="17" name="Straight Arrow Connector 16">
            <a:extLst>
              <a:ext uri="{FF2B5EF4-FFF2-40B4-BE49-F238E27FC236}">
                <a16:creationId xmlns:a16="http://schemas.microsoft.com/office/drawing/2014/main" id="{E2CD0A28-19F1-4A72-BD7F-4FC99E9F6968}"/>
              </a:ext>
            </a:extLst>
          </p:cNvPr>
          <p:cNvCxnSpPr>
            <a:cxnSpLocks/>
          </p:cNvCxnSpPr>
          <p:nvPr/>
        </p:nvCxnSpPr>
        <p:spPr>
          <a:xfrm flipH="1">
            <a:off x="3448050" y="1781174"/>
            <a:ext cx="2647950" cy="676958"/>
          </a:xfrm>
          <a:prstGeom prst="straightConnector1">
            <a:avLst/>
          </a:prstGeom>
          <a:ln w="317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88680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973A18-76DE-4A16-B0AD-D514FF6DCEC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23845" y="718695"/>
            <a:ext cx="9224814" cy="5005830"/>
          </a:xfrm>
          <a:prstGeom prst="rect">
            <a:avLst/>
          </a:prstGeom>
        </p:spPr>
      </p:pic>
      <p:sp>
        <p:nvSpPr>
          <p:cNvPr id="3" name="TextBox 2">
            <a:extLst>
              <a:ext uri="{FF2B5EF4-FFF2-40B4-BE49-F238E27FC236}">
                <a16:creationId xmlns:a16="http://schemas.microsoft.com/office/drawing/2014/main" id="{161AB146-421B-4605-918A-2C8CD8684A0E}"/>
              </a:ext>
            </a:extLst>
          </p:cNvPr>
          <p:cNvSpPr txBox="1"/>
          <p:nvPr/>
        </p:nvSpPr>
        <p:spPr>
          <a:xfrm>
            <a:off x="7548426" y="6187080"/>
            <a:ext cx="3844514" cy="461665"/>
          </a:xfrm>
          <a:prstGeom prst="rect">
            <a:avLst/>
          </a:prstGeom>
          <a:noFill/>
        </p:spPr>
        <p:txBody>
          <a:bodyPr wrap="none" rtlCol="0">
            <a:spAutoFit/>
          </a:bodyPr>
          <a:lstStyle/>
          <a:p>
            <a:pPr algn="r"/>
            <a:r>
              <a:rPr lang="en-US" sz="1200" dirty="0"/>
              <a:t>Salk Institute for Biological Studies, La Jolla, CA (1959 – 65)</a:t>
            </a:r>
          </a:p>
          <a:p>
            <a:pPr algn="r"/>
            <a:r>
              <a:rPr lang="en-US" sz="1200" dirty="0"/>
              <a:t>Vierendeel structure through ‘Servant’ spaces</a:t>
            </a:r>
          </a:p>
        </p:txBody>
      </p:sp>
    </p:spTree>
    <p:extLst>
      <p:ext uri="{BB962C8B-B14F-4D97-AF65-F5344CB8AC3E}">
        <p14:creationId xmlns:p14="http://schemas.microsoft.com/office/powerpoint/2010/main" val="38610885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973A18-76DE-4A16-B0AD-D514FF6DCEC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33362" y="1182687"/>
            <a:ext cx="6738938" cy="4492625"/>
          </a:xfrm>
          <a:prstGeom prst="rect">
            <a:avLst/>
          </a:prstGeom>
        </p:spPr>
      </p:pic>
      <p:sp>
        <p:nvSpPr>
          <p:cNvPr id="5" name="TextBox 4">
            <a:extLst>
              <a:ext uri="{FF2B5EF4-FFF2-40B4-BE49-F238E27FC236}">
                <a16:creationId xmlns:a16="http://schemas.microsoft.com/office/drawing/2014/main" id="{3C481E9C-1214-4579-BDE2-0963348B8508}"/>
              </a:ext>
            </a:extLst>
          </p:cNvPr>
          <p:cNvSpPr txBox="1"/>
          <p:nvPr/>
        </p:nvSpPr>
        <p:spPr>
          <a:xfrm>
            <a:off x="8275868" y="6187080"/>
            <a:ext cx="3117072" cy="461665"/>
          </a:xfrm>
          <a:prstGeom prst="rect">
            <a:avLst/>
          </a:prstGeom>
          <a:noFill/>
        </p:spPr>
        <p:txBody>
          <a:bodyPr wrap="none" rtlCol="0">
            <a:spAutoFit/>
          </a:bodyPr>
          <a:lstStyle/>
          <a:p>
            <a:pPr algn="r"/>
            <a:r>
              <a:rPr lang="en-US" sz="1200" dirty="0" err="1">
                <a:solidFill>
                  <a:schemeClr val="bg1"/>
                </a:solidFill>
              </a:rPr>
              <a:t>Brooksfleet</a:t>
            </a:r>
            <a:r>
              <a:rPr lang="en-US" sz="1200" dirty="0">
                <a:solidFill>
                  <a:schemeClr val="bg1"/>
                </a:solidFill>
              </a:rPr>
              <a:t> Footbridge, Hamburg, Germany</a:t>
            </a:r>
          </a:p>
          <a:p>
            <a:pPr algn="r"/>
            <a:r>
              <a:rPr lang="en-US" sz="1200" dirty="0">
                <a:solidFill>
                  <a:schemeClr val="bg1"/>
                </a:solidFill>
              </a:rPr>
              <a:t>Gustav Heinemann Bridge, </a:t>
            </a:r>
            <a:r>
              <a:rPr lang="en-US" sz="1200" dirty="0" err="1">
                <a:solidFill>
                  <a:schemeClr val="bg1"/>
                </a:solidFill>
              </a:rPr>
              <a:t>Nürnberg</a:t>
            </a:r>
            <a:r>
              <a:rPr lang="en-US" sz="1200" dirty="0">
                <a:solidFill>
                  <a:schemeClr val="bg1"/>
                </a:solidFill>
              </a:rPr>
              <a:t>, Germany</a:t>
            </a:r>
          </a:p>
        </p:txBody>
      </p:sp>
      <p:pic>
        <p:nvPicPr>
          <p:cNvPr id="6" name="Picture 5">
            <a:extLst>
              <a:ext uri="{FF2B5EF4-FFF2-40B4-BE49-F238E27FC236}">
                <a16:creationId xmlns:a16="http://schemas.microsoft.com/office/drawing/2014/main" id="{7A5C1840-577A-4AB4-938E-E4F7F04D9B5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163860" y="1182687"/>
            <a:ext cx="5015043" cy="3761283"/>
          </a:xfrm>
          <a:prstGeom prst="rect">
            <a:avLst/>
          </a:prstGeom>
        </p:spPr>
      </p:pic>
    </p:spTree>
    <p:extLst>
      <p:ext uri="{BB962C8B-B14F-4D97-AF65-F5344CB8AC3E}">
        <p14:creationId xmlns:p14="http://schemas.microsoft.com/office/powerpoint/2010/main" val="138707668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973A18-76DE-4A16-B0AD-D514FF6DCEC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19672" y="2484390"/>
            <a:ext cx="6084066" cy="2738060"/>
          </a:xfrm>
          <a:prstGeom prst="rect">
            <a:avLst/>
          </a:prstGeom>
        </p:spPr>
      </p:pic>
      <p:sp>
        <p:nvSpPr>
          <p:cNvPr id="3" name="TextBox 2">
            <a:extLst>
              <a:ext uri="{FF2B5EF4-FFF2-40B4-BE49-F238E27FC236}">
                <a16:creationId xmlns:a16="http://schemas.microsoft.com/office/drawing/2014/main" id="{161AB146-421B-4605-918A-2C8CD8684A0E}"/>
              </a:ext>
            </a:extLst>
          </p:cNvPr>
          <p:cNvSpPr txBox="1"/>
          <p:nvPr/>
        </p:nvSpPr>
        <p:spPr>
          <a:xfrm>
            <a:off x="7548426" y="6187080"/>
            <a:ext cx="3844514" cy="461665"/>
          </a:xfrm>
          <a:prstGeom prst="rect">
            <a:avLst/>
          </a:prstGeom>
          <a:noFill/>
        </p:spPr>
        <p:txBody>
          <a:bodyPr wrap="none" rtlCol="0">
            <a:spAutoFit/>
          </a:bodyPr>
          <a:lstStyle/>
          <a:p>
            <a:pPr algn="r"/>
            <a:r>
              <a:rPr lang="en-US" sz="1200" dirty="0"/>
              <a:t>Salk Institute for Biological Studies, La Jolla, CA (1959 – 65)</a:t>
            </a:r>
          </a:p>
          <a:p>
            <a:pPr algn="r"/>
            <a:r>
              <a:rPr lang="en-US" sz="1200" dirty="0"/>
              <a:t>Vierendeel structure through ‘Servant’ spaces</a:t>
            </a:r>
          </a:p>
        </p:txBody>
      </p:sp>
      <p:pic>
        <p:nvPicPr>
          <p:cNvPr id="2" name="Picture 1">
            <a:extLst>
              <a:ext uri="{FF2B5EF4-FFF2-40B4-BE49-F238E27FC236}">
                <a16:creationId xmlns:a16="http://schemas.microsoft.com/office/drawing/2014/main" id="{C748A409-94F4-4CB7-8A6F-0FA1AE43157E}"/>
              </a:ext>
            </a:extLst>
          </p:cNvPr>
          <p:cNvPicPr>
            <a:picLocks noChangeAspect="1"/>
          </p:cNvPicPr>
          <p:nvPr/>
        </p:nvPicPr>
        <p:blipFill>
          <a:blip r:embed="rId4"/>
          <a:stretch>
            <a:fillRect/>
          </a:stretch>
        </p:blipFill>
        <p:spPr>
          <a:xfrm>
            <a:off x="0" y="1321056"/>
            <a:ext cx="5747759" cy="3901394"/>
          </a:xfrm>
          <a:prstGeom prst="rect">
            <a:avLst/>
          </a:prstGeom>
        </p:spPr>
      </p:pic>
    </p:spTree>
    <p:extLst>
      <p:ext uri="{BB962C8B-B14F-4D97-AF65-F5344CB8AC3E}">
        <p14:creationId xmlns:p14="http://schemas.microsoft.com/office/powerpoint/2010/main" val="34444022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973A18-76DE-4A16-B0AD-D514FF6DCEC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 y="0"/>
            <a:ext cx="9056915" cy="6037943"/>
          </a:xfrm>
          <a:prstGeom prst="rect">
            <a:avLst/>
          </a:prstGeom>
        </p:spPr>
      </p:pic>
      <p:sp>
        <p:nvSpPr>
          <p:cNvPr id="3" name="TextBox 2">
            <a:extLst>
              <a:ext uri="{FF2B5EF4-FFF2-40B4-BE49-F238E27FC236}">
                <a16:creationId xmlns:a16="http://schemas.microsoft.com/office/drawing/2014/main" id="{221A279E-31EC-456B-BE46-02CCFEAC2D2A}"/>
              </a:ext>
            </a:extLst>
          </p:cNvPr>
          <p:cNvSpPr txBox="1"/>
          <p:nvPr/>
        </p:nvSpPr>
        <p:spPr>
          <a:xfrm>
            <a:off x="7578947" y="6187080"/>
            <a:ext cx="3813993" cy="276999"/>
          </a:xfrm>
          <a:prstGeom prst="rect">
            <a:avLst/>
          </a:prstGeom>
          <a:noFill/>
        </p:spPr>
        <p:txBody>
          <a:bodyPr wrap="none" rtlCol="0">
            <a:spAutoFit/>
          </a:bodyPr>
          <a:lstStyle/>
          <a:p>
            <a:pPr algn="r"/>
            <a:r>
              <a:rPr lang="en-US" sz="1200" dirty="0">
                <a:solidFill>
                  <a:schemeClr val="bg1"/>
                </a:solidFill>
              </a:rPr>
              <a:t>Salk Institute for Biological Studies, La Jolla, CA (1959 – 65)</a:t>
            </a:r>
          </a:p>
        </p:txBody>
      </p:sp>
    </p:spTree>
    <p:extLst>
      <p:ext uri="{BB962C8B-B14F-4D97-AF65-F5344CB8AC3E}">
        <p14:creationId xmlns:p14="http://schemas.microsoft.com/office/powerpoint/2010/main" val="42456851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973A18-76DE-4A16-B0AD-D514FF6DCEC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8984343" cy="5989562"/>
          </a:xfrm>
          <a:prstGeom prst="rect">
            <a:avLst/>
          </a:prstGeom>
        </p:spPr>
      </p:pic>
      <p:sp>
        <p:nvSpPr>
          <p:cNvPr id="3" name="TextBox 2">
            <a:extLst>
              <a:ext uri="{FF2B5EF4-FFF2-40B4-BE49-F238E27FC236}">
                <a16:creationId xmlns:a16="http://schemas.microsoft.com/office/drawing/2014/main" id="{F40476C1-45DA-477A-8FB9-287D4C154F6E}"/>
              </a:ext>
            </a:extLst>
          </p:cNvPr>
          <p:cNvSpPr txBox="1"/>
          <p:nvPr/>
        </p:nvSpPr>
        <p:spPr>
          <a:xfrm>
            <a:off x="7578947" y="6187080"/>
            <a:ext cx="3813993" cy="276999"/>
          </a:xfrm>
          <a:prstGeom prst="rect">
            <a:avLst/>
          </a:prstGeom>
          <a:noFill/>
        </p:spPr>
        <p:txBody>
          <a:bodyPr wrap="none" rtlCol="0">
            <a:spAutoFit/>
          </a:bodyPr>
          <a:lstStyle/>
          <a:p>
            <a:pPr algn="r"/>
            <a:r>
              <a:rPr lang="en-US" sz="1200" dirty="0">
                <a:solidFill>
                  <a:schemeClr val="bg1"/>
                </a:solidFill>
              </a:rPr>
              <a:t>Salk Institute for Biological Studies, La Jolla, CA (1959 – 65)</a:t>
            </a:r>
          </a:p>
        </p:txBody>
      </p:sp>
    </p:spTree>
    <p:extLst>
      <p:ext uri="{BB962C8B-B14F-4D97-AF65-F5344CB8AC3E}">
        <p14:creationId xmlns:p14="http://schemas.microsoft.com/office/powerpoint/2010/main" val="28528741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973A18-76DE-4A16-B0AD-D514FF6DCEC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53DE9AC6-57BD-4117-9815-CE1E378D4DD7}"/>
              </a:ext>
            </a:extLst>
          </p:cNvPr>
          <p:cNvSpPr txBox="1"/>
          <p:nvPr/>
        </p:nvSpPr>
        <p:spPr>
          <a:xfrm>
            <a:off x="7578947" y="6187080"/>
            <a:ext cx="3813993" cy="276999"/>
          </a:xfrm>
          <a:prstGeom prst="rect">
            <a:avLst/>
          </a:prstGeom>
          <a:noFill/>
        </p:spPr>
        <p:txBody>
          <a:bodyPr wrap="none" rtlCol="0">
            <a:spAutoFit/>
          </a:bodyPr>
          <a:lstStyle/>
          <a:p>
            <a:pPr algn="r"/>
            <a:r>
              <a:rPr lang="en-US" sz="1200" dirty="0"/>
              <a:t>Salk Institute for Biological Studies, La Jolla, CA (1959 – 65)</a:t>
            </a:r>
          </a:p>
        </p:txBody>
      </p:sp>
    </p:spTree>
    <p:extLst>
      <p:ext uri="{BB962C8B-B14F-4D97-AF65-F5344CB8AC3E}">
        <p14:creationId xmlns:p14="http://schemas.microsoft.com/office/powerpoint/2010/main" val="41588089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973A18-76DE-4A16-B0AD-D514FF6DCEC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3590"/>
            <a:ext cx="12192000" cy="6850820"/>
          </a:xfrm>
          <a:prstGeom prst="rect">
            <a:avLst/>
          </a:prstGeom>
        </p:spPr>
      </p:pic>
      <p:sp>
        <p:nvSpPr>
          <p:cNvPr id="3" name="TextBox 2">
            <a:extLst>
              <a:ext uri="{FF2B5EF4-FFF2-40B4-BE49-F238E27FC236}">
                <a16:creationId xmlns:a16="http://schemas.microsoft.com/office/drawing/2014/main" id="{53DE9AC6-57BD-4117-9815-CE1E378D4DD7}"/>
              </a:ext>
            </a:extLst>
          </p:cNvPr>
          <p:cNvSpPr txBox="1"/>
          <p:nvPr/>
        </p:nvSpPr>
        <p:spPr>
          <a:xfrm>
            <a:off x="7317081" y="6187080"/>
            <a:ext cx="4075859" cy="461665"/>
          </a:xfrm>
          <a:prstGeom prst="rect">
            <a:avLst/>
          </a:prstGeom>
          <a:noFill/>
        </p:spPr>
        <p:txBody>
          <a:bodyPr wrap="none" rtlCol="0">
            <a:spAutoFit/>
          </a:bodyPr>
          <a:lstStyle/>
          <a:p>
            <a:pPr algn="r"/>
            <a:r>
              <a:rPr lang="en-US" sz="1200" dirty="0">
                <a:solidFill>
                  <a:schemeClr val="bg1"/>
                </a:solidFill>
              </a:rPr>
              <a:t>Salk Institute for Biological Studies, La Jolla, CA (1959 – 65)</a:t>
            </a:r>
          </a:p>
          <a:p>
            <a:pPr algn="r"/>
            <a:r>
              <a:rPr lang="en-US" sz="1200" dirty="0">
                <a:solidFill>
                  <a:schemeClr val="bg1"/>
                </a:solidFill>
              </a:rPr>
              <a:t>Alignment with the sun at vernal equinox (beginning of spring)</a:t>
            </a:r>
          </a:p>
        </p:txBody>
      </p:sp>
    </p:spTree>
    <p:extLst>
      <p:ext uri="{BB962C8B-B14F-4D97-AF65-F5344CB8AC3E}">
        <p14:creationId xmlns:p14="http://schemas.microsoft.com/office/powerpoint/2010/main" val="42821602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C8424E-71F3-4896-A9A6-3905B5C639D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92333" y="888929"/>
            <a:ext cx="11607333" cy="5080142"/>
          </a:xfrm>
          <a:prstGeom prst="rect">
            <a:avLst/>
          </a:prstGeom>
        </p:spPr>
      </p:pic>
      <p:sp>
        <p:nvSpPr>
          <p:cNvPr id="5" name="TextBox 4">
            <a:extLst>
              <a:ext uri="{FF2B5EF4-FFF2-40B4-BE49-F238E27FC236}">
                <a16:creationId xmlns:a16="http://schemas.microsoft.com/office/drawing/2014/main" id="{733A0F57-24D5-4F45-AB0B-B4ABA5AF7D3B}"/>
              </a:ext>
            </a:extLst>
          </p:cNvPr>
          <p:cNvSpPr txBox="1"/>
          <p:nvPr/>
        </p:nvSpPr>
        <p:spPr>
          <a:xfrm>
            <a:off x="6354060" y="6187080"/>
            <a:ext cx="5038880" cy="276999"/>
          </a:xfrm>
          <a:prstGeom prst="rect">
            <a:avLst/>
          </a:prstGeom>
          <a:noFill/>
        </p:spPr>
        <p:txBody>
          <a:bodyPr wrap="none" rtlCol="0">
            <a:spAutoFit/>
          </a:bodyPr>
          <a:lstStyle/>
          <a:p>
            <a:pPr algn="r"/>
            <a:r>
              <a:rPr lang="en-US" sz="1200" dirty="0" err="1">
                <a:solidFill>
                  <a:schemeClr val="bg1"/>
                </a:solidFill>
              </a:rPr>
              <a:t>Jatiya</a:t>
            </a:r>
            <a:r>
              <a:rPr lang="en-US" sz="1200" dirty="0">
                <a:solidFill>
                  <a:schemeClr val="bg1"/>
                </a:solidFill>
              </a:rPr>
              <a:t> </a:t>
            </a:r>
            <a:r>
              <a:rPr lang="en-US" sz="1200" dirty="0" err="1">
                <a:solidFill>
                  <a:schemeClr val="bg1"/>
                </a:solidFill>
              </a:rPr>
              <a:t>Sangsad</a:t>
            </a:r>
            <a:r>
              <a:rPr lang="en-US" sz="1200" dirty="0">
                <a:solidFill>
                  <a:schemeClr val="bg1"/>
                </a:solidFill>
              </a:rPr>
              <a:t> Bhaban (National Parliament House), Dhaka, Bangladesh (1982)</a:t>
            </a:r>
          </a:p>
        </p:txBody>
      </p:sp>
    </p:spTree>
    <p:extLst>
      <p:ext uri="{BB962C8B-B14F-4D97-AF65-F5344CB8AC3E}">
        <p14:creationId xmlns:p14="http://schemas.microsoft.com/office/powerpoint/2010/main" val="223763776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C8424E-71F3-4896-A9A6-3905B5C639D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619574" y="249192"/>
            <a:ext cx="6436734" cy="5937888"/>
          </a:xfrm>
          <a:prstGeom prst="rect">
            <a:avLst/>
          </a:prstGeom>
        </p:spPr>
      </p:pic>
      <p:sp>
        <p:nvSpPr>
          <p:cNvPr id="5" name="TextBox 4">
            <a:extLst>
              <a:ext uri="{FF2B5EF4-FFF2-40B4-BE49-F238E27FC236}">
                <a16:creationId xmlns:a16="http://schemas.microsoft.com/office/drawing/2014/main" id="{733A0F57-24D5-4F45-AB0B-B4ABA5AF7D3B}"/>
              </a:ext>
            </a:extLst>
          </p:cNvPr>
          <p:cNvSpPr txBox="1"/>
          <p:nvPr/>
        </p:nvSpPr>
        <p:spPr>
          <a:xfrm>
            <a:off x="6354060" y="6187080"/>
            <a:ext cx="5038880" cy="276999"/>
          </a:xfrm>
          <a:prstGeom prst="rect">
            <a:avLst/>
          </a:prstGeom>
          <a:noFill/>
        </p:spPr>
        <p:txBody>
          <a:bodyPr wrap="none" rtlCol="0">
            <a:spAutoFit/>
          </a:bodyPr>
          <a:lstStyle/>
          <a:p>
            <a:pPr algn="r"/>
            <a:r>
              <a:rPr lang="en-US" sz="1200" dirty="0" err="1"/>
              <a:t>Jatiya</a:t>
            </a:r>
            <a:r>
              <a:rPr lang="en-US" sz="1200" dirty="0"/>
              <a:t> </a:t>
            </a:r>
            <a:r>
              <a:rPr lang="en-US" sz="1200" dirty="0" err="1"/>
              <a:t>Sangsad</a:t>
            </a:r>
            <a:r>
              <a:rPr lang="en-US" sz="1200" dirty="0"/>
              <a:t> Bhaban (National Parliament House), Dhaka, Bangladesh (1982)</a:t>
            </a:r>
          </a:p>
        </p:txBody>
      </p:sp>
    </p:spTree>
    <p:extLst>
      <p:ext uri="{BB962C8B-B14F-4D97-AF65-F5344CB8AC3E}">
        <p14:creationId xmlns:p14="http://schemas.microsoft.com/office/powerpoint/2010/main" val="219774596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C8424E-71F3-4896-A9A6-3905B5C639D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28812" y="1055529"/>
            <a:ext cx="8482506" cy="4746941"/>
          </a:xfrm>
          <a:prstGeom prst="rect">
            <a:avLst/>
          </a:prstGeom>
        </p:spPr>
      </p:pic>
      <p:sp>
        <p:nvSpPr>
          <p:cNvPr id="5" name="TextBox 4">
            <a:extLst>
              <a:ext uri="{FF2B5EF4-FFF2-40B4-BE49-F238E27FC236}">
                <a16:creationId xmlns:a16="http://schemas.microsoft.com/office/drawing/2014/main" id="{733A0F57-24D5-4F45-AB0B-B4ABA5AF7D3B}"/>
              </a:ext>
            </a:extLst>
          </p:cNvPr>
          <p:cNvSpPr txBox="1"/>
          <p:nvPr/>
        </p:nvSpPr>
        <p:spPr>
          <a:xfrm>
            <a:off x="6354060" y="6187080"/>
            <a:ext cx="5038880" cy="276999"/>
          </a:xfrm>
          <a:prstGeom prst="rect">
            <a:avLst/>
          </a:prstGeom>
          <a:noFill/>
        </p:spPr>
        <p:txBody>
          <a:bodyPr wrap="none" rtlCol="0">
            <a:spAutoFit/>
          </a:bodyPr>
          <a:lstStyle/>
          <a:p>
            <a:pPr algn="r"/>
            <a:r>
              <a:rPr lang="en-US" sz="1200" dirty="0" err="1">
                <a:solidFill>
                  <a:schemeClr val="bg1"/>
                </a:solidFill>
              </a:rPr>
              <a:t>Jatiya</a:t>
            </a:r>
            <a:r>
              <a:rPr lang="en-US" sz="1200" dirty="0">
                <a:solidFill>
                  <a:schemeClr val="bg1"/>
                </a:solidFill>
              </a:rPr>
              <a:t> </a:t>
            </a:r>
            <a:r>
              <a:rPr lang="en-US" sz="1200" dirty="0" err="1">
                <a:solidFill>
                  <a:schemeClr val="bg1"/>
                </a:solidFill>
              </a:rPr>
              <a:t>Sangsad</a:t>
            </a:r>
            <a:r>
              <a:rPr lang="en-US" sz="1200" dirty="0">
                <a:solidFill>
                  <a:schemeClr val="bg1"/>
                </a:solidFill>
              </a:rPr>
              <a:t> Bhaban (National Parliament House), Dhaka, Bangladesh (1982)</a:t>
            </a:r>
          </a:p>
        </p:txBody>
      </p:sp>
    </p:spTree>
    <p:extLst>
      <p:ext uri="{BB962C8B-B14F-4D97-AF65-F5344CB8AC3E}">
        <p14:creationId xmlns:p14="http://schemas.microsoft.com/office/powerpoint/2010/main" val="1080516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AF6CB0D-4A16-43FB-8BED-645836A7D2D4}"/>
              </a:ext>
            </a:extLst>
          </p:cNvPr>
          <p:cNvSpPr txBox="1"/>
          <p:nvPr/>
        </p:nvSpPr>
        <p:spPr>
          <a:xfrm>
            <a:off x="1924051" y="861596"/>
            <a:ext cx="8343898" cy="830997"/>
          </a:xfrm>
          <a:prstGeom prst="rect">
            <a:avLst/>
          </a:prstGeom>
          <a:noFill/>
        </p:spPr>
        <p:txBody>
          <a:bodyPr wrap="square" rtlCol="0">
            <a:spAutoFit/>
          </a:bodyPr>
          <a:lstStyle/>
          <a:p>
            <a:pPr algn="ctr"/>
            <a:r>
              <a:rPr lang="en-US" sz="4800" dirty="0">
                <a:solidFill>
                  <a:schemeClr val="bg1"/>
                </a:solidFill>
                <a:ea typeface="Roboto" panose="02000000000000000000" pitchFamily="2" charset="0"/>
                <a:cs typeface="Roboto" panose="02000000000000000000" pitchFamily="2" charset="0"/>
              </a:rPr>
              <a:t>PHENOMENOLOGY</a:t>
            </a:r>
          </a:p>
        </p:txBody>
      </p:sp>
      <p:sp>
        <p:nvSpPr>
          <p:cNvPr id="13" name="TextBox 12">
            <a:extLst>
              <a:ext uri="{FF2B5EF4-FFF2-40B4-BE49-F238E27FC236}">
                <a16:creationId xmlns:a16="http://schemas.microsoft.com/office/drawing/2014/main" id="{935740FD-52DC-4BAD-963F-3A86AA31FD3B}"/>
              </a:ext>
            </a:extLst>
          </p:cNvPr>
          <p:cNvSpPr txBox="1"/>
          <p:nvPr/>
        </p:nvSpPr>
        <p:spPr>
          <a:xfrm>
            <a:off x="1638300" y="2620059"/>
            <a:ext cx="4457700" cy="1200329"/>
          </a:xfrm>
          <a:prstGeom prst="rect">
            <a:avLst/>
          </a:prstGeom>
          <a:noFill/>
        </p:spPr>
        <p:txBody>
          <a:bodyPr wrap="square" rtlCol="0">
            <a:spAutoFit/>
          </a:bodyPr>
          <a:lstStyle/>
          <a:p>
            <a:pPr algn="ctr"/>
            <a:r>
              <a:rPr lang="en-US" sz="3600" dirty="0">
                <a:solidFill>
                  <a:schemeClr val="bg1"/>
                </a:solidFill>
                <a:ea typeface="Roboto" panose="02000000000000000000" pitchFamily="2" charset="0"/>
                <a:cs typeface="Roboto" panose="02000000000000000000" pitchFamily="2" charset="0"/>
              </a:rPr>
              <a:t>PHENOMENO(N)</a:t>
            </a:r>
          </a:p>
          <a:p>
            <a:pPr algn="ctr"/>
            <a:r>
              <a:rPr lang="el-GR" sz="3600" i="1" dirty="0">
                <a:solidFill>
                  <a:schemeClr val="bg1"/>
                </a:solidFill>
                <a:ea typeface="Roboto" panose="02000000000000000000" pitchFamily="2" charset="0"/>
                <a:cs typeface="Roboto" panose="02000000000000000000" pitchFamily="2" charset="0"/>
              </a:rPr>
              <a:t>φαινόμενον</a:t>
            </a:r>
            <a:endParaRPr lang="en-US" sz="3600" i="1" dirty="0">
              <a:solidFill>
                <a:schemeClr val="bg1"/>
              </a:solidFill>
              <a:ea typeface="Roboto" panose="02000000000000000000" pitchFamily="2" charset="0"/>
              <a:cs typeface="Roboto" panose="02000000000000000000" pitchFamily="2" charset="0"/>
            </a:endParaRPr>
          </a:p>
        </p:txBody>
      </p:sp>
      <p:sp>
        <p:nvSpPr>
          <p:cNvPr id="15" name="TextBox 14">
            <a:extLst>
              <a:ext uri="{FF2B5EF4-FFF2-40B4-BE49-F238E27FC236}">
                <a16:creationId xmlns:a16="http://schemas.microsoft.com/office/drawing/2014/main" id="{11D70D25-C554-4AA7-A5A6-0F88AAA11851}"/>
              </a:ext>
            </a:extLst>
          </p:cNvPr>
          <p:cNvSpPr txBox="1"/>
          <p:nvPr/>
        </p:nvSpPr>
        <p:spPr>
          <a:xfrm>
            <a:off x="1638300" y="4671652"/>
            <a:ext cx="4457700" cy="830997"/>
          </a:xfrm>
          <a:prstGeom prst="rect">
            <a:avLst/>
          </a:prstGeom>
          <a:noFill/>
        </p:spPr>
        <p:txBody>
          <a:bodyPr wrap="square" rtlCol="0">
            <a:spAutoFit/>
          </a:bodyPr>
          <a:lstStyle/>
          <a:p>
            <a:pPr algn="ctr"/>
            <a:r>
              <a:rPr lang="en-US" sz="2400" b="1" dirty="0">
                <a:solidFill>
                  <a:srgbClr val="FF0000"/>
                </a:solidFill>
                <a:ea typeface="Roboto" panose="02000000000000000000" pitchFamily="2" charset="0"/>
                <a:cs typeface="Roboto" panose="02000000000000000000" pitchFamily="2" charset="0"/>
              </a:rPr>
              <a:t>Self-showing</a:t>
            </a:r>
          </a:p>
          <a:p>
            <a:pPr algn="ctr"/>
            <a:r>
              <a:rPr lang="en-US" sz="2400" dirty="0">
                <a:solidFill>
                  <a:schemeClr val="bg1"/>
                </a:solidFill>
                <a:ea typeface="Roboto" panose="02000000000000000000" pitchFamily="2" charset="0"/>
                <a:cs typeface="Roboto" panose="02000000000000000000" pitchFamily="2" charset="0"/>
              </a:rPr>
              <a:t>≠ representing</a:t>
            </a:r>
          </a:p>
        </p:txBody>
      </p:sp>
      <p:cxnSp>
        <p:nvCxnSpPr>
          <p:cNvPr id="17" name="Straight Arrow Connector 16">
            <a:extLst>
              <a:ext uri="{FF2B5EF4-FFF2-40B4-BE49-F238E27FC236}">
                <a16:creationId xmlns:a16="http://schemas.microsoft.com/office/drawing/2014/main" id="{E2CD0A28-19F1-4A72-BD7F-4FC99E9F6968}"/>
              </a:ext>
            </a:extLst>
          </p:cNvPr>
          <p:cNvCxnSpPr>
            <a:cxnSpLocks/>
          </p:cNvCxnSpPr>
          <p:nvPr/>
        </p:nvCxnSpPr>
        <p:spPr>
          <a:xfrm flipH="1">
            <a:off x="3448050" y="1781174"/>
            <a:ext cx="2647950" cy="676958"/>
          </a:xfrm>
          <a:prstGeom prst="straightConnector1">
            <a:avLst/>
          </a:prstGeom>
          <a:ln w="317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6F8734B-6031-4A18-9503-AF0D373D317F}"/>
              </a:ext>
            </a:extLst>
          </p:cNvPr>
          <p:cNvCxnSpPr/>
          <p:nvPr/>
        </p:nvCxnSpPr>
        <p:spPr>
          <a:xfrm>
            <a:off x="3876675" y="3952875"/>
            <a:ext cx="0" cy="60960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038278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E30A8F-4AAC-4261-8A30-50BBF8D6F18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608338" y="995559"/>
            <a:ext cx="5784602" cy="4749193"/>
          </a:xfrm>
          <a:prstGeom prst="rect">
            <a:avLst/>
          </a:prstGeom>
        </p:spPr>
      </p:pic>
      <p:sp>
        <p:nvSpPr>
          <p:cNvPr id="5" name="TextBox 4">
            <a:extLst>
              <a:ext uri="{FF2B5EF4-FFF2-40B4-BE49-F238E27FC236}">
                <a16:creationId xmlns:a16="http://schemas.microsoft.com/office/drawing/2014/main" id="{1CA47B0B-6E50-4B19-AEDD-23CE96E02E1B}"/>
              </a:ext>
            </a:extLst>
          </p:cNvPr>
          <p:cNvSpPr txBox="1"/>
          <p:nvPr/>
        </p:nvSpPr>
        <p:spPr>
          <a:xfrm>
            <a:off x="6354060" y="6187080"/>
            <a:ext cx="5038880" cy="276999"/>
          </a:xfrm>
          <a:prstGeom prst="rect">
            <a:avLst/>
          </a:prstGeom>
          <a:noFill/>
        </p:spPr>
        <p:txBody>
          <a:bodyPr wrap="none" rtlCol="0">
            <a:spAutoFit/>
          </a:bodyPr>
          <a:lstStyle/>
          <a:p>
            <a:pPr algn="r"/>
            <a:r>
              <a:rPr lang="en-US" sz="1200" dirty="0" err="1">
                <a:solidFill>
                  <a:schemeClr val="bg1"/>
                </a:solidFill>
              </a:rPr>
              <a:t>Jatiya</a:t>
            </a:r>
            <a:r>
              <a:rPr lang="en-US" sz="1200" dirty="0">
                <a:solidFill>
                  <a:schemeClr val="bg1"/>
                </a:solidFill>
              </a:rPr>
              <a:t> </a:t>
            </a:r>
            <a:r>
              <a:rPr lang="en-US" sz="1200" dirty="0" err="1">
                <a:solidFill>
                  <a:schemeClr val="bg1"/>
                </a:solidFill>
              </a:rPr>
              <a:t>Sangsad</a:t>
            </a:r>
            <a:r>
              <a:rPr lang="en-US" sz="1200" dirty="0">
                <a:solidFill>
                  <a:schemeClr val="bg1"/>
                </a:solidFill>
              </a:rPr>
              <a:t> Bhaban (National Parliament House), Dhaka, Bangladesh (1982)</a:t>
            </a:r>
          </a:p>
        </p:txBody>
      </p:sp>
      <p:pic>
        <p:nvPicPr>
          <p:cNvPr id="2" name="Picture 1">
            <a:extLst>
              <a:ext uri="{FF2B5EF4-FFF2-40B4-BE49-F238E27FC236}">
                <a16:creationId xmlns:a16="http://schemas.microsoft.com/office/drawing/2014/main" id="{E82485E9-FF83-407C-8DA1-62C1A3C85F9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546755" y="410876"/>
            <a:ext cx="4543424" cy="6044466"/>
          </a:xfrm>
          <a:prstGeom prst="rect">
            <a:avLst/>
          </a:prstGeom>
        </p:spPr>
      </p:pic>
    </p:spTree>
    <p:extLst>
      <p:ext uri="{BB962C8B-B14F-4D97-AF65-F5344CB8AC3E}">
        <p14:creationId xmlns:p14="http://schemas.microsoft.com/office/powerpoint/2010/main" val="128029401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F3CEB5C-3BAF-417E-940D-C34BB11E343E}"/>
              </a:ext>
            </a:extLst>
          </p:cNvPr>
          <p:cNvSpPr txBox="1"/>
          <p:nvPr/>
        </p:nvSpPr>
        <p:spPr>
          <a:xfrm>
            <a:off x="8313314" y="6187080"/>
            <a:ext cx="3079626" cy="276999"/>
          </a:xfrm>
          <a:prstGeom prst="rect">
            <a:avLst/>
          </a:prstGeom>
          <a:noFill/>
        </p:spPr>
        <p:txBody>
          <a:bodyPr wrap="none" rtlCol="0">
            <a:spAutoFit/>
          </a:bodyPr>
          <a:lstStyle/>
          <a:p>
            <a:pPr algn="r"/>
            <a:r>
              <a:rPr lang="en-US" sz="1200" dirty="0">
                <a:solidFill>
                  <a:schemeClr val="bg1"/>
                </a:solidFill>
              </a:rPr>
              <a:t>Kimbell Art Museum, Fort Worth, Texas (1972)</a:t>
            </a:r>
          </a:p>
        </p:txBody>
      </p:sp>
      <p:pic>
        <p:nvPicPr>
          <p:cNvPr id="4098" name="Picture 2" descr="Kimbell Art Museum by Louis Kahn in Texas | ArchEyes">
            <a:extLst>
              <a:ext uri="{FF2B5EF4-FFF2-40B4-BE49-F238E27FC236}">
                <a16:creationId xmlns:a16="http://schemas.microsoft.com/office/drawing/2014/main" id="{392C9386-CBA9-4968-AEA7-4D51E6B755E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66132"/>
            <a:ext cx="6647631" cy="521856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Kimbell Art Museum in Fort Worth | Louis Kahn | 1972">
            <a:extLst>
              <a:ext uri="{FF2B5EF4-FFF2-40B4-BE49-F238E27FC236}">
                <a16:creationId xmlns:a16="http://schemas.microsoft.com/office/drawing/2014/main" id="{499BA099-9537-428E-AB40-C2076261999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29098" y="2163395"/>
            <a:ext cx="4656381" cy="3080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63182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F3CEB5C-3BAF-417E-940D-C34BB11E343E}"/>
              </a:ext>
            </a:extLst>
          </p:cNvPr>
          <p:cNvSpPr txBox="1"/>
          <p:nvPr/>
        </p:nvSpPr>
        <p:spPr>
          <a:xfrm>
            <a:off x="8313314" y="6187080"/>
            <a:ext cx="3079626" cy="276999"/>
          </a:xfrm>
          <a:prstGeom prst="rect">
            <a:avLst/>
          </a:prstGeom>
          <a:noFill/>
        </p:spPr>
        <p:txBody>
          <a:bodyPr wrap="none" rtlCol="0">
            <a:spAutoFit/>
          </a:bodyPr>
          <a:lstStyle/>
          <a:p>
            <a:pPr algn="r"/>
            <a:r>
              <a:rPr lang="en-US" sz="1200" dirty="0">
                <a:solidFill>
                  <a:schemeClr val="bg1"/>
                </a:solidFill>
              </a:rPr>
              <a:t>Kimbell Art Museum, Fort Worth, Texas (1972)</a:t>
            </a:r>
          </a:p>
        </p:txBody>
      </p:sp>
      <p:pic>
        <p:nvPicPr>
          <p:cNvPr id="3074" name="Picture 2">
            <a:extLst>
              <a:ext uri="{FF2B5EF4-FFF2-40B4-BE49-F238E27FC236}">
                <a16:creationId xmlns:a16="http://schemas.microsoft.com/office/drawing/2014/main" id="{FA4490EC-A81B-4B88-8D68-AE9294E42D7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12192000" cy="5994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40683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F3CEB5C-3BAF-417E-940D-C34BB11E343E}"/>
              </a:ext>
            </a:extLst>
          </p:cNvPr>
          <p:cNvSpPr txBox="1"/>
          <p:nvPr/>
        </p:nvSpPr>
        <p:spPr>
          <a:xfrm>
            <a:off x="8313314" y="6187080"/>
            <a:ext cx="3079626" cy="276999"/>
          </a:xfrm>
          <a:prstGeom prst="rect">
            <a:avLst/>
          </a:prstGeom>
          <a:noFill/>
        </p:spPr>
        <p:txBody>
          <a:bodyPr wrap="none" rtlCol="0">
            <a:spAutoFit/>
          </a:bodyPr>
          <a:lstStyle/>
          <a:p>
            <a:pPr algn="r"/>
            <a:r>
              <a:rPr lang="en-US" sz="1200" dirty="0">
                <a:solidFill>
                  <a:schemeClr val="bg1"/>
                </a:solidFill>
              </a:rPr>
              <a:t>Kimbell Art Museum, Fort Worth, Texas (1972)</a:t>
            </a:r>
          </a:p>
        </p:txBody>
      </p:sp>
      <p:pic>
        <p:nvPicPr>
          <p:cNvPr id="5122" name="Picture 2" descr="Kimbell Art Museum in Fort Worth | Louis Kahn | 1972">
            <a:extLst>
              <a:ext uri="{FF2B5EF4-FFF2-40B4-BE49-F238E27FC236}">
                <a16:creationId xmlns:a16="http://schemas.microsoft.com/office/drawing/2014/main" id="{DED38778-E96B-47E5-98C8-8FE6729B159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9202" y="638175"/>
            <a:ext cx="5715000" cy="55816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C2CCE016-5C6E-4DC4-B8C2-86617574E8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84947" y="2753478"/>
            <a:ext cx="5060287" cy="1551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91150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F3CEB5C-3BAF-417E-940D-C34BB11E343E}"/>
              </a:ext>
            </a:extLst>
          </p:cNvPr>
          <p:cNvSpPr txBox="1"/>
          <p:nvPr/>
        </p:nvSpPr>
        <p:spPr>
          <a:xfrm>
            <a:off x="8313314" y="6187080"/>
            <a:ext cx="3079626" cy="276999"/>
          </a:xfrm>
          <a:prstGeom prst="rect">
            <a:avLst/>
          </a:prstGeom>
          <a:noFill/>
        </p:spPr>
        <p:txBody>
          <a:bodyPr wrap="none" rtlCol="0">
            <a:spAutoFit/>
          </a:bodyPr>
          <a:lstStyle/>
          <a:p>
            <a:pPr algn="r"/>
            <a:r>
              <a:rPr lang="en-US" sz="1200" dirty="0">
                <a:solidFill>
                  <a:schemeClr val="bg1"/>
                </a:solidFill>
              </a:rPr>
              <a:t>Kimbell Art Museum, Fort Worth, Texas (1972)</a:t>
            </a:r>
          </a:p>
        </p:txBody>
      </p:sp>
      <p:pic>
        <p:nvPicPr>
          <p:cNvPr id="5122" name="Picture 2" descr="Kimbell Art Museum in Fort Worth | Louis Kahn | 1972">
            <a:extLst>
              <a:ext uri="{FF2B5EF4-FFF2-40B4-BE49-F238E27FC236}">
                <a16:creationId xmlns:a16="http://schemas.microsoft.com/office/drawing/2014/main" id="{DED38778-E96B-47E5-98C8-8FE6729B159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9202" y="638175"/>
            <a:ext cx="5715000" cy="55816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Object 1">
            <a:extLst>
              <a:ext uri="{FF2B5EF4-FFF2-40B4-BE49-F238E27FC236}">
                <a16:creationId xmlns:a16="http://schemas.microsoft.com/office/drawing/2014/main" id="{804A0AEB-AD73-4927-9904-EE10991C3D1D}"/>
              </a:ext>
            </a:extLst>
          </p:cNvPr>
          <p:cNvGraphicFramePr>
            <a:graphicFrameLocks noChangeAspect="1"/>
          </p:cNvGraphicFramePr>
          <p:nvPr>
            <p:extLst>
              <p:ext uri="{D42A27DB-BD31-4B8C-83A1-F6EECF244321}">
                <p14:modId xmlns:p14="http://schemas.microsoft.com/office/powerpoint/2010/main" val="2389042280"/>
              </p:ext>
            </p:extLst>
          </p:nvPr>
        </p:nvGraphicFramePr>
        <p:xfrm>
          <a:off x="7018375" y="1471689"/>
          <a:ext cx="4374565" cy="3914622"/>
        </p:xfrm>
        <a:graphic>
          <a:graphicData uri="http://schemas.openxmlformats.org/presentationml/2006/ole">
            <mc:AlternateContent xmlns:mc="http://schemas.openxmlformats.org/markup-compatibility/2006">
              <mc:Choice xmlns:v="urn:schemas-microsoft-com:vml" Requires="v">
                <p:oleObj spid="_x0000_s6166" r:id="rId5" imgW="10793520" imgH="9663480" progId="">
                  <p:embed/>
                </p:oleObj>
              </mc:Choice>
              <mc:Fallback>
                <p:oleObj r:id="rId5" imgW="10793520" imgH="9663480" progId="">
                  <p:embed/>
                  <p:pic>
                    <p:nvPicPr>
                      <p:cNvPr id="0" name=""/>
                      <p:cNvPicPr/>
                      <p:nvPr/>
                    </p:nvPicPr>
                    <p:blipFill>
                      <a:blip r:embed="rId6"/>
                      <a:stretch>
                        <a:fillRect/>
                      </a:stretch>
                    </p:blipFill>
                    <p:spPr>
                      <a:xfrm>
                        <a:off x="7018375" y="1471689"/>
                        <a:ext cx="4374565" cy="3914622"/>
                      </a:xfrm>
                      <a:prstGeom prst="rect">
                        <a:avLst/>
                      </a:prstGeom>
                    </p:spPr>
                  </p:pic>
                </p:oleObj>
              </mc:Fallback>
            </mc:AlternateContent>
          </a:graphicData>
        </a:graphic>
      </p:graphicFrame>
    </p:spTree>
    <p:extLst>
      <p:ext uri="{BB962C8B-B14F-4D97-AF65-F5344CB8AC3E}">
        <p14:creationId xmlns:p14="http://schemas.microsoft.com/office/powerpoint/2010/main" val="196006819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F3CEB5C-3BAF-417E-940D-C34BB11E343E}"/>
              </a:ext>
            </a:extLst>
          </p:cNvPr>
          <p:cNvSpPr txBox="1"/>
          <p:nvPr/>
        </p:nvSpPr>
        <p:spPr>
          <a:xfrm>
            <a:off x="8313314" y="6187080"/>
            <a:ext cx="3079626" cy="276999"/>
          </a:xfrm>
          <a:prstGeom prst="rect">
            <a:avLst/>
          </a:prstGeom>
          <a:noFill/>
        </p:spPr>
        <p:txBody>
          <a:bodyPr wrap="none" rtlCol="0">
            <a:spAutoFit/>
          </a:bodyPr>
          <a:lstStyle/>
          <a:p>
            <a:pPr algn="r"/>
            <a:r>
              <a:rPr lang="en-US" sz="1200" dirty="0">
                <a:solidFill>
                  <a:schemeClr val="bg1"/>
                </a:solidFill>
              </a:rPr>
              <a:t>Kimbell Art Museum, Fort Worth, Texas (1972)</a:t>
            </a:r>
          </a:p>
        </p:txBody>
      </p:sp>
      <p:pic>
        <p:nvPicPr>
          <p:cNvPr id="1028" name="Picture 4">
            <a:extLst>
              <a:ext uri="{FF2B5EF4-FFF2-40B4-BE49-F238E27FC236}">
                <a16:creationId xmlns:a16="http://schemas.microsoft.com/office/drawing/2014/main" id="{400D3000-1CB3-412F-A737-98529AAD9E8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11213"/>
            <a:ext cx="12192000" cy="5235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23008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F3CEB5C-3BAF-417E-940D-C34BB11E343E}"/>
              </a:ext>
            </a:extLst>
          </p:cNvPr>
          <p:cNvSpPr txBox="1"/>
          <p:nvPr/>
        </p:nvSpPr>
        <p:spPr>
          <a:xfrm>
            <a:off x="8313314" y="6187080"/>
            <a:ext cx="3079626" cy="276999"/>
          </a:xfrm>
          <a:prstGeom prst="rect">
            <a:avLst/>
          </a:prstGeom>
          <a:noFill/>
        </p:spPr>
        <p:txBody>
          <a:bodyPr wrap="none" rtlCol="0">
            <a:spAutoFit/>
          </a:bodyPr>
          <a:lstStyle/>
          <a:p>
            <a:pPr algn="r"/>
            <a:r>
              <a:rPr lang="en-US" sz="1200" dirty="0">
                <a:solidFill>
                  <a:schemeClr val="bg1"/>
                </a:solidFill>
              </a:rPr>
              <a:t>Kimbell Art Museum, Fort Worth, Texas (1972)</a:t>
            </a:r>
          </a:p>
        </p:txBody>
      </p:sp>
      <p:pic>
        <p:nvPicPr>
          <p:cNvPr id="2050" name="Picture 2">
            <a:extLst>
              <a:ext uri="{FF2B5EF4-FFF2-40B4-BE49-F238E27FC236}">
                <a16:creationId xmlns:a16="http://schemas.microsoft.com/office/drawing/2014/main" id="{7309FB50-BC2C-4327-A752-DCFC3A250FC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74319" y="738960"/>
            <a:ext cx="6309819" cy="523115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6205616-B478-4660-82E8-03AF553B2189}"/>
              </a:ext>
            </a:extLst>
          </p:cNvPr>
          <p:cNvSpPr txBox="1"/>
          <p:nvPr/>
        </p:nvSpPr>
        <p:spPr>
          <a:xfrm>
            <a:off x="6757903" y="2662040"/>
            <a:ext cx="4777605" cy="1384995"/>
          </a:xfrm>
          <a:prstGeom prst="rect">
            <a:avLst/>
          </a:prstGeom>
          <a:noFill/>
        </p:spPr>
        <p:txBody>
          <a:bodyPr wrap="square" rtlCol="0">
            <a:spAutoFit/>
          </a:bodyPr>
          <a:lstStyle/>
          <a:p>
            <a:pPr algn="ctr"/>
            <a:r>
              <a:rPr lang="en-US" sz="2800" dirty="0">
                <a:solidFill>
                  <a:schemeClr val="bg1"/>
                </a:solidFill>
                <a:ea typeface="Roboto" panose="02000000000000000000" pitchFamily="2" charset="0"/>
                <a:cs typeface="Roboto" panose="02000000000000000000" pitchFamily="2" charset="0"/>
              </a:rPr>
              <a:t>“I am trying to find </a:t>
            </a:r>
            <a:r>
              <a:rPr lang="en-US" sz="2800" b="1" dirty="0">
                <a:solidFill>
                  <a:srgbClr val="FF0000"/>
                </a:solidFill>
                <a:ea typeface="Roboto" panose="02000000000000000000" pitchFamily="2" charset="0"/>
                <a:cs typeface="Roboto" panose="02000000000000000000" pitchFamily="2" charset="0"/>
              </a:rPr>
              <a:t>new expressions </a:t>
            </a:r>
            <a:r>
              <a:rPr lang="en-US" sz="2800" dirty="0">
                <a:solidFill>
                  <a:schemeClr val="bg1"/>
                </a:solidFill>
                <a:ea typeface="Roboto" panose="02000000000000000000" pitchFamily="2" charset="0"/>
                <a:cs typeface="Roboto" panose="02000000000000000000" pitchFamily="2" charset="0"/>
              </a:rPr>
              <a:t>of </a:t>
            </a:r>
            <a:r>
              <a:rPr lang="en-US" sz="2800" b="1" dirty="0">
                <a:solidFill>
                  <a:srgbClr val="FF0000"/>
                </a:solidFill>
                <a:ea typeface="Roboto" panose="02000000000000000000" pitchFamily="2" charset="0"/>
                <a:cs typeface="Roboto" panose="02000000000000000000" pitchFamily="2" charset="0"/>
              </a:rPr>
              <a:t>old institutions</a:t>
            </a:r>
            <a:r>
              <a:rPr lang="en-US" sz="2800" dirty="0">
                <a:solidFill>
                  <a:schemeClr val="bg1"/>
                </a:solidFill>
                <a:ea typeface="Roboto" panose="02000000000000000000" pitchFamily="2" charset="0"/>
                <a:cs typeface="Roboto" panose="02000000000000000000" pitchFamily="2" charset="0"/>
              </a:rPr>
              <a:t>.” Kahn [32]</a:t>
            </a:r>
          </a:p>
        </p:txBody>
      </p:sp>
    </p:spTree>
    <p:extLst>
      <p:ext uri="{BB962C8B-B14F-4D97-AF65-F5344CB8AC3E}">
        <p14:creationId xmlns:p14="http://schemas.microsoft.com/office/powerpoint/2010/main" val="255705746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72561C4-3E1F-45D3-91DB-5EAC48BC2695}"/>
              </a:ext>
            </a:extLst>
          </p:cNvPr>
          <p:cNvSpPr txBox="1"/>
          <p:nvPr/>
        </p:nvSpPr>
        <p:spPr>
          <a:xfrm>
            <a:off x="2138149" y="1620644"/>
            <a:ext cx="4089780" cy="769441"/>
          </a:xfrm>
          <a:prstGeom prst="rect">
            <a:avLst/>
          </a:prstGeom>
          <a:noFill/>
        </p:spPr>
        <p:txBody>
          <a:bodyPr wrap="square" rtlCol="0">
            <a:spAutoFit/>
          </a:bodyPr>
          <a:lstStyle/>
          <a:p>
            <a:pPr algn="ctr"/>
            <a:r>
              <a:rPr lang="en-US" sz="4400" dirty="0">
                <a:solidFill>
                  <a:schemeClr val="bg1"/>
                </a:solidFill>
                <a:ea typeface="Roboto" panose="02000000000000000000" pitchFamily="2" charset="0"/>
                <a:cs typeface="Roboto" panose="02000000000000000000" pitchFamily="2" charset="0"/>
              </a:rPr>
              <a:t>INSTITUTIONS</a:t>
            </a:r>
          </a:p>
        </p:txBody>
      </p:sp>
      <p:sp>
        <p:nvSpPr>
          <p:cNvPr id="4" name="TextBox 3">
            <a:extLst>
              <a:ext uri="{FF2B5EF4-FFF2-40B4-BE49-F238E27FC236}">
                <a16:creationId xmlns:a16="http://schemas.microsoft.com/office/drawing/2014/main" id="{C546EECB-4F70-4150-AC89-9E1300458069}"/>
              </a:ext>
            </a:extLst>
          </p:cNvPr>
          <p:cNvSpPr txBox="1"/>
          <p:nvPr/>
        </p:nvSpPr>
        <p:spPr>
          <a:xfrm>
            <a:off x="1210101" y="3276572"/>
            <a:ext cx="6023213" cy="1815882"/>
          </a:xfrm>
          <a:prstGeom prst="rect">
            <a:avLst/>
          </a:prstGeom>
          <a:noFill/>
        </p:spPr>
        <p:txBody>
          <a:bodyPr wrap="square" rtlCol="0">
            <a:spAutoFit/>
          </a:bodyPr>
          <a:lstStyle/>
          <a:p>
            <a:pPr algn="ctr"/>
            <a:r>
              <a:rPr lang="en-US" sz="2800" dirty="0">
                <a:solidFill>
                  <a:schemeClr val="bg1"/>
                </a:solidFill>
                <a:ea typeface="Roboto" panose="02000000000000000000" pitchFamily="2" charset="0"/>
                <a:cs typeface="Roboto" panose="02000000000000000000" pitchFamily="2" charset="0"/>
              </a:rPr>
              <a:t>“Institutions are thus dis-covered and re-discovered, but as such they are based on and stem from the timeless structure of the world.” [CNS, 32]</a:t>
            </a:r>
          </a:p>
        </p:txBody>
      </p:sp>
    </p:spTree>
    <p:extLst>
      <p:ext uri="{BB962C8B-B14F-4D97-AF65-F5344CB8AC3E}">
        <p14:creationId xmlns:p14="http://schemas.microsoft.com/office/powerpoint/2010/main" val="114021860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72561C4-3E1F-45D3-91DB-5EAC48BC2695}"/>
              </a:ext>
            </a:extLst>
          </p:cNvPr>
          <p:cNvSpPr txBox="1"/>
          <p:nvPr/>
        </p:nvSpPr>
        <p:spPr>
          <a:xfrm>
            <a:off x="2138149" y="1620644"/>
            <a:ext cx="4089780" cy="769441"/>
          </a:xfrm>
          <a:prstGeom prst="rect">
            <a:avLst/>
          </a:prstGeom>
          <a:noFill/>
        </p:spPr>
        <p:txBody>
          <a:bodyPr wrap="square" rtlCol="0">
            <a:spAutoFit/>
          </a:bodyPr>
          <a:lstStyle/>
          <a:p>
            <a:pPr algn="ctr"/>
            <a:r>
              <a:rPr lang="en-US" sz="4400" dirty="0">
                <a:solidFill>
                  <a:schemeClr val="bg1"/>
                </a:solidFill>
                <a:ea typeface="Roboto" panose="02000000000000000000" pitchFamily="2" charset="0"/>
                <a:cs typeface="Roboto" panose="02000000000000000000" pitchFamily="2" charset="0"/>
              </a:rPr>
              <a:t>INSTITUTIONS</a:t>
            </a:r>
          </a:p>
        </p:txBody>
      </p:sp>
      <p:sp>
        <p:nvSpPr>
          <p:cNvPr id="6" name="TextBox 5">
            <a:extLst>
              <a:ext uri="{FF2B5EF4-FFF2-40B4-BE49-F238E27FC236}">
                <a16:creationId xmlns:a16="http://schemas.microsoft.com/office/drawing/2014/main" id="{5305158E-A0B6-4799-95A5-26F5CFD34C32}"/>
              </a:ext>
            </a:extLst>
          </p:cNvPr>
          <p:cNvSpPr txBox="1"/>
          <p:nvPr/>
        </p:nvSpPr>
        <p:spPr>
          <a:xfrm>
            <a:off x="8447964" y="1937744"/>
            <a:ext cx="2370162" cy="2677656"/>
          </a:xfrm>
          <a:prstGeom prst="rect">
            <a:avLst/>
          </a:prstGeom>
          <a:noFill/>
        </p:spPr>
        <p:txBody>
          <a:bodyPr wrap="square" rtlCol="0">
            <a:spAutoFit/>
          </a:bodyPr>
          <a:lstStyle/>
          <a:p>
            <a:r>
              <a:rPr lang="en-US" sz="2800" dirty="0">
                <a:solidFill>
                  <a:schemeClr val="bg1"/>
                </a:solidFill>
                <a:ea typeface="Roboto" panose="02000000000000000000" pitchFamily="2" charset="0"/>
                <a:cs typeface="Roboto" panose="02000000000000000000" pitchFamily="2" charset="0"/>
              </a:rPr>
              <a:t>To learn</a:t>
            </a:r>
          </a:p>
          <a:p>
            <a:r>
              <a:rPr lang="en-US" sz="2800" dirty="0">
                <a:solidFill>
                  <a:schemeClr val="bg1"/>
                </a:solidFill>
                <a:ea typeface="Roboto" panose="02000000000000000000" pitchFamily="2" charset="0"/>
                <a:cs typeface="Roboto" panose="02000000000000000000" pitchFamily="2" charset="0"/>
              </a:rPr>
              <a:t>To live</a:t>
            </a:r>
          </a:p>
          <a:p>
            <a:r>
              <a:rPr lang="en-US" sz="2800" dirty="0">
                <a:solidFill>
                  <a:schemeClr val="bg1"/>
                </a:solidFill>
                <a:ea typeface="Roboto" panose="02000000000000000000" pitchFamily="2" charset="0"/>
                <a:cs typeface="Roboto" panose="02000000000000000000" pitchFamily="2" charset="0"/>
              </a:rPr>
              <a:t>To work</a:t>
            </a:r>
          </a:p>
          <a:p>
            <a:r>
              <a:rPr lang="en-US" sz="2800" dirty="0">
                <a:solidFill>
                  <a:schemeClr val="bg1"/>
                </a:solidFill>
                <a:ea typeface="Roboto" panose="02000000000000000000" pitchFamily="2" charset="0"/>
                <a:cs typeface="Roboto" panose="02000000000000000000" pitchFamily="2" charset="0"/>
              </a:rPr>
              <a:t>To meet</a:t>
            </a:r>
          </a:p>
          <a:p>
            <a:r>
              <a:rPr lang="en-US" sz="2800" dirty="0">
                <a:solidFill>
                  <a:schemeClr val="bg1"/>
                </a:solidFill>
                <a:ea typeface="Roboto" panose="02000000000000000000" pitchFamily="2" charset="0"/>
                <a:cs typeface="Roboto" panose="02000000000000000000" pitchFamily="2" charset="0"/>
              </a:rPr>
              <a:t>To question</a:t>
            </a:r>
          </a:p>
          <a:p>
            <a:r>
              <a:rPr lang="en-US" sz="2800" dirty="0">
                <a:solidFill>
                  <a:schemeClr val="bg1"/>
                </a:solidFill>
                <a:ea typeface="Roboto" panose="02000000000000000000" pitchFamily="2" charset="0"/>
                <a:cs typeface="Roboto" panose="02000000000000000000" pitchFamily="2" charset="0"/>
              </a:rPr>
              <a:t>To express</a:t>
            </a:r>
          </a:p>
        </p:txBody>
      </p:sp>
      <p:sp>
        <p:nvSpPr>
          <p:cNvPr id="4" name="TextBox 3">
            <a:extLst>
              <a:ext uri="{FF2B5EF4-FFF2-40B4-BE49-F238E27FC236}">
                <a16:creationId xmlns:a16="http://schemas.microsoft.com/office/drawing/2014/main" id="{C546EECB-4F70-4150-AC89-9E1300458069}"/>
              </a:ext>
            </a:extLst>
          </p:cNvPr>
          <p:cNvSpPr txBox="1"/>
          <p:nvPr/>
        </p:nvSpPr>
        <p:spPr>
          <a:xfrm>
            <a:off x="1210101" y="3276572"/>
            <a:ext cx="6023213" cy="1815882"/>
          </a:xfrm>
          <a:prstGeom prst="rect">
            <a:avLst/>
          </a:prstGeom>
          <a:noFill/>
        </p:spPr>
        <p:txBody>
          <a:bodyPr wrap="square" rtlCol="0">
            <a:spAutoFit/>
          </a:bodyPr>
          <a:lstStyle/>
          <a:p>
            <a:pPr algn="ctr"/>
            <a:r>
              <a:rPr lang="en-US" sz="2800" dirty="0">
                <a:solidFill>
                  <a:schemeClr val="bg1"/>
                </a:solidFill>
                <a:ea typeface="Roboto" panose="02000000000000000000" pitchFamily="2" charset="0"/>
                <a:cs typeface="Roboto" panose="02000000000000000000" pitchFamily="2" charset="0"/>
              </a:rPr>
              <a:t>“Institutions are thus dis-covered and re-discovered, but as such they are based on and stem from the timeless structure of the world.” [CNS, 32]</a:t>
            </a:r>
          </a:p>
        </p:txBody>
      </p:sp>
    </p:spTree>
    <p:extLst>
      <p:ext uri="{BB962C8B-B14F-4D97-AF65-F5344CB8AC3E}">
        <p14:creationId xmlns:p14="http://schemas.microsoft.com/office/powerpoint/2010/main" val="403332616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72561C4-3E1F-45D3-91DB-5EAC48BC2695}"/>
              </a:ext>
            </a:extLst>
          </p:cNvPr>
          <p:cNvSpPr txBox="1"/>
          <p:nvPr/>
        </p:nvSpPr>
        <p:spPr>
          <a:xfrm>
            <a:off x="2138149" y="1620644"/>
            <a:ext cx="4089780" cy="769441"/>
          </a:xfrm>
          <a:prstGeom prst="rect">
            <a:avLst/>
          </a:prstGeom>
          <a:noFill/>
        </p:spPr>
        <p:txBody>
          <a:bodyPr wrap="square" rtlCol="0">
            <a:spAutoFit/>
          </a:bodyPr>
          <a:lstStyle/>
          <a:p>
            <a:pPr algn="ctr"/>
            <a:r>
              <a:rPr lang="en-US" sz="4400" dirty="0">
                <a:solidFill>
                  <a:schemeClr val="bg1"/>
                </a:solidFill>
                <a:ea typeface="Roboto" panose="02000000000000000000" pitchFamily="2" charset="0"/>
                <a:cs typeface="Roboto" panose="02000000000000000000" pitchFamily="2" charset="0"/>
              </a:rPr>
              <a:t>INSTITUTIONS</a:t>
            </a:r>
          </a:p>
        </p:txBody>
      </p:sp>
      <p:sp>
        <p:nvSpPr>
          <p:cNvPr id="6" name="TextBox 5">
            <a:extLst>
              <a:ext uri="{FF2B5EF4-FFF2-40B4-BE49-F238E27FC236}">
                <a16:creationId xmlns:a16="http://schemas.microsoft.com/office/drawing/2014/main" id="{5305158E-A0B6-4799-95A5-26F5CFD34C32}"/>
              </a:ext>
            </a:extLst>
          </p:cNvPr>
          <p:cNvSpPr txBox="1"/>
          <p:nvPr/>
        </p:nvSpPr>
        <p:spPr>
          <a:xfrm>
            <a:off x="8447964" y="1937744"/>
            <a:ext cx="2370162" cy="2677656"/>
          </a:xfrm>
          <a:prstGeom prst="rect">
            <a:avLst/>
          </a:prstGeom>
          <a:noFill/>
        </p:spPr>
        <p:txBody>
          <a:bodyPr wrap="square" rtlCol="0">
            <a:spAutoFit/>
          </a:bodyPr>
          <a:lstStyle/>
          <a:p>
            <a:r>
              <a:rPr lang="en-US" sz="2800" dirty="0">
                <a:solidFill>
                  <a:schemeClr val="bg1"/>
                </a:solidFill>
                <a:ea typeface="Roboto" panose="02000000000000000000" pitchFamily="2" charset="0"/>
                <a:cs typeface="Roboto" panose="02000000000000000000" pitchFamily="2" charset="0"/>
              </a:rPr>
              <a:t>To learn</a:t>
            </a:r>
          </a:p>
          <a:p>
            <a:r>
              <a:rPr lang="en-US" sz="2800" dirty="0">
                <a:solidFill>
                  <a:schemeClr val="bg1"/>
                </a:solidFill>
                <a:ea typeface="Roboto" panose="02000000000000000000" pitchFamily="2" charset="0"/>
                <a:cs typeface="Roboto" panose="02000000000000000000" pitchFamily="2" charset="0"/>
              </a:rPr>
              <a:t>To live</a:t>
            </a:r>
          </a:p>
          <a:p>
            <a:r>
              <a:rPr lang="en-US" sz="2800" dirty="0">
                <a:solidFill>
                  <a:schemeClr val="bg1"/>
                </a:solidFill>
                <a:ea typeface="Roboto" panose="02000000000000000000" pitchFamily="2" charset="0"/>
                <a:cs typeface="Roboto" panose="02000000000000000000" pitchFamily="2" charset="0"/>
              </a:rPr>
              <a:t>To work</a:t>
            </a:r>
          </a:p>
          <a:p>
            <a:r>
              <a:rPr lang="en-US" sz="2800" dirty="0">
                <a:solidFill>
                  <a:schemeClr val="bg1"/>
                </a:solidFill>
                <a:ea typeface="Roboto" panose="02000000000000000000" pitchFamily="2" charset="0"/>
                <a:cs typeface="Roboto" panose="02000000000000000000" pitchFamily="2" charset="0"/>
              </a:rPr>
              <a:t>To meet</a:t>
            </a:r>
          </a:p>
          <a:p>
            <a:r>
              <a:rPr lang="en-US" sz="2800" dirty="0">
                <a:solidFill>
                  <a:schemeClr val="bg1"/>
                </a:solidFill>
                <a:ea typeface="Roboto" panose="02000000000000000000" pitchFamily="2" charset="0"/>
                <a:cs typeface="Roboto" panose="02000000000000000000" pitchFamily="2" charset="0"/>
              </a:rPr>
              <a:t>To question</a:t>
            </a:r>
          </a:p>
          <a:p>
            <a:r>
              <a:rPr lang="en-US" sz="2800" dirty="0">
                <a:solidFill>
                  <a:schemeClr val="bg1"/>
                </a:solidFill>
                <a:ea typeface="Roboto" panose="02000000000000000000" pitchFamily="2" charset="0"/>
                <a:cs typeface="Roboto" panose="02000000000000000000" pitchFamily="2" charset="0"/>
              </a:rPr>
              <a:t>To express</a:t>
            </a:r>
          </a:p>
        </p:txBody>
      </p:sp>
      <p:sp>
        <p:nvSpPr>
          <p:cNvPr id="7" name="TextBox 6">
            <a:extLst>
              <a:ext uri="{FF2B5EF4-FFF2-40B4-BE49-F238E27FC236}">
                <a16:creationId xmlns:a16="http://schemas.microsoft.com/office/drawing/2014/main" id="{FFF48A56-B912-49DE-B787-0D6E8209B9C4}"/>
              </a:ext>
            </a:extLst>
          </p:cNvPr>
          <p:cNvSpPr txBox="1"/>
          <p:nvPr/>
        </p:nvSpPr>
        <p:spPr>
          <a:xfrm>
            <a:off x="1214651" y="3276572"/>
            <a:ext cx="5936775" cy="1384995"/>
          </a:xfrm>
          <a:prstGeom prst="rect">
            <a:avLst/>
          </a:prstGeom>
          <a:noFill/>
        </p:spPr>
        <p:txBody>
          <a:bodyPr wrap="square" rtlCol="0">
            <a:spAutoFit/>
          </a:bodyPr>
          <a:lstStyle/>
          <a:p>
            <a:pPr algn="ctr"/>
            <a:r>
              <a:rPr lang="en-US" sz="2800" dirty="0">
                <a:solidFill>
                  <a:schemeClr val="bg1"/>
                </a:solidFill>
                <a:ea typeface="Roboto" panose="02000000000000000000" pitchFamily="2" charset="0"/>
                <a:cs typeface="Roboto" panose="02000000000000000000" pitchFamily="2" charset="0"/>
              </a:rPr>
              <a:t>“It is not what you want, it is what you sense in the order of things which tells you what to design.” [31]</a:t>
            </a:r>
          </a:p>
        </p:txBody>
      </p:sp>
    </p:spTree>
    <p:extLst>
      <p:ext uri="{BB962C8B-B14F-4D97-AF65-F5344CB8AC3E}">
        <p14:creationId xmlns:p14="http://schemas.microsoft.com/office/powerpoint/2010/main" val="32471687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19313</TotalTime>
  <Words>5988</Words>
  <Application>Microsoft Office PowerPoint</Application>
  <PresentationFormat>Widescreen</PresentationFormat>
  <Paragraphs>610</Paragraphs>
  <Slides>101</Slides>
  <Notes>100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0</vt:i4>
      </vt:variant>
      <vt:variant>
        <vt:lpstr>Slide Titles</vt:lpstr>
      </vt:variant>
      <vt:variant>
        <vt:i4>101</vt:i4>
      </vt:variant>
    </vt:vector>
  </HeadingPairs>
  <TitlesOfParts>
    <vt:vector size="10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Eugene Han</dc:creator>
  <cp:lastModifiedBy>Eugene Han</cp:lastModifiedBy>
  <cp:revision>682</cp:revision>
  <dcterms:created xsi:type="dcterms:W3CDTF">2019-06-04T12:26:12Z</dcterms:created>
  <dcterms:modified xsi:type="dcterms:W3CDTF">2020-10-25T13:55:37Z</dcterms:modified>
</cp:coreProperties>
</file>