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531" r:id="rId2"/>
    <p:sldId id="532" r:id="rId3"/>
    <p:sldId id="533" r:id="rId4"/>
    <p:sldId id="256" r:id="rId5"/>
    <p:sldId id="259" r:id="rId6"/>
    <p:sldId id="400" r:id="rId7"/>
    <p:sldId id="456" r:id="rId8"/>
    <p:sldId id="461" r:id="rId9"/>
    <p:sldId id="457" r:id="rId10"/>
    <p:sldId id="462" r:id="rId11"/>
    <p:sldId id="465" r:id="rId12"/>
    <p:sldId id="464" r:id="rId13"/>
    <p:sldId id="458" r:id="rId14"/>
    <p:sldId id="466" r:id="rId15"/>
    <p:sldId id="467" r:id="rId16"/>
    <p:sldId id="459" r:id="rId17"/>
    <p:sldId id="460" r:id="rId18"/>
    <p:sldId id="469" r:id="rId19"/>
    <p:sldId id="468" r:id="rId20"/>
    <p:sldId id="470" r:id="rId21"/>
    <p:sldId id="523" r:id="rId22"/>
    <p:sldId id="455" r:id="rId23"/>
    <p:sldId id="471" r:id="rId24"/>
    <p:sldId id="472" r:id="rId25"/>
    <p:sldId id="474" r:id="rId26"/>
    <p:sldId id="473" r:id="rId27"/>
    <p:sldId id="524" r:id="rId28"/>
    <p:sldId id="476" r:id="rId29"/>
    <p:sldId id="477" r:id="rId30"/>
    <p:sldId id="479" r:id="rId31"/>
    <p:sldId id="478" r:id="rId32"/>
    <p:sldId id="480" r:id="rId33"/>
    <p:sldId id="482" r:id="rId34"/>
    <p:sldId id="483" r:id="rId35"/>
    <p:sldId id="484" r:id="rId36"/>
    <p:sldId id="481" r:id="rId37"/>
    <p:sldId id="529" r:id="rId38"/>
    <p:sldId id="530" r:id="rId39"/>
    <p:sldId id="525" r:id="rId40"/>
    <p:sldId id="485" r:id="rId41"/>
    <p:sldId id="411" r:id="rId42"/>
    <p:sldId id="401" r:id="rId43"/>
    <p:sldId id="486" r:id="rId44"/>
    <p:sldId id="488" r:id="rId45"/>
    <p:sldId id="487" r:id="rId46"/>
    <p:sldId id="489" r:id="rId47"/>
    <p:sldId id="405" r:id="rId48"/>
    <p:sldId id="490" r:id="rId49"/>
    <p:sldId id="526" r:id="rId50"/>
    <p:sldId id="498" r:id="rId51"/>
    <p:sldId id="500" r:id="rId52"/>
    <p:sldId id="499" r:id="rId53"/>
    <p:sldId id="492" r:id="rId54"/>
    <p:sldId id="495" r:id="rId55"/>
    <p:sldId id="491" r:id="rId56"/>
    <p:sldId id="494" r:id="rId57"/>
    <p:sldId id="528" r:id="rId58"/>
    <p:sldId id="501" r:id="rId59"/>
    <p:sldId id="503" r:id="rId60"/>
    <p:sldId id="504" r:id="rId61"/>
    <p:sldId id="402" r:id="rId62"/>
    <p:sldId id="505" r:id="rId63"/>
    <p:sldId id="506" r:id="rId64"/>
    <p:sldId id="507" r:id="rId65"/>
    <p:sldId id="522" r:id="rId66"/>
    <p:sldId id="403" r:id="rId67"/>
    <p:sldId id="509" r:id="rId68"/>
    <p:sldId id="508" r:id="rId69"/>
    <p:sldId id="527" r:id="rId70"/>
    <p:sldId id="502" r:id="rId71"/>
    <p:sldId id="407" r:id="rId72"/>
    <p:sldId id="408" r:id="rId73"/>
    <p:sldId id="510" r:id="rId74"/>
    <p:sldId id="409" r:id="rId75"/>
    <p:sldId id="410" r:id="rId76"/>
    <p:sldId id="511" r:id="rId77"/>
    <p:sldId id="412" r:id="rId78"/>
    <p:sldId id="414" r:id="rId79"/>
    <p:sldId id="415" r:id="rId80"/>
    <p:sldId id="416" r:id="rId81"/>
    <p:sldId id="417" r:id="rId82"/>
    <p:sldId id="418" r:id="rId83"/>
    <p:sldId id="419" r:id="rId84"/>
    <p:sldId id="420"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76" autoAdjust="0"/>
    <p:restoredTop sz="71292" autoAdjust="0"/>
  </p:normalViewPr>
  <p:slideViewPr>
    <p:cSldViewPr snapToGrid="0">
      <p:cViewPr varScale="1">
        <p:scale>
          <a:sx n="141" d="100"/>
          <a:sy n="141" d="100"/>
        </p:scale>
        <p:origin x="2011" y="101"/>
      </p:cViewPr>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31CEF3-19B6-45DF-9DB3-13136E70B41D}" type="datetimeFigureOut">
              <a:rPr lang="en-US" smtClean="0"/>
              <a:t>Wednesday/9/23/2020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AD47CE-6028-46F2-A87F-6D3962B463F0}" type="slidenum">
              <a:rPr lang="en-US" smtClean="0"/>
              <a:t>‹#›</a:t>
            </a:fld>
            <a:endParaRPr lang="en-US"/>
          </a:p>
        </p:txBody>
      </p:sp>
    </p:spTree>
    <p:extLst>
      <p:ext uri="{BB962C8B-B14F-4D97-AF65-F5344CB8AC3E}">
        <p14:creationId xmlns:p14="http://schemas.microsoft.com/office/powerpoint/2010/main" val="881310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a:t>
            </a:fld>
            <a:endParaRPr lang="en-US"/>
          </a:p>
        </p:txBody>
      </p:sp>
    </p:spTree>
    <p:extLst>
      <p:ext uri="{BB962C8B-B14F-4D97-AF65-F5344CB8AC3E}">
        <p14:creationId xmlns:p14="http://schemas.microsoft.com/office/powerpoint/2010/main" val="4198381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10</a:t>
            </a:fld>
            <a:endParaRPr lang="en-US"/>
          </a:p>
        </p:txBody>
      </p:sp>
    </p:spTree>
    <p:extLst>
      <p:ext uri="{BB962C8B-B14F-4D97-AF65-F5344CB8AC3E}">
        <p14:creationId xmlns:p14="http://schemas.microsoft.com/office/powerpoint/2010/main" val="9254311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3AD47CE-6028-46F2-A87F-6D3962B463F0}" type="slidenum">
              <a:rPr lang="en-US" smtClean="0"/>
              <a:t>11</a:t>
            </a:fld>
            <a:endParaRPr lang="en-US"/>
          </a:p>
        </p:txBody>
      </p:sp>
    </p:spTree>
    <p:extLst>
      <p:ext uri="{BB962C8B-B14F-4D97-AF65-F5344CB8AC3E}">
        <p14:creationId xmlns:p14="http://schemas.microsoft.com/office/powerpoint/2010/main" val="1836007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3AD47CE-6028-46F2-A87F-6D3962B463F0}" type="slidenum">
              <a:rPr lang="en-US" smtClean="0"/>
              <a:t>12</a:t>
            </a:fld>
            <a:endParaRPr lang="en-US"/>
          </a:p>
        </p:txBody>
      </p:sp>
    </p:spTree>
    <p:extLst>
      <p:ext uri="{BB962C8B-B14F-4D97-AF65-F5344CB8AC3E}">
        <p14:creationId xmlns:p14="http://schemas.microsoft.com/office/powerpoint/2010/main" val="2948178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After the Millennium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mj-lt"/>
              <a:buAutoNum type="alpha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Extant issues in the city </a:t>
            </a:r>
            <a:r>
              <a:rPr lang="en-US" sz="1100" dirty="0">
                <a:effectLst/>
                <a:latin typeface="Calibri" panose="020F0502020204030204" pitchFamily="34" charset="0"/>
                <a:ea typeface="Calibri" panose="020F0502020204030204" pitchFamily="34" charset="0"/>
                <a:cs typeface="Times New Roman" panose="02020603050405020304" pitchFamily="18" charset="0"/>
              </a:rPr>
              <a:t>(during the time immediately preceding and concurrent with </a:t>
            </a:r>
            <a:r>
              <a:rPr lang="en-US" sz="1100" i="1" dirty="0">
                <a:effectLst/>
                <a:latin typeface="Calibri" panose="020F0502020204030204" pitchFamily="34" charset="0"/>
                <a:ea typeface="Calibri" panose="020F0502020204030204" pitchFamily="34" charset="0"/>
                <a:cs typeface="Times New Roman" panose="02020603050405020304" pitchFamily="18" charset="0"/>
              </a:rPr>
              <a:t>Collage City</a:t>
            </a:r>
            <a:r>
              <a:rPr lang="en-US" sz="1100" dirty="0">
                <a:effectLst/>
                <a:latin typeface="Calibri" panose="020F0502020204030204" pitchFamily="34" charset="0"/>
                <a:ea typeface="Calibri" panose="020F0502020204030204" pitchFamily="34" charset="0"/>
                <a:cs typeface="Times New Roman" panose="02020603050405020304" pitchFamily="18" charset="0"/>
              </a:rPr>
              <a:t>)</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Either a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regression</a:t>
            </a:r>
            <a:r>
              <a:rPr lang="en-US" sz="1100" dirty="0">
                <a:effectLst/>
                <a:latin typeface="Calibri" panose="020F0502020204030204" pitchFamily="34" charset="0"/>
                <a:ea typeface="Calibri" panose="020F0502020204030204" pitchFamily="34" charset="0"/>
                <a:cs typeface="Times New Roman" panose="02020603050405020304" pitchFamily="18" charset="0"/>
              </a:rPr>
              <a:t> back to the British Picturesque /Townscape ‘good ole days’ or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hyper-futurism</a:t>
            </a:r>
            <a:r>
              <a:rPr lang="en-US" sz="1100" dirty="0">
                <a:effectLst/>
                <a:latin typeface="Calibri" panose="020F0502020204030204" pitchFamily="34" charset="0"/>
                <a:ea typeface="Calibri" panose="020F0502020204030204" pitchFamily="34" charset="0"/>
                <a:cs typeface="Times New Roman" panose="02020603050405020304" pitchFamily="18" charset="0"/>
              </a:rPr>
              <a:t>’ of Metabolism, Futurism, and even Team X</a:t>
            </a:r>
          </a:p>
        </p:txBody>
      </p:sp>
      <p:sp>
        <p:nvSpPr>
          <p:cNvPr id="4" name="Slide Number Placeholder 3"/>
          <p:cNvSpPr>
            <a:spLocks noGrp="1"/>
          </p:cNvSpPr>
          <p:nvPr>
            <p:ph type="sldNum" sz="quarter" idx="5"/>
          </p:nvPr>
        </p:nvSpPr>
        <p:spPr/>
        <p:txBody>
          <a:bodyPr/>
          <a:lstStyle/>
          <a:p>
            <a:fld id="{13AD47CE-6028-46F2-A87F-6D3962B463F0}" type="slidenum">
              <a:rPr lang="en-US" smtClean="0"/>
              <a:t>13</a:t>
            </a:fld>
            <a:endParaRPr lang="en-US"/>
          </a:p>
        </p:txBody>
      </p:sp>
    </p:spTree>
    <p:extLst>
      <p:ext uri="{BB962C8B-B14F-4D97-AF65-F5344CB8AC3E}">
        <p14:creationId xmlns:p14="http://schemas.microsoft.com/office/powerpoint/2010/main" val="1329666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&lt;&lt;Quote&gt;&gt;</a:t>
            </a:r>
          </a:p>
        </p:txBody>
      </p:sp>
      <p:sp>
        <p:nvSpPr>
          <p:cNvPr id="4" name="Slide Number Placeholder 3"/>
          <p:cNvSpPr>
            <a:spLocks noGrp="1"/>
          </p:cNvSpPr>
          <p:nvPr>
            <p:ph type="sldNum" sz="quarter" idx="5"/>
          </p:nvPr>
        </p:nvSpPr>
        <p:spPr/>
        <p:txBody>
          <a:bodyPr/>
          <a:lstStyle/>
          <a:p>
            <a:fld id="{13AD47CE-6028-46F2-A87F-6D3962B463F0}" type="slidenum">
              <a:rPr lang="en-US" smtClean="0"/>
              <a:t>14</a:t>
            </a:fld>
            <a:endParaRPr lang="en-US"/>
          </a:p>
        </p:txBody>
      </p:sp>
    </p:spTree>
    <p:extLst>
      <p:ext uri="{BB962C8B-B14F-4D97-AF65-F5344CB8AC3E}">
        <p14:creationId xmlns:p14="http://schemas.microsoft.com/office/powerpoint/2010/main" val="2668129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Crisis of the Object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mj-lt"/>
              <a:buAutoNum type="alpha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The idea of ‘texture’ as a way to read architecture</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Setting up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a formal lexicon to put forward their own message</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But before delivering their message, now that they have an alphabet, they have to argue for a grammar</a:t>
            </a:r>
          </a:p>
        </p:txBody>
      </p:sp>
      <p:sp>
        <p:nvSpPr>
          <p:cNvPr id="4" name="Slide Number Placeholder 3"/>
          <p:cNvSpPr>
            <a:spLocks noGrp="1"/>
          </p:cNvSpPr>
          <p:nvPr>
            <p:ph type="sldNum" sz="quarter" idx="5"/>
          </p:nvPr>
        </p:nvSpPr>
        <p:spPr/>
        <p:txBody>
          <a:bodyPr/>
          <a:lstStyle/>
          <a:p>
            <a:fld id="{13AD47CE-6028-46F2-A87F-6D3962B463F0}" type="slidenum">
              <a:rPr lang="en-US" smtClean="0"/>
              <a:t>15</a:t>
            </a:fld>
            <a:endParaRPr lang="en-US"/>
          </a:p>
        </p:txBody>
      </p:sp>
    </p:spTree>
    <p:extLst>
      <p:ext uri="{BB962C8B-B14F-4D97-AF65-F5344CB8AC3E}">
        <p14:creationId xmlns:p14="http://schemas.microsoft.com/office/powerpoint/2010/main" val="23280476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&lt;&lt;Quote&gt;&gt;</a:t>
            </a:r>
          </a:p>
        </p:txBody>
      </p:sp>
      <p:sp>
        <p:nvSpPr>
          <p:cNvPr id="4" name="Slide Number Placeholder 3"/>
          <p:cNvSpPr>
            <a:spLocks noGrp="1"/>
          </p:cNvSpPr>
          <p:nvPr>
            <p:ph type="sldNum" sz="quarter" idx="5"/>
          </p:nvPr>
        </p:nvSpPr>
        <p:spPr/>
        <p:txBody>
          <a:bodyPr/>
          <a:lstStyle/>
          <a:p>
            <a:fld id="{13AD47CE-6028-46F2-A87F-6D3962B463F0}" type="slidenum">
              <a:rPr lang="en-US" smtClean="0"/>
              <a:t>16</a:t>
            </a:fld>
            <a:endParaRPr lang="en-US"/>
          </a:p>
        </p:txBody>
      </p:sp>
    </p:spTree>
    <p:extLst>
      <p:ext uri="{BB962C8B-B14F-4D97-AF65-F5344CB8AC3E}">
        <p14:creationId xmlns:p14="http://schemas.microsoft.com/office/powerpoint/2010/main" val="8227512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Collision City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Back to the distinction b/w Top-Down and Bottom-Up &lt;&lt;Review&gt;&gt;</a:t>
            </a:r>
          </a:p>
        </p:txBody>
      </p:sp>
      <p:sp>
        <p:nvSpPr>
          <p:cNvPr id="4" name="Slide Number Placeholder 3"/>
          <p:cNvSpPr>
            <a:spLocks noGrp="1"/>
          </p:cNvSpPr>
          <p:nvPr>
            <p:ph type="sldNum" sz="quarter" idx="5"/>
          </p:nvPr>
        </p:nvSpPr>
        <p:spPr/>
        <p:txBody>
          <a:bodyPr/>
          <a:lstStyle/>
          <a:p>
            <a:fld id="{13AD47CE-6028-46F2-A87F-6D3962B463F0}" type="slidenum">
              <a:rPr lang="en-US" smtClean="0"/>
              <a:t>17</a:t>
            </a:fld>
            <a:endParaRPr lang="en-US"/>
          </a:p>
        </p:txBody>
      </p:sp>
    </p:spTree>
    <p:extLst>
      <p:ext uri="{BB962C8B-B14F-4D97-AF65-F5344CB8AC3E}">
        <p14:creationId xmlns:p14="http://schemas.microsoft.com/office/powerpoint/2010/main" val="25320565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‘Open Society’</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Encourages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a system in which </a:t>
            </a:r>
            <a:r>
              <a:rPr lang="en-US" sz="1100" b="1" u="sng" dirty="0">
                <a:effectLst/>
                <a:latin typeface="Calibri" panose="020F0502020204030204" pitchFamily="34" charset="0"/>
                <a:ea typeface="Calibri" panose="020F0502020204030204" pitchFamily="34" charset="0"/>
                <a:cs typeface="Times New Roman" panose="02020603050405020304" pitchFamily="18" charset="0"/>
              </a:rPr>
              <a:t>evolution is neither restrained nor forced</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but reflects a city’s natural development</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A renewed idea of civic equity and democracy as it relates to organized forms of living – in other words, the city</a:t>
            </a:r>
          </a:p>
        </p:txBody>
      </p:sp>
      <p:sp>
        <p:nvSpPr>
          <p:cNvPr id="4" name="Slide Number Placeholder 3"/>
          <p:cNvSpPr>
            <a:spLocks noGrp="1"/>
          </p:cNvSpPr>
          <p:nvPr>
            <p:ph type="sldNum" sz="quarter" idx="5"/>
          </p:nvPr>
        </p:nvSpPr>
        <p:spPr/>
        <p:txBody>
          <a:bodyPr/>
          <a:lstStyle/>
          <a:p>
            <a:fld id="{13AD47CE-6028-46F2-A87F-6D3962B463F0}" type="slidenum">
              <a:rPr lang="en-US" smtClean="0"/>
              <a:t>18</a:t>
            </a:fld>
            <a:endParaRPr lang="en-US"/>
          </a:p>
        </p:txBody>
      </p:sp>
    </p:spTree>
    <p:extLst>
      <p:ext uri="{BB962C8B-B14F-4D97-AF65-F5344CB8AC3E}">
        <p14:creationId xmlns:p14="http://schemas.microsoft.com/office/powerpoint/2010/main" val="41788779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Collage City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mj-lt"/>
              <a:buAutoNum type="alpha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Hone in on the definition of Collage </a:t>
            </a:r>
            <a:r>
              <a:rPr lang="en-US" sz="1100" dirty="0">
                <a:effectLst/>
                <a:latin typeface="Calibri" panose="020F0502020204030204" pitchFamily="34" charset="0"/>
                <a:ea typeface="Calibri" panose="020F0502020204030204" pitchFamily="34" charset="0"/>
                <a:cs typeface="Times New Roman" panose="02020603050405020304" pitchFamily="18" charset="0"/>
              </a:rPr>
              <a:t>and its relevance to architecture</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Differentiates between </a:t>
            </a:r>
            <a:r>
              <a:rPr lang="en-US" sz="1100" b="1" u="sng" dirty="0">
                <a:effectLst/>
                <a:latin typeface="Calibri" panose="020F0502020204030204" pitchFamily="34" charset="0"/>
                <a:ea typeface="Calibri" panose="020F0502020204030204" pitchFamily="34" charset="0"/>
                <a:cs typeface="Times New Roman" panose="02020603050405020304" pitchFamily="18" charset="0"/>
              </a:rPr>
              <a:t>collage as technique </a:t>
            </a:r>
            <a:r>
              <a:rPr lang="en-US" sz="1100" dirty="0">
                <a:effectLst/>
                <a:latin typeface="Calibri" panose="020F0502020204030204" pitchFamily="34" charset="0"/>
                <a:ea typeface="Calibri" panose="020F0502020204030204" pitchFamily="34" charset="0"/>
                <a:cs typeface="Times New Roman" panose="02020603050405020304" pitchFamily="18" charset="0"/>
              </a:rPr>
              <a:t>of montaging different elements together,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and </a:t>
            </a:r>
            <a:r>
              <a:rPr lang="en-US" sz="1100" b="1" u="sng" dirty="0">
                <a:effectLst/>
                <a:latin typeface="Calibri" panose="020F0502020204030204" pitchFamily="34" charset="0"/>
                <a:ea typeface="Calibri" panose="020F0502020204030204" pitchFamily="34" charset="0"/>
                <a:cs typeface="Times New Roman" panose="02020603050405020304" pitchFamily="18" charset="0"/>
              </a:rPr>
              <a:t>collage as a state of mind</a:t>
            </a:r>
            <a:r>
              <a:rPr lang="en-US" sz="1100" dirty="0">
                <a:effectLst/>
                <a:latin typeface="Calibri" panose="020F0502020204030204" pitchFamily="34" charset="0"/>
                <a:ea typeface="Calibri" panose="020F0502020204030204" pitchFamily="34" charset="0"/>
                <a:cs typeface="Times New Roman" panose="02020603050405020304" pitchFamily="18" charset="0"/>
              </a:rPr>
              <a:t>, in which difference is celebrated, differences and opposition become the effective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tool for design.</a:t>
            </a:r>
          </a:p>
        </p:txBody>
      </p:sp>
      <p:sp>
        <p:nvSpPr>
          <p:cNvPr id="4" name="Slide Number Placeholder 3"/>
          <p:cNvSpPr>
            <a:spLocks noGrp="1"/>
          </p:cNvSpPr>
          <p:nvPr>
            <p:ph type="sldNum" sz="quarter" idx="5"/>
          </p:nvPr>
        </p:nvSpPr>
        <p:spPr/>
        <p:txBody>
          <a:bodyPr/>
          <a:lstStyle/>
          <a:p>
            <a:fld id="{13AD47CE-6028-46F2-A87F-6D3962B463F0}" type="slidenum">
              <a:rPr lang="en-US" smtClean="0"/>
              <a:t>19</a:t>
            </a:fld>
            <a:endParaRPr lang="en-US"/>
          </a:p>
        </p:txBody>
      </p:sp>
    </p:spTree>
    <p:extLst>
      <p:ext uri="{BB962C8B-B14F-4D97-AF65-F5344CB8AC3E}">
        <p14:creationId xmlns:p14="http://schemas.microsoft.com/office/powerpoint/2010/main" val="2037249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2</a:t>
            </a:fld>
            <a:endParaRPr lang="en-US"/>
          </a:p>
        </p:txBody>
      </p:sp>
    </p:spTree>
    <p:extLst>
      <p:ext uri="{BB962C8B-B14F-4D97-AF65-F5344CB8AC3E}">
        <p14:creationId xmlns:p14="http://schemas.microsoft.com/office/powerpoint/2010/main" val="29307375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&lt;&lt;Quote&gt;&gt;</a:t>
            </a:r>
          </a:p>
        </p:txBody>
      </p:sp>
      <p:sp>
        <p:nvSpPr>
          <p:cNvPr id="4" name="Slide Number Placeholder 3"/>
          <p:cNvSpPr>
            <a:spLocks noGrp="1"/>
          </p:cNvSpPr>
          <p:nvPr>
            <p:ph type="sldNum" sz="quarter" idx="5"/>
          </p:nvPr>
        </p:nvSpPr>
        <p:spPr/>
        <p:txBody>
          <a:bodyPr/>
          <a:lstStyle/>
          <a:p>
            <a:fld id="{13AD47CE-6028-46F2-A87F-6D3962B463F0}" type="slidenum">
              <a:rPr lang="en-US" smtClean="0"/>
              <a:t>20</a:t>
            </a:fld>
            <a:endParaRPr lang="en-US"/>
          </a:p>
        </p:txBody>
      </p:sp>
    </p:spTree>
    <p:extLst>
      <p:ext uri="{BB962C8B-B14F-4D97-AF65-F5344CB8AC3E}">
        <p14:creationId xmlns:p14="http://schemas.microsoft.com/office/powerpoint/2010/main" val="41084230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3AD47CE-6028-46F2-A87F-6D3962B463F0}" type="slidenum">
              <a:rPr lang="en-US" smtClean="0"/>
              <a:t>21</a:t>
            </a:fld>
            <a:endParaRPr lang="en-US"/>
          </a:p>
        </p:txBody>
      </p:sp>
    </p:spTree>
    <p:extLst>
      <p:ext uri="{BB962C8B-B14F-4D97-AF65-F5344CB8AC3E}">
        <p14:creationId xmlns:p14="http://schemas.microsoft.com/office/powerpoint/2010/main" val="16983352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To begin their argument, they had to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take stock of the current state of architecture and the city (1978)</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Rowe and Koetter take a very nuanced stance when it came to assessing the successes of Modernism</a:t>
            </a:r>
          </a:p>
          <a:p>
            <a:pPr marL="1143000" marR="0" lvl="2" indent="-228600">
              <a:spcBef>
                <a:spcPts val="0"/>
              </a:spcBef>
              <a:spcAft>
                <a:spcPts val="0"/>
              </a:spcAft>
              <a:buFont typeface="+mj-lt"/>
              <a:buAutoNum type="roman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On the one hand, there was </a:t>
            </a:r>
            <a:r>
              <a:rPr lang="en-US" sz="1100" b="1" u="sng" dirty="0">
                <a:effectLst/>
                <a:latin typeface="Calibri" panose="020F0502020204030204" pitchFamily="34" charset="0"/>
                <a:ea typeface="Calibri" panose="020F0502020204030204" pitchFamily="34" charset="0"/>
                <a:cs typeface="Times New Roman" panose="02020603050405020304" pitchFamily="18" charset="0"/>
              </a:rPr>
              <a:t>no denying the failure of the Modernist project</a:t>
            </a:r>
            <a:r>
              <a:rPr lang="en-US" sz="1100" dirty="0">
                <a:effectLst/>
                <a:latin typeface="Calibri" panose="020F0502020204030204" pitchFamily="34" charset="0"/>
                <a:ea typeface="Calibri" panose="020F0502020204030204" pitchFamily="34" charset="0"/>
                <a:cs typeface="Times New Roman" panose="02020603050405020304" pitchFamily="18" charset="0"/>
              </a:rPr>
              <a:t>, that of developing a science of architecture that could improve the world, particularly in relation to how we live in the city</a:t>
            </a:r>
          </a:p>
          <a:p>
            <a:pPr marL="1143000" marR="0" lvl="2" indent="-228600">
              <a:spcBef>
                <a:spcPts val="0"/>
              </a:spcBef>
              <a:spcAft>
                <a:spcPts val="0"/>
              </a:spcAft>
              <a:buFont typeface="+mj-lt"/>
              <a:buAutoNum type="roman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However, they also </a:t>
            </a:r>
            <a:r>
              <a:rPr lang="en-US" sz="1100" b="1" u="sng" dirty="0">
                <a:effectLst/>
                <a:latin typeface="Calibri" panose="020F0502020204030204" pitchFamily="34" charset="0"/>
                <a:ea typeface="Calibri" panose="020F0502020204030204" pitchFamily="34" charset="0"/>
                <a:cs typeface="Times New Roman" panose="02020603050405020304" pitchFamily="18" charset="0"/>
              </a:rPr>
              <a:t>acknowledged the inherent goodwill of the Modernists</a:t>
            </a:r>
          </a:p>
          <a:p>
            <a:pPr marL="1600200" marR="0" lvl="3" indent="-228600">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For Rowe and Koetter, it was fundamentally important that there was a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spirit of the age</a:t>
            </a:r>
            <a:r>
              <a:rPr lang="en-US" sz="1100" dirty="0">
                <a:effectLst/>
                <a:latin typeface="Calibri" panose="020F0502020204030204" pitchFamily="34" charset="0"/>
                <a:ea typeface="Calibri" panose="020F0502020204030204" pitchFamily="34" charset="0"/>
                <a:cs typeface="Times New Roman" panose="02020603050405020304" pitchFamily="18" charset="0"/>
              </a:rPr>
              <a:t>,’ a common ambition by a wide group of architects</a:t>
            </a:r>
          </a:p>
          <a:p>
            <a:pPr marL="1600200" marR="0" lvl="3" indent="-228600">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This common ambition was about the improvement of living through embracing new technologies.</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Modernist project (from early 20</a:t>
            </a:r>
            <a:r>
              <a:rPr lang="en-US" sz="11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100" dirty="0">
                <a:effectLst/>
                <a:latin typeface="Calibri" panose="020F0502020204030204" pitchFamily="34" charset="0"/>
                <a:ea typeface="Calibri" panose="020F0502020204030204" pitchFamily="34" charset="0"/>
                <a:cs typeface="Times New Roman" panose="02020603050405020304" pitchFamily="18" charset="0"/>
              </a:rPr>
              <a:t> century up to roughly Team X) created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a false choice </a:t>
            </a:r>
            <a:r>
              <a:rPr lang="en-US" sz="1100" dirty="0">
                <a:effectLst/>
                <a:latin typeface="Calibri" panose="020F0502020204030204" pitchFamily="34" charset="0"/>
                <a:ea typeface="Calibri" panose="020F0502020204030204" pitchFamily="34" charset="0"/>
                <a:cs typeface="Times New Roman" panose="02020603050405020304" pitchFamily="18" charset="0"/>
              </a:rPr>
              <a:t>between…</a:t>
            </a:r>
          </a:p>
        </p:txBody>
      </p:sp>
      <p:sp>
        <p:nvSpPr>
          <p:cNvPr id="4" name="Slide Number Placeholder 3"/>
          <p:cNvSpPr>
            <a:spLocks noGrp="1"/>
          </p:cNvSpPr>
          <p:nvPr>
            <p:ph type="sldNum" sz="quarter" idx="5"/>
          </p:nvPr>
        </p:nvSpPr>
        <p:spPr/>
        <p:txBody>
          <a:bodyPr/>
          <a:lstStyle/>
          <a:p>
            <a:fld id="{13AD47CE-6028-46F2-A87F-6D3962B463F0}" type="slidenum">
              <a:rPr lang="en-US" smtClean="0"/>
              <a:t>22</a:t>
            </a:fld>
            <a:endParaRPr lang="en-US"/>
          </a:p>
        </p:txBody>
      </p:sp>
    </p:spTree>
    <p:extLst>
      <p:ext uri="{BB962C8B-B14F-4D97-AF65-F5344CB8AC3E}">
        <p14:creationId xmlns:p14="http://schemas.microsoft.com/office/powerpoint/2010/main" val="20562098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23</a:t>
            </a:fld>
            <a:endParaRPr lang="en-US"/>
          </a:p>
        </p:txBody>
      </p:sp>
    </p:spTree>
    <p:extLst>
      <p:ext uri="{BB962C8B-B14F-4D97-AF65-F5344CB8AC3E}">
        <p14:creationId xmlns:p14="http://schemas.microsoft.com/office/powerpoint/2010/main" val="41697701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24</a:t>
            </a:fld>
            <a:endParaRPr lang="en-US"/>
          </a:p>
        </p:txBody>
      </p:sp>
    </p:spTree>
    <p:extLst>
      <p:ext uri="{BB962C8B-B14F-4D97-AF65-F5344CB8AC3E}">
        <p14:creationId xmlns:p14="http://schemas.microsoft.com/office/powerpoint/2010/main" val="1235853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But for RK, the decision for the architect is </a:t>
            </a:r>
            <a:r>
              <a:rPr lang="en-US" sz="1100" b="1" i="1" u="sng" dirty="0">
                <a:effectLst/>
                <a:latin typeface="Calibri" panose="020F0502020204030204" pitchFamily="34" charset="0"/>
                <a:ea typeface="Calibri" panose="020F0502020204030204" pitchFamily="34" charset="0"/>
                <a:cs typeface="Times New Roman" panose="02020603050405020304" pitchFamily="18" charset="0"/>
              </a:rPr>
              <a:t>NOT BINARY </a:t>
            </a:r>
            <a:r>
              <a:rPr lang="en-US" sz="1100" i="1" dirty="0">
                <a:effectLst/>
                <a:latin typeface="Calibri" panose="020F0502020204030204" pitchFamily="34" charset="0"/>
                <a:ea typeface="Calibri" panose="020F0502020204030204" pitchFamily="34" charset="0"/>
                <a:cs typeface="Times New Roman" panose="02020603050405020304" pitchFamily="18" charset="0"/>
              </a:rPr>
              <a:t>– Not Science OR People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mj-lt"/>
              <a:buAutoNum type="alpha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There can be moments for one, moments for the other, moments in which they blend, and moments in which of opposition.</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A common thread that you’ll see throughout this work is that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they resist the concession towards on extreme or another</a:t>
            </a:r>
            <a:r>
              <a:rPr lang="en-US" sz="1100" dirty="0">
                <a:effectLst/>
                <a:latin typeface="Calibri" panose="020F0502020204030204" pitchFamily="34" charset="0"/>
                <a:ea typeface="Calibri" panose="020F0502020204030204" pitchFamily="34" charset="0"/>
                <a:cs typeface="Times New Roman" panose="02020603050405020304" pitchFamily="18" charset="0"/>
              </a:rPr>
              <a:t>, or even an average between the two, and instead, endorse a kind of ‘constructive dis-illusion’</a:t>
            </a:r>
          </a:p>
          <a:p>
            <a:pPr marL="742950" marR="0" lvl="1" indent="-285750">
              <a:spcBef>
                <a:spcPts val="0"/>
              </a:spcBef>
              <a:spcAft>
                <a:spcPts val="0"/>
              </a:spcAft>
              <a:buFont typeface="+mj-lt"/>
              <a:buAutoNum type="alphaLcPeriod"/>
            </a:pPr>
            <a:r>
              <a:rPr lang="en-US" sz="1100" b="1" u="sng" dirty="0">
                <a:effectLst/>
                <a:latin typeface="Calibri" panose="020F0502020204030204" pitchFamily="34" charset="0"/>
                <a:ea typeface="Calibri" panose="020F0502020204030204" pitchFamily="34" charset="0"/>
                <a:cs typeface="Times New Roman" panose="02020603050405020304" pitchFamily="18" charset="0"/>
              </a:rPr>
              <a:t>Also resist ‘averaging’ in favor of ‘mixture’</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&lt;&lt;Quote…&gt;&gt;</a:t>
            </a: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25</a:t>
            </a:fld>
            <a:endParaRPr lang="en-US"/>
          </a:p>
        </p:txBody>
      </p:sp>
    </p:spTree>
    <p:extLst>
      <p:ext uri="{BB962C8B-B14F-4D97-AF65-F5344CB8AC3E}">
        <p14:creationId xmlns:p14="http://schemas.microsoft.com/office/powerpoint/2010/main" val="22105688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3AD47CE-6028-46F2-A87F-6D3962B463F0}" type="slidenum">
              <a:rPr lang="en-US" smtClean="0"/>
              <a:t>27</a:t>
            </a:fld>
            <a:endParaRPr lang="en-US"/>
          </a:p>
        </p:txBody>
      </p:sp>
    </p:spTree>
    <p:extLst>
      <p:ext uri="{BB962C8B-B14F-4D97-AF65-F5344CB8AC3E}">
        <p14:creationId xmlns:p14="http://schemas.microsoft.com/office/powerpoint/2010/main" val="28852059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RK make a distinction between 2 different types of Utopia</a:t>
            </a:r>
          </a:p>
          <a:p>
            <a:pPr marL="628650" lvl="1" indent="-171450">
              <a:buFontTx/>
              <a:buChar char="-"/>
            </a:pPr>
            <a:r>
              <a:rPr lang="en-US" dirty="0"/>
              <a:t>As a way to legitimate its use in architecture</a:t>
            </a:r>
          </a:p>
        </p:txBody>
      </p:sp>
      <p:sp>
        <p:nvSpPr>
          <p:cNvPr id="4" name="Slide Number Placeholder 3"/>
          <p:cNvSpPr>
            <a:spLocks noGrp="1"/>
          </p:cNvSpPr>
          <p:nvPr>
            <p:ph type="sldNum" sz="quarter" idx="5"/>
          </p:nvPr>
        </p:nvSpPr>
        <p:spPr/>
        <p:txBody>
          <a:bodyPr/>
          <a:lstStyle/>
          <a:p>
            <a:fld id="{13AD47CE-6028-46F2-A87F-6D3962B463F0}" type="slidenum">
              <a:rPr lang="en-US" smtClean="0"/>
              <a:t>28</a:t>
            </a:fld>
            <a:endParaRPr lang="en-US"/>
          </a:p>
        </p:txBody>
      </p:sp>
    </p:spTree>
    <p:extLst>
      <p:ext uri="{BB962C8B-B14F-4D97-AF65-F5344CB8AC3E}">
        <p14:creationId xmlns:p14="http://schemas.microsoft.com/office/powerpoint/2010/main" val="38824664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fr-FR" dirty="0"/>
              <a:t>RK </a:t>
            </a:r>
            <a:r>
              <a:rPr lang="fr-FR" dirty="0" err="1"/>
              <a:t>discuss</a:t>
            </a:r>
            <a:r>
              <a:rPr lang="fr-FR" dirty="0"/>
              <a:t> the Noble Savage as a </a:t>
            </a:r>
            <a:r>
              <a:rPr lang="fr-FR" dirty="0" err="1"/>
              <a:t>curiousity</a:t>
            </a:r>
            <a:r>
              <a:rPr lang="fr-FR" dirty="0"/>
              <a:t> </a:t>
            </a:r>
            <a:r>
              <a:rPr lang="fr-FR" dirty="0" err="1"/>
              <a:t>that</a:t>
            </a:r>
            <a:r>
              <a:rPr lang="fr-FR" dirty="0"/>
              <a:t> </a:t>
            </a:r>
            <a:r>
              <a:rPr lang="fr-FR" dirty="0" err="1"/>
              <a:t>seems</a:t>
            </a:r>
            <a:r>
              <a:rPr lang="fr-FR" dirty="0"/>
              <a:t> to </a:t>
            </a:r>
            <a:r>
              <a:rPr lang="fr-FR" dirty="0" err="1"/>
              <a:t>repeat</a:t>
            </a:r>
            <a:r>
              <a:rPr lang="fr-FR" dirty="0"/>
              <a:t> </a:t>
            </a:r>
            <a:r>
              <a:rPr lang="fr-FR" dirty="0" err="1"/>
              <a:t>itself</a:t>
            </a:r>
            <a:r>
              <a:rPr lang="fr-FR" dirty="0"/>
              <a:t> </a:t>
            </a:r>
            <a:r>
              <a:rPr lang="fr-FR" dirty="0" err="1"/>
              <a:t>throughout</a:t>
            </a:r>
            <a:r>
              <a:rPr lang="fr-FR" dirty="0"/>
              <a:t> ‘</a:t>
            </a:r>
            <a:r>
              <a:rPr lang="fr-FR" dirty="0" err="1"/>
              <a:t>learned</a:t>
            </a:r>
            <a:r>
              <a:rPr lang="fr-FR" dirty="0"/>
              <a:t>’ Western narratives</a:t>
            </a:r>
          </a:p>
          <a:p>
            <a:pPr marL="171450" indent="-171450">
              <a:buFontTx/>
              <a:buChar char="-"/>
            </a:pPr>
            <a:r>
              <a:rPr lang="fr-FR" dirty="0"/>
              <a:t>To </a:t>
            </a:r>
            <a:r>
              <a:rPr lang="fr-FR" dirty="0" err="1"/>
              <a:t>better</a:t>
            </a:r>
            <a:r>
              <a:rPr lang="fr-FR" dirty="0"/>
              <a:t> </a:t>
            </a:r>
            <a:r>
              <a:rPr lang="fr-FR" dirty="0" err="1"/>
              <a:t>understand</a:t>
            </a:r>
            <a:r>
              <a:rPr lang="fr-FR" dirty="0"/>
              <a:t>, quick </a:t>
            </a:r>
            <a:r>
              <a:rPr lang="fr-FR" dirty="0" err="1"/>
              <a:t>history</a:t>
            </a:r>
            <a:r>
              <a:rPr lang="fr-FR" dirty="0"/>
              <a:t>:</a:t>
            </a:r>
          </a:p>
          <a:p>
            <a:pPr marL="171450" indent="-171450">
              <a:buFontTx/>
              <a:buChar char="-"/>
            </a:pPr>
            <a:r>
              <a:rPr lang="fr-FR" dirty="0"/>
              <a:t>Best </a:t>
            </a:r>
            <a:r>
              <a:rPr lang="fr-FR" dirty="0" err="1"/>
              <a:t>known</a:t>
            </a:r>
            <a:r>
              <a:rPr lang="fr-FR" dirty="0"/>
              <a:t> to </a:t>
            </a:r>
            <a:r>
              <a:rPr lang="fr-FR" dirty="0" err="1"/>
              <a:t>appear</a:t>
            </a:r>
            <a:r>
              <a:rPr lang="fr-FR" dirty="0"/>
              <a:t> </a:t>
            </a:r>
            <a:r>
              <a:rPr lang="fr-FR" dirty="0" err="1"/>
              <a:t>from</a:t>
            </a:r>
            <a:r>
              <a:rPr lang="fr-FR" dirty="0"/>
              <a:t> Jean Jacque </a:t>
            </a:r>
            <a:r>
              <a:rPr lang="fr-FR" dirty="0" err="1"/>
              <a:t>Rousseau’s</a:t>
            </a:r>
            <a:r>
              <a:rPr lang="fr-FR" dirty="0"/>
              <a:t> </a:t>
            </a:r>
            <a:r>
              <a:rPr lang="fr-FR" i="1" dirty="0" err="1"/>
              <a:t>Discourse</a:t>
            </a:r>
            <a:r>
              <a:rPr lang="fr-FR" i="1" dirty="0"/>
              <a:t> on the Origin and Basis of </a:t>
            </a:r>
            <a:r>
              <a:rPr lang="fr-FR" i="1" dirty="0" err="1"/>
              <a:t>Inequality</a:t>
            </a:r>
            <a:r>
              <a:rPr lang="fr-FR" i="1" dirty="0"/>
              <a:t> </a:t>
            </a:r>
            <a:r>
              <a:rPr lang="fr-FR" i="1" dirty="0" err="1"/>
              <a:t>Among</a:t>
            </a:r>
            <a:r>
              <a:rPr lang="fr-FR" i="1" dirty="0"/>
              <a:t> Men </a:t>
            </a:r>
            <a:r>
              <a:rPr lang="fr-FR" i="0" dirty="0"/>
              <a:t>(1754)… </a:t>
            </a:r>
            <a:r>
              <a:rPr lang="fr-FR" i="0" dirty="0" err="1"/>
              <a:t>though</a:t>
            </a:r>
            <a:r>
              <a:rPr lang="fr-FR" i="0" dirty="0"/>
              <a:t> Rousseau </a:t>
            </a:r>
            <a:r>
              <a:rPr lang="fr-FR" i="0" dirty="0" err="1"/>
              <a:t>never</a:t>
            </a:r>
            <a:r>
              <a:rPr lang="fr-FR" i="0" dirty="0"/>
              <a:t> mentions the phrase</a:t>
            </a:r>
          </a:p>
        </p:txBody>
      </p:sp>
      <p:sp>
        <p:nvSpPr>
          <p:cNvPr id="4" name="Slide Number Placeholder 3"/>
          <p:cNvSpPr>
            <a:spLocks noGrp="1"/>
          </p:cNvSpPr>
          <p:nvPr>
            <p:ph type="sldNum" sz="quarter" idx="5"/>
          </p:nvPr>
        </p:nvSpPr>
        <p:spPr/>
        <p:txBody>
          <a:bodyPr/>
          <a:lstStyle/>
          <a:p>
            <a:fld id="{13AD47CE-6028-46F2-A87F-6D3962B463F0}" type="slidenum">
              <a:rPr lang="en-US" smtClean="0"/>
              <a:t>37</a:t>
            </a:fld>
            <a:endParaRPr lang="en-US"/>
          </a:p>
        </p:txBody>
      </p:sp>
    </p:spTree>
    <p:extLst>
      <p:ext uri="{BB962C8B-B14F-4D97-AF65-F5344CB8AC3E}">
        <p14:creationId xmlns:p14="http://schemas.microsoft.com/office/powerpoint/2010/main" val="27883634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r>
              <a:rPr lang="fr-FR" i="0" dirty="0" err="1"/>
              <a:t>Remember</a:t>
            </a:r>
            <a:r>
              <a:rPr lang="fr-FR" i="0" dirty="0"/>
              <a:t>, French </a:t>
            </a:r>
            <a:r>
              <a:rPr lang="fr-FR" i="0" dirty="0" err="1"/>
              <a:t>Revolution</a:t>
            </a:r>
            <a:r>
              <a:rPr lang="fr-FR" i="0" dirty="0"/>
              <a:t> 1789 – </a:t>
            </a:r>
            <a:r>
              <a:rPr lang="fr-FR" i="0" dirty="0" err="1"/>
              <a:t>freedom</a:t>
            </a:r>
            <a:r>
              <a:rPr lang="fr-FR" i="0" dirty="0"/>
              <a:t> </a:t>
            </a:r>
            <a:r>
              <a:rPr lang="fr-FR" i="0" dirty="0" err="1"/>
              <a:t>among</a:t>
            </a:r>
            <a:r>
              <a:rPr lang="fr-FR" i="0" dirty="0"/>
              <a:t> all </a:t>
            </a:r>
            <a:r>
              <a:rPr lang="fr-FR" i="0" dirty="0" err="1"/>
              <a:t>individuals</a:t>
            </a:r>
            <a:endParaRPr lang="fr-FR" i="0" dirty="0"/>
          </a:p>
          <a:p>
            <a:pPr marL="628650" lvl="1" indent="-171450">
              <a:buFontTx/>
              <a:buChar char="-"/>
            </a:pPr>
            <a:r>
              <a:rPr lang="fr-FR" i="0" dirty="0"/>
              <a:t>An </a:t>
            </a:r>
            <a:r>
              <a:rPr lang="fr-FR" i="0" dirty="0" err="1"/>
              <a:t>attempt</a:t>
            </a:r>
            <a:r>
              <a:rPr lang="fr-FR" i="0" dirty="0"/>
              <a:t> to </a:t>
            </a:r>
            <a:r>
              <a:rPr lang="fr-FR" i="0" dirty="0" err="1"/>
              <a:t>underline</a:t>
            </a:r>
            <a:r>
              <a:rPr lang="fr-FR" i="0" dirty="0"/>
              <a:t> </a:t>
            </a:r>
            <a:r>
              <a:rPr lang="fr-FR" i="0" dirty="0" err="1"/>
              <a:t>our</a:t>
            </a:r>
            <a:r>
              <a:rPr lang="fr-FR" i="0" dirty="0"/>
              <a:t> </a:t>
            </a:r>
            <a:r>
              <a:rPr lang="fr-FR" i="0" dirty="0" err="1"/>
              <a:t>common</a:t>
            </a:r>
            <a:r>
              <a:rPr lang="fr-FR" i="0" dirty="0"/>
              <a:t> </a:t>
            </a:r>
            <a:r>
              <a:rPr lang="fr-FR" i="0" dirty="0" err="1"/>
              <a:t>humanity</a:t>
            </a:r>
            <a:r>
              <a:rPr lang="fr-FR" i="0" dirty="0"/>
              <a:t>: </a:t>
            </a:r>
            <a:r>
              <a:rPr lang="fr-FR" i="0" dirty="0" err="1"/>
              <a:t>what</a:t>
            </a:r>
            <a:r>
              <a:rPr lang="fr-FR" i="0" dirty="0"/>
              <a:t> </a:t>
            </a:r>
            <a:r>
              <a:rPr lang="fr-FR" i="0" dirty="0" err="1"/>
              <a:t>we</a:t>
            </a:r>
            <a:r>
              <a:rPr lang="fr-FR" i="0" dirty="0"/>
              <a:t> all have in </a:t>
            </a:r>
            <a:r>
              <a:rPr lang="fr-FR" i="0" dirty="0" err="1"/>
              <a:t>common</a:t>
            </a:r>
            <a:r>
              <a:rPr lang="fr-FR" i="0" dirty="0"/>
              <a:t> </a:t>
            </a:r>
            <a:r>
              <a:rPr lang="fr-FR" i="0" dirty="0" err="1"/>
              <a:t>is</a:t>
            </a:r>
            <a:r>
              <a:rPr lang="fr-FR" i="0" dirty="0"/>
              <a:t> </a:t>
            </a:r>
            <a:r>
              <a:rPr lang="fr-FR" i="0" dirty="0" err="1"/>
              <a:t>our</a:t>
            </a:r>
            <a:r>
              <a:rPr lang="fr-FR" i="0" dirty="0"/>
              <a:t> </a:t>
            </a:r>
            <a:r>
              <a:rPr lang="fr-FR" i="0" dirty="0" err="1"/>
              <a:t>desire</a:t>
            </a:r>
            <a:r>
              <a:rPr lang="fr-FR" i="0" dirty="0"/>
              <a:t> for </a:t>
            </a:r>
            <a:r>
              <a:rPr lang="fr-FR" i="0" dirty="0" err="1"/>
              <a:t>freedom</a:t>
            </a:r>
            <a:endParaRPr lang="fr-FR" i="0" dirty="0"/>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r-FR" i="0" dirty="0"/>
              <a:t>The </a:t>
            </a:r>
            <a:r>
              <a:rPr lang="fr-FR" i="0" dirty="0" err="1"/>
              <a:t>tricolor</a:t>
            </a:r>
            <a:r>
              <a:rPr lang="fr-FR" i="0" dirty="0"/>
              <a:t> of France, not official, but </a:t>
            </a:r>
            <a:r>
              <a:rPr lang="fr-FR" i="0" dirty="0" err="1"/>
              <a:t>often</a:t>
            </a:r>
            <a:r>
              <a:rPr lang="fr-FR" i="0" dirty="0"/>
              <a:t> </a:t>
            </a:r>
            <a:r>
              <a:rPr lang="fr-FR" i="0" dirty="0" err="1"/>
              <a:t>interpreted</a:t>
            </a:r>
            <a:r>
              <a:rPr lang="fr-FR" i="0" dirty="0"/>
              <a:t> as: </a:t>
            </a:r>
            <a:r>
              <a:rPr lang="en-US" sz="1200" b="0" dirty="0" err="1">
                <a:solidFill>
                  <a:srgbClr val="000000"/>
                </a:solidFill>
                <a:effectLst/>
                <a:latin typeface="Oswald" panose="02000503000000000000" pitchFamily="2" charset="0"/>
              </a:rPr>
              <a:t>Liberté</a:t>
            </a:r>
            <a:r>
              <a:rPr lang="en-US" sz="1200" b="0" dirty="0">
                <a:solidFill>
                  <a:srgbClr val="000000"/>
                </a:solidFill>
                <a:effectLst/>
                <a:latin typeface="Oswald" panose="02000503000000000000" pitchFamily="2" charset="0"/>
              </a:rPr>
              <a:t>, égalité, </a:t>
            </a:r>
            <a:r>
              <a:rPr lang="en-US" sz="1200" b="0" dirty="0" err="1">
                <a:solidFill>
                  <a:srgbClr val="000000"/>
                </a:solidFill>
                <a:effectLst/>
                <a:latin typeface="Oswald" panose="02000503000000000000" pitchFamily="2" charset="0"/>
              </a:rPr>
              <a:t>fraternité</a:t>
            </a:r>
            <a:endParaRPr lang="fr-FR" dirty="0"/>
          </a:p>
          <a:p>
            <a:pPr marL="171450" indent="-171450">
              <a:buFontTx/>
              <a:buChar char="-"/>
            </a:pPr>
            <a:r>
              <a:rPr lang="fr-FR" dirty="0"/>
              <a:t>Il retourne chez Ses égaux = He </a:t>
            </a:r>
            <a:r>
              <a:rPr lang="fr-FR" dirty="0" err="1"/>
              <a:t>returns</a:t>
            </a:r>
            <a:r>
              <a:rPr lang="fr-FR" dirty="0"/>
              <a:t> to </a:t>
            </a:r>
            <a:r>
              <a:rPr lang="fr-FR" dirty="0" err="1"/>
              <a:t>his</a:t>
            </a:r>
            <a:r>
              <a:rPr lang="fr-FR" dirty="0"/>
              <a:t> </a:t>
            </a:r>
            <a:r>
              <a:rPr lang="fr-FR" dirty="0" err="1"/>
              <a:t>equals</a:t>
            </a:r>
            <a:endParaRPr lang="fr-FR" dirty="0"/>
          </a:p>
          <a:p>
            <a:pPr marL="171450" indent="-171450">
              <a:buFontTx/>
              <a:buChar char="-"/>
            </a:pPr>
            <a:r>
              <a:rPr lang="fr-FR" i="0" dirty="0"/>
              <a:t>For RK, Noble Savage – a </a:t>
            </a:r>
            <a:r>
              <a:rPr lang="fr-FR" i="0" dirty="0" err="1"/>
              <a:t>misguided</a:t>
            </a:r>
            <a:r>
              <a:rPr lang="fr-FR" i="0" dirty="0"/>
              <a:t> conviction on the </a:t>
            </a:r>
            <a:r>
              <a:rPr lang="fr-FR" i="0" dirty="0" err="1"/>
              <a:t>reducibility</a:t>
            </a:r>
            <a:r>
              <a:rPr lang="fr-FR" i="0" dirty="0"/>
              <a:t> of </a:t>
            </a:r>
            <a:r>
              <a:rPr lang="fr-FR" i="0" dirty="0" err="1"/>
              <a:t>humanity</a:t>
            </a:r>
            <a:r>
              <a:rPr lang="fr-FR" i="0" dirty="0"/>
              <a:t> to a </a:t>
            </a:r>
            <a:r>
              <a:rPr lang="fr-FR" i="0" dirty="0" err="1"/>
              <a:t>romantic</a:t>
            </a:r>
            <a:r>
              <a:rPr lang="fr-FR" i="0" dirty="0"/>
              <a:t> and </a:t>
            </a:r>
            <a:r>
              <a:rPr lang="fr-FR" i="0" dirty="0" err="1"/>
              <a:t>fundamentally</a:t>
            </a:r>
            <a:r>
              <a:rPr lang="fr-FR" i="0" dirty="0"/>
              <a:t> </a:t>
            </a:r>
            <a:r>
              <a:rPr lang="fr-FR" i="0" dirty="0" err="1"/>
              <a:t>flawed</a:t>
            </a:r>
            <a:r>
              <a:rPr lang="fr-FR" i="0" dirty="0"/>
              <a:t> notion of ‘primitive’</a:t>
            </a:r>
          </a:p>
          <a:p>
            <a:pPr marL="628650" lvl="1" indent="-171450">
              <a:buFontTx/>
              <a:buChar char="-"/>
            </a:pPr>
            <a:r>
              <a:rPr lang="fr-FR" i="0" dirty="0"/>
              <a:t>A </a:t>
            </a:r>
            <a:r>
              <a:rPr lang="fr-FR" i="0" dirty="0" err="1"/>
              <a:t>romantic</a:t>
            </a:r>
            <a:r>
              <a:rPr lang="fr-FR" i="0" dirty="0"/>
              <a:t> </a:t>
            </a:r>
            <a:r>
              <a:rPr lang="fr-FR" i="0" dirty="0" err="1"/>
              <a:t>view</a:t>
            </a:r>
            <a:r>
              <a:rPr lang="fr-FR" i="0" dirty="0"/>
              <a:t> </a:t>
            </a:r>
            <a:r>
              <a:rPr lang="fr-FR" i="0" dirty="0" err="1"/>
              <a:t>that</a:t>
            </a:r>
            <a:r>
              <a:rPr lang="fr-FR" i="0" dirty="0"/>
              <a:t> modern society (note 18th century) </a:t>
            </a:r>
            <a:r>
              <a:rPr lang="fr-FR" i="0" dirty="0" err="1"/>
              <a:t>corrupts</a:t>
            </a:r>
            <a:r>
              <a:rPr lang="fr-FR" i="0" dirty="0"/>
              <a:t>, and </a:t>
            </a:r>
            <a:r>
              <a:rPr lang="fr-FR" i="0" dirty="0" err="1"/>
              <a:t>that</a:t>
            </a:r>
            <a:r>
              <a:rPr lang="fr-FR" i="0" dirty="0"/>
              <a:t> as ‘</a:t>
            </a:r>
            <a:r>
              <a:rPr lang="fr-FR" i="0" dirty="0" err="1"/>
              <a:t>scientists</a:t>
            </a:r>
            <a:r>
              <a:rPr lang="fr-FR" i="0" dirty="0"/>
              <a:t>,’ if </a:t>
            </a:r>
            <a:r>
              <a:rPr lang="fr-FR" i="0" dirty="0" err="1"/>
              <a:t>we</a:t>
            </a:r>
            <a:r>
              <a:rPr lang="fr-FR" i="0" dirty="0"/>
              <a:t> can return to a </a:t>
            </a:r>
            <a:r>
              <a:rPr lang="fr-FR" i="0" dirty="0" err="1"/>
              <a:t>purer</a:t>
            </a:r>
            <a:r>
              <a:rPr lang="fr-FR" i="0" dirty="0"/>
              <a:t> state, </a:t>
            </a:r>
            <a:r>
              <a:rPr lang="fr-FR" i="0" dirty="0" err="1"/>
              <a:t>we</a:t>
            </a:r>
            <a:r>
              <a:rPr lang="fr-FR" i="0" dirty="0"/>
              <a:t> can design </a:t>
            </a:r>
            <a:r>
              <a:rPr lang="fr-FR" i="0" dirty="0" err="1"/>
              <a:t>ideal</a:t>
            </a:r>
            <a:r>
              <a:rPr lang="fr-FR" i="0" dirty="0"/>
              <a:t> </a:t>
            </a:r>
            <a:r>
              <a:rPr lang="fr-FR" i="0" dirty="0" err="1"/>
              <a:t>cities</a:t>
            </a:r>
            <a:endParaRPr lang="fr-FR" i="0" dirty="0"/>
          </a:p>
          <a:p>
            <a:pPr marL="171450" lvl="0" indent="-171450">
              <a:buFontTx/>
              <a:buChar char="-"/>
            </a:pPr>
            <a:r>
              <a:rPr lang="fr-FR" i="0" dirty="0"/>
              <a:t>But </a:t>
            </a:r>
            <a:r>
              <a:rPr lang="fr-FR" i="0" dirty="0" err="1"/>
              <a:t>critically</a:t>
            </a:r>
            <a:r>
              <a:rPr lang="fr-FR" i="0" dirty="0"/>
              <a:t>, </a:t>
            </a:r>
            <a:r>
              <a:rPr lang="fr-FR" i="0" dirty="0" err="1"/>
              <a:t>this</a:t>
            </a:r>
            <a:r>
              <a:rPr lang="fr-FR" i="0" dirty="0"/>
              <a:t> </a:t>
            </a:r>
            <a:r>
              <a:rPr lang="fr-FR" i="0" dirty="0" err="1"/>
              <a:t>isn’t</a:t>
            </a:r>
            <a:r>
              <a:rPr lang="fr-FR" i="0" dirty="0"/>
              <a:t> a modern </a:t>
            </a:r>
            <a:r>
              <a:rPr lang="fr-FR" i="0" dirty="0" err="1"/>
              <a:t>idea</a:t>
            </a:r>
            <a:r>
              <a:rPr lang="fr-FR" i="0" dirty="0"/>
              <a:t>, but the </a:t>
            </a:r>
            <a:r>
              <a:rPr lang="fr-FR" i="0" dirty="0" err="1"/>
              <a:t>idea</a:t>
            </a:r>
            <a:r>
              <a:rPr lang="fr-FR" i="0" dirty="0"/>
              <a:t> of a Noble Savage has been </a:t>
            </a:r>
            <a:r>
              <a:rPr lang="fr-FR" i="0" dirty="0" err="1"/>
              <a:t>documented</a:t>
            </a:r>
            <a:r>
              <a:rPr lang="fr-FR" i="0" dirty="0"/>
              <a:t> all the </a:t>
            </a:r>
            <a:r>
              <a:rPr lang="fr-FR" i="0" dirty="0" err="1"/>
              <a:t>way</a:t>
            </a:r>
            <a:r>
              <a:rPr lang="fr-FR" i="0" dirty="0"/>
              <a:t> back to 1 AD, in </a:t>
            </a:r>
            <a:r>
              <a:rPr lang="fr-FR" i="0" dirty="0" err="1"/>
              <a:t>reference</a:t>
            </a:r>
            <a:r>
              <a:rPr lang="fr-FR" i="0" dirty="0"/>
              <a:t> Ancient Rome and the </a:t>
            </a:r>
            <a:r>
              <a:rPr lang="fr-FR" i="0" dirty="0" err="1"/>
              <a:t>tribes</a:t>
            </a:r>
            <a:r>
              <a:rPr lang="fr-FR" i="0" dirty="0"/>
              <a:t> </a:t>
            </a:r>
            <a:r>
              <a:rPr lang="fr-FR" i="0" dirty="0" err="1"/>
              <a:t>that</a:t>
            </a:r>
            <a:r>
              <a:rPr lang="fr-FR" i="0" dirty="0"/>
              <a:t> </a:t>
            </a:r>
            <a:r>
              <a:rPr lang="fr-FR" i="0" dirty="0" err="1"/>
              <a:t>dominated</a:t>
            </a:r>
            <a:r>
              <a:rPr lang="fr-FR" i="0" dirty="0"/>
              <a:t> </a:t>
            </a:r>
            <a:r>
              <a:rPr lang="fr-FR" i="0" dirty="0" err="1"/>
              <a:t>present-day</a:t>
            </a:r>
            <a:r>
              <a:rPr lang="fr-FR" i="0" dirty="0"/>
              <a:t> Germany</a:t>
            </a:r>
          </a:p>
          <a:p>
            <a:pPr marL="628650" lvl="1" indent="-171450">
              <a:buFontTx/>
              <a:buChar char="-"/>
            </a:pPr>
            <a:r>
              <a:rPr lang="fr-FR" i="0" dirty="0"/>
              <a:t>The </a:t>
            </a:r>
            <a:r>
              <a:rPr lang="fr-FR" i="0" dirty="0" err="1"/>
              <a:t>racism</a:t>
            </a:r>
            <a:r>
              <a:rPr lang="fr-FR" i="0" dirty="0"/>
              <a:t> </a:t>
            </a:r>
            <a:r>
              <a:rPr lang="fr-FR" i="0" dirty="0" err="1"/>
              <a:t>is</a:t>
            </a:r>
            <a:r>
              <a:rPr lang="fr-FR" i="0" dirty="0"/>
              <a:t> </a:t>
            </a:r>
            <a:r>
              <a:rPr lang="fr-FR" i="0" dirty="0" err="1"/>
              <a:t>clear</a:t>
            </a:r>
            <a:r>
              <a:rPr lang="fr-FR" i="0" dirty="0"/>
              <a:t>, but </a:t>
            </a:r>
            <a:r>
              <a:rPr lang="fr-FR" i="0" dirty="0" err="1"/>
              <a:t>it’s</a:t>
            </a:r>
            <a:r>
              <a:rPr lang="fr-FR" i="0" dirty="0"/>
              <a:t> important to </a:t>
            </a:r>
            <a:r>
              <a:rPr lang="fr-FR" i="0" dirty="0" err="1"/>
              <a:t>recognize</a:t>
            </a:r>
            <a:r>
              <a:rPr lang="fr-FR" i="0" dirty="0"/>
              <a:t> </a:t>
            </a:r>
            <a:r>
              <a:rPr lang="fr-FR" i="0" dirty="0" err="1"/>
              <a:t>its</a:t>
            </a:r>
            <a:r>
              <a:rPr lang="fr-FR" i="0" dirty="0"/>
              <a:t> </a:t>
            </a:r>
            <a:r>
              <a:rPr lang="fr-FR" i="0" dirty="0" err="1"/>
              <a:t>universality</a:t>
            </a:r>
            <a:r>
              <a:rPr lang="fr-FR" i="0" dirty="0"/>
              <a:t> in Western </a:t>
            </a:r>
            <a:r>
              <a:rPr lang="fr-FR" i="0" dirty="0" err="1"/>
              <a:t>thought</a:t>
            </a:r>
            <a:r>
              <a:rPr lang="fr-FR" i="0" dirty="0"/>
              <a:t> (if not </a:t>
            </a:r>
            <a:r>
              <a:rPr lang="fr-FR" i="0" dirty="0" err="1"/>
              <a:t>wider</a:t>
            </a:r>
            <a:r>
              <a:rPr lang="fr-FR" i="0" dirty="0"/>
              <a:t> </a:t>
            </a:r>
            <a:r>
              <a:rPr lang="fr-FR" i="0" dirty="0" err="1"/>
              <a:t>than</a:t>
            </a:r>
            <a:r>
              <a:rPr lang="fr-FR" i="0" dirty="0"/>
              <a:t> </a:t>
            </a:r>
            <a:r>
              <a:rPr lang="fr-FR" i="0" dirty="0" err="1"/>
              <a:t>that</a:t>
            </a:r>
            <a:r>
              <a:rPr lang="fr-FR" i="0" dirty="0"/>
              <a:t>)</a:t>
            </a:r>
          </a:p>
          <a:p>
            <a:pPr marL="628650" lvl="1" indent="-171450">
              <a:buFontTx/>
              <a:buChar char="-"/>
            </a:pPr>
            <a:r>
              <a:rPr lang="fr-FR" i="0" dirty="0"/>
              <a:t>20th century, </a:t>
            </a:r>
            <a:r>
              <a:rPr lang="fr-FR" i="0" dirty="0" err="1"/>
              <a:t>increased</a:t>
            </a:r>
            <a:r>
              <a:rPr lang="fr-FR" i="0" dirty="0"/>
              <a:t> use of </a:t>
            </a:r>
            <a:r>
              <a:rPr lang="fr-FR" i="0" dirty="0" err="1"/>
              <a:t>term</a:t>
            </a:r>
            <a:r>
              <a:rPr lang="fr-FR" i="0" dirty="0"/>
              <a:t> ‘Natural Man’, but </a:t>
            </a:r>
            <a:r>
              <a:rPr lang="fr-FR" i="0" dirty="0" err="1"/>
              <a:t>today</a:t>
            </a:r>
            <a:r>
              <a:rPr lang="fr-FR" i="0" dirty="0"/>
              <a:t>, </a:t>
            </a:r>
            <a:r>
              <a:rPr lang="fr-FR" i="0" dirty="0" err="1"/>
              <a:t>even</a:t>
            </a:r>
            <a:r>
              <a:rPr lang="fr-FR" i="0" dirty="0"/>
              <a:t> </a:t>
            </a:r>
            <a:r>
              <a:rPr lang="fr-FR" i="0" dirty="0" err="1"/>
              <a:t>that</a:t>
            </a:r>
            <a:r>
              <a:rPr lang="fr-FR" i="0" dirty="0"/>
              <a:t> </a:t>
            </a:r>
            <a:r>
              <a:rPr lang="fr-FR" i="0" dirty="0" err="1"/>
              <a:t>term</a:t>
            </a:r>
            <a:r>
              <a:rPr lang="fr-FR" i="0" dirty="0"/>
              <a:t> </a:t>
            </a:r>
            <a:r>
              <a:rPr lang="fr-FR" i="0" dirty="0" err="1"/>
              <a:t>would</a:t>
            </a:r>
            <a:r>
              <a:rPr lang="fr-FR" i="0" dirty="0"/>
              <a:t> </a:t>
            </a:r>
            <a:r>
              <a:rPr lang="fr-FR" i="0" dirty="0" err="1"/>
              <a:t>be</a:t>
            </a:r>
            <a:r>
              <a:rPr lang="fr-FR" i="0" dirty="0"/>
              <a:t> </a:t>
            </a:r>
            <a:r>
              <a:rPr lang="fr-FR" i="0" dirty="0" err="1"/>
              <a:t>heavily</a:t>
            </a:r>
            <a:r>
              <a:rPr lang="fr-FR" i="0" dirty="0"/>
              <a:t> </a:t>
            </a:r>
            <a:r>
              <a:rPr lang="fr-FR" i="0" dirty="0" err="1"/>
              <a:t>criticized</a:t>
            </a:r>
            <a:endParaRPr lang="fr-FR" i="0" dirty="0"/>
          </a:p>
        </p:txBody>
      </p:sp>
      <p:sp>
        <p:nvSpPr>
          <p:cNvPr id="4" name="Slide Number Placeholder 3"/>
          <p:cNvSpPr>
            <a:spLocks noGrp="1"/>
          </p:cNvSpPr>
          <p:nvPr>
            <p:ph type="sldNum" sz="quarter" idx="5"/>
          </p:nvPr>
        </p:nvSpPr>
        <p:spPr/>
        <p:txBody>
          <a:bodyPr/>
          <a:lstStyle/>
          <a:p>
            <a:fld id="{13AD47CE-6028-46F2-A87F-6D3962B463F0}" type="slidenum">
              <a:rPr lang="en-US" smtClean="0"/>
              <a:t>38</a:t>
            </a:fld>
            <a:endParaRPr lang="en-US"/>
          </a:p>
        </p:txBody>
      </p:sp>
    </p:spTree>
    <p:extLst>
      <p:ext uri="{BB962C8B-B14F-4D97-AF65-F5344CB8AC3E}">
        <p14:creationId xmlns:p14="http://schemas.microsoft.com/office/powerpoint/2010/main" val="1516674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3</a:t>
            </a:fld>
            <a:endParaRPr lang="en-US"/>
          </a:p>
        </p:txBody>
      </p:sp>
    </p:spTree>
    <p:extLst>
      <p:ext uri="{BB962C8B-B14F-4D97-AF65-F5344CB8AC3E}">
        <p14:creationId xmlns:p14="http://schemas.microsoft.com/office/powerpoint/2010/main" val="27478261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3AD47CE-6028-46F2-A87F-6D3962B463F0}" type="slidenum">
              <a:rPr lang="en-US" smtClean="0"/>
              <a:t>39</a:t>
            </a:fld>
            <a:endParaRPr lang="en-US"/>
          </a:p>
        </p:txBody>
      </p:sp>
    </p:spTree>
    <p:extLst>
      <p:ext uri="{BB962C8B-B14F-4D97-AF65-F5344CB8AC3E}">
        <p14:creationId xmlns:p14="http://schemas.microsoft.com/office/powerpoint/2010/main" val="22480250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40</a:t>
            </a:fld>
            <a:endParaRPr lang="en-US"/>
          </a:p>
        </p:txBody>
      </p:sp>
    </p:spTree>
    <p:extLst>
      <p:ext uri="{BB962C8B-B14F-4D97-AF65-F5344CB8AC3E}">
        <p14:creationId xmlns:p14="http://schemas.microsoft.com/office/powerpoint/2010/main" val="21471417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Counter to movements like Team X, Structuralism, or Metabolism (think of these as progressive movements), there was a contemporaneous and heightened interest in nostalgic movements</a:t>
            </a:r>
          </a:p>
          <a:p>
            <a:pPr marL="628650" lvl="1" indent="-171450">
              <a:buFontTx/>
              <a:buChar char="-"/>
            </a:pPr>
            <a:r>
              <a:rPr lang="en-US" dirty="0"/>
              <a:t>Among these, Townscape (or British Townscape) sought to break down the fabric of small villages, and apply that design DNA to larger communities</a:t>
            </a:r>
          </a:p>
          <a:p>
            <a:pPr marL="628650" lvl="1" indent="-171450">
              <a:buFontTx/>
              <a:buChar char="-"/>
            </a:pPr>
            <a:r>
              <a:rPr lang="en-US" dirty="0"/>
              <a:t>Think of Christopher Alexander</a:t>
            </a:r>
          </a:p>
          <a:p>
            <a:pPr marL="628650" lvl="1" indent="-171450">
              <a:buFontTx/>
              <a:buChar char="-"/>
            </a:pPr>
            <a:r>
              <a:rPr lang="en-US" dirty="0"/>
              <a:t>Unquestionable conservative, a clear reaction to groups including both CIAM and Team X</a:t>
            </a:r>
          </a:p>
          <a:p>
            <a:pPr marL="628650" lvl="1" indent="-171450">
              <a:buFontTx/>
              <a:buChar char="-"/>
            </a:pPr>
            <a:r>
              <a:rPr lang="en-US" dirty="0"/>
              <a:t>Still going on – Prince Charles for example is a massive proponent of Townscape</a:t>
            </a:r>
          </a:p>
        </p:txBody>
      </p:sp>
      <p:sp>
        <p:nvSpPr>
          <p:cNvPr id="4" name="Slide Number Placeholder 3"/>
          <p:cNvSpPr>
            <a:spLocks noGrp="1"/>
          </p:cNvSpPr>
          <p:nvPr>
            <p:ph type="sldNum" sz="quarter" idx="5"/>
          </p:nvPr>
        </p:nvSpPr>
        <p:spPr/>
        <p:txBody>
          <a:bodyPr/>
          <a:lstStyle/>
          <a:p>
            <a:fld id="{13AD47CE-6028-46F2-A87F-6D3962B463F0}" type="slidenum">
              <a:rPr lang="en-US" smtClean="0"/>
              <a:t>41</a:t>
            </a:fld>
            <a:endParaRPr lang="en-US"/>
          </a:p>
        </p:txBody>
      </p:sp>
    </p:spTree>
    <p:extLst>
      <p:ext uri="{BB962C8B-B14F-4D97-AF65-F5344CB8AC3E}">
        <p14:creationId xmlns:p14="http://schemas.microsoft.com/office/powerpoint/2010/main" val="39774622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Example of Townscape tenets – frame views, ‘get lost’, establish modest landmarks</a:t>
            </a:r>
          </a:p>
        </p:txBody>
      </p:sp>
      <p:sp>
        <p:nvSpPr>
          <p:cNvPr id="4" name="Slide Number Placeholder 3"/>
          <p:cNvSpPr>
            <a:spLocks noGrp="1"/>
          </p:cNvSpPr>
          <p:nvPr>
            <p:ph type="sldNum" sz="quarter" idx="5"/>
          </p:nvPr>
        </p:nvSpPr>
        <p:spPr/>
        <p:txBody>
          <a:bodyPr/>
          <a:lstStyle/>
          <a:p>
            <a:fld id="{13AD47CE-6028-46F2-A87F-6D3962B463F0}" type="slidenum">
              <a:rPr lang="en-US" smtClean="0"/>
              <a:t>42</a:t>
            </a:fld>
            <a:endParaRPr lang="en-US"/>
          </a:p>
        </p:txBody>
      </p:sp>
    </p:spTree>
    <p:extLst>
      <p:ext uri="{BB962C8B-B14F-4D97-AF65-F5344CB8AC3E}">
        <p14:creationId xmlns:p14="http://schemas.microsoft.com/office/powerpoint/2010/main" val="34100204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As we know, the converse of Townscape came from ‘second generation’ Modernists</a:t>
            </a:r>
          </a:p>
        </p:txBody>
      </p:sp>
      <p:sp>
        <p:nvSpPr>
          <p:cNvPr id="4" name="Slide Number Placeholder 3"/>
          <p:cNvSpPr>
            <a:spLocks noGrp="1"/>
          </p:cNvSpPr>
          <p:nvPr>
            <p:ph type="sldNum" sz="quarter" idx="5"/>
          </p:nvPr>
        </p:nvSpPr>
        <p:spPr/>
        <p:txBody>
          <a:bodyPr/>
          <a:lstStyle/>
          <a:p>
            <a:fld id="{13AD47CE-6028-46F2-A87F-6D3962B463F0}" type="slidenum">
              <a:rPr lang="en-US" smtClean="0"/>
              <a:t>44</a:t>
            </a:fld>
            <a:endParaRPr lang="en-US"/>
          </a:p>
        </p:txBody>
      </p:sp>
    </p:spTree>
    <p:extLst>
      <p:ext uri="{BB962C8B-B14F-4D97-AF65-F5344CB8AC3E}">
        <p14:creationId xmlns:p14="http://schemas.microsoft.com/office/powerpoint/2010/main" val="36731171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Examples in extreme</a:t>
            </a: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46</a:t>
            </a:fld>
            <a:endParaRPr lang="en-US"/>
          </a:p>
        </p:txBody>
      </p:sp>
    </p:spTree>
    <p:extLst>
      <p:ext uri="{BB962C8B-B14F-4D97-AF65-F5344CB8AC3E}">
        <p14:creationId xmlns:p14="http://schemas.microsoft.com/office/powerpoint/2010/main" val="31199119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But these ostensibly polar extremes were actually working with the same approach</a:t>
            </a:r>
          </a:p>
        </p:txBody>
      </p:sp>
      <p:sp>
        <p:nvSpPr>
          <p:cNvPr id="4" name="Slide Number Placeholder 3"/>
          <p:cNvSpPr>
            <a:spLocks noGrp="1"/>
          </p:cNvSpPr>
          <p:nvPr>
            <p:ph type="sldNum" sz="quarter" idx="5"/>
          </p:nvPr>
        </p:nvSpPr>
        <p:spPr/>
        <p:txBody>
          <a:bodyPr/>
          <a:lstStyle/>
          <a:p>
            <a:fld id="{13AD47CE-6028-46F2-A87F-6D3962B463F0}" type="slidenum">
              <a:rPr lang="en-US" smtClean="0"/>
              <a:t>47</a:t>
            </a:fld>
            <a:endParaRPr lang="en-US"/>
          </a:p>
        </p:txBody>
      </p:sp>
    </p:spTree>
    <p:extLst>
      <p:ext uri="{BB962C8B-B14F-4D97-AF65-F5344CB8AC3E}">
        <p14:creationId xmlns:p14="http://schemas.microsoft.com/office/powerpoint/2010/main" val="18728150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But these ostensibly polar extremes were actually working with the same approach</a:t>
            </a:r>
          </a:p>
        </p:txBody>
      </p:sp>
      <p:sp>
        <p:nvSpPr>
          <p:cNvPr id="4" name="Slide Number Placeholder 3"/>
          <p:cNvSpPr>
            <a:spLocks noGrp="1"/>
          </p:cNvSpPr>
          <p:nvPr>
            <p:ph type="sldNum" sz="quarter" idx="5"/>
          </p:nvPr>
        </p:nvSpPr>
        <p:spPr/>
        <p:txBody>
          <a:bodyPr/>
          <a:lstStyle/>
          <a:p>
            <a:fld id="{13AD47CE-6028-46F2-A87F-6D3962B463F0}" type="slidenum">
              <a:rPr lang="en-US" smtClean="0"/>
              <a:t>48</a:t>
            </a:fld>
            <a:endParaRPr lang="en-US"/>
          </a:p>
        </p:txBody>
      </p:sp>
    </p:spTree>
    <p:extLst>
      <p:ext uri="{BB962C8B-B14F-4D97-AF65-F5344CB8AC3E}">
        <p14:creationId xmlns:p14="http://schemas.microsoft.com/office/powerpoint/2010/main" val="17926635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3AD47CE-6028-46F2-A87F-6D3962B463F0}" type="slidenum">
              <a:rPr lang="en-US" smtClean="0"/>
              <a:t>49</a:t>
            </a:fld>
            <a:endParaRPr lang="en-US"/>
          </a:p>
        </p:txBody>
      </p:sp>
    </p:spTree>
    <p:extLst>
      <p:ext uri="{BB962C8B-B14F-4D97-AF65-F5344CB8AC3E}">
        <p14:creationId xmlns:p14="http://schemas.microsoft.com/office/powerpoint/2010/main" val="20827723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To set up the beginning of their approach, RK make a distinction between the terms ‘Texture’ and ‘Object’ in reading the city</a:t>
            </a:r>
          </a:p>
        </p:txBody>
      </p:sp>
      <p:sp>
        <p:nvSpPr>
          <p:cNvPr id="4" name="Slide Number Placeholder 3"/>
          <p:cNvSpPr>
            <a:spLocks noGrp="1"/>
          </p:cNvSpPr>
          <p:nvPr>
            <p:ph type="sldNum" sz="quarter" idx="5"/>
          </p:nvPr>
        </p:nvSpPr>
        <p:spPr/>
        <p:txBody>
          <a:bodyPr/>
          <a:lstStyle/>
          <a:p>
            <a:fld id="{13AD47CE-6028-46F2-A87F-6D3962B463F0}" type="slidenum">
              <a:rPr lang="en-US" smtClean="0"/>
              <a:t>50</a:t>
            </a:fld>
            <a:endParaRPr lang="en-US"/>
          </a:p>
        </p:txBody>
      </p:sp>
    </p:spTree>
    <p:extLst>
      <p:ext uri="{BB962C8B-B14F-4D97-AF65-F5344CB8AC3E}">
        <p14:creationId xmlns:p14="http://schemas.microsoft.com/office/powerpoint/2010/main" val="1141753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Now we move on to the second part of ‘The City’ section, which I stated, is much more theoretical</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fancy name for that is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Discourse</a:t>
            </a:r>
            <a:r>
              <a:rPr lang="en-US" sz="1100" dirty="0">
                <a:effectLst/>
                <a:latin typeface="Calibri" panose="020F0502020204030204" pitchFamily="34" charset="0"/>
                <a:ea typeface="Calibri" panose="020F0502020204030204" pitchFamily="34" charset="0"/>
                <a:cs typeface="Times New Roman" panose="02020603050405020304" pitchFamily="18" charset="0"/>
              </a:rPr>
              <a:t>’</a:t>
            </a:r>
          </a:p>
          <a:p>
            <a:pPr marL="1143000" marR="0" lvl="2" indent="-228600">
              <a:spcBef>
                <a:spcPts val="0"/>
              </a:spcBef>
              <a:spcAft>
                <a:spcPts val="0"/>
              </a:spcAft>
              <a:buFont typeface="+mj-lt"/>
              <a:buAutoNum type="roman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That simply means we’re</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talking about how we talk about architecture</a:t>
            </a:r>
          </a:p>
          <a:p>
            <a:pPr marL="1143000" marR="0" lvl="2" indent="-228600">
              <a:spcBef>
                <a:spcPts val="0"/>
              </a:spcBef>
              <a:spcAft>
                <a:spcPts val="0"/>
              </a:spcAft>
              <a:buFont typeface="+mj-lt"/>
              <a:buAutoNum type="roman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Shared conversation between periods and theorists</a:t>
            </a:r>
          </a:p>
          <a:p>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4</a:t>
            </a:fld>
            <a:endParaRPr lang="en-US"/>
          </a:p>
        </p:txBody>
      </p:sp>
    </p:spTree>
    <p:extLst>
      <p:ext uri="{BB962C8B-B14F-4D97-AF65-F5344CB8AC3E}">
        <p14:creationId xmlns:p14="http://schemas.microsoft.com/office/powerpoint/2010/main" val="37863467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 terms of texture, the key is to read general patterns that </a:t>
            </a:r>
            <a:r>
              <a:rPr lang="en-US" b="1" dirty="0"/>
              <a:t>don’t pertain to a single building, monument, feature</a:t>
            </a:r>
            <a:r>
              <a:rPr lang="en-US" dirty="0"/>
              <a:t>, but forms of organization that tend to </a:t>
            </a:r>
            <a:r>
              <a:rPr lang="en-US" b="1" dirty="0"/>
              <a:t>cluster various city functions</a:t>
            </a:r>
          </a:p>
        </p:txBody>
      </p:sp>
      <p:sp>
        <p:nvSpPr>
          <p:cNvPr id="4" name="Slide Number Placeholder 3"/>
          <p:cNvSpPr>
            <a:spLocks noGrp="1"/>
          </p:cNvSpPr>
          <p:nvPr>
            <p:ph type="sldNum" sz="quarter" idx="5"/>
          </p:nvPr>
        </p:nvSpPr>
        <p:spPr/>
        <p:txBody>
          <a:bodyPr/>
          <a:lstStyle/>
          <a:p>
            <a:fld id="{13AD47CE-6028-46F2-A87F-6D3962B463F0}" type="slidenum">
              <a:rPr lang="en-US" smtClean="0"/>
              <a:t>51</a:t>
            </a:fld>
            <a:endParaRPr lang="en-US"/>
          </a:p>
        </p:txBody>
      </p:sp>
    </p:spTree>
    <p:extLst>
      <p:ext uri="{BB962C8B-B14F-4D97-AF65-F5344CB8AC3E}">
        <p14:creationId xmlns:p14="http://schemas.microsoft.com/office/powerpoint/2010/main" val="42648902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Contrarily, Objects are those that are clearly distinguishable from the context</a:t>
            </a:r>
          </a:p>
          <a:p>
            <a:pPr marL="628650" lvl="1" indent="-171450">
              <a:buFontTx/>
              <a:buChar char="-"/>
            </a:pPr>
            <a:r>
              <a:rPr lang="en-US" dirty="0"/>
              <a:t>Here we can read texture overlaid onto an object</a:t>
            </a:r>
          </a:p>
        </p:txBody>
      </p:sp>
      <p:sp>
        <p:nvSpPr>
          <p:cNvPr id="4" name="Slide Number Placeholder 3"/>
          <p:cNvSpPr>
            <a:spLocks noGrp="1"/>
          </p:cNvSpPr>
          <p:nvPr>
            <p:ph type="sldNum" sz="quarter" idx="5"/>
          </p:nvPr>
        </p:nvSpPr>
        <p:spPr/>
        <p:txBody>
          <a:bodyPr/>
          <a:lstStyle/>
          <a:p>
            <a:fld id="{13AD47CE-6028-46F2-A87F-6D3962B463F0}" type="slidenum">
              <a:rPr lang="en-US" smtClean="0"/>
              <a:t>52</a:t>
            </a:fld>
            <a:endParaRPr lang="en-US"/>
          </a:p>
        </p:txBody>
      </p:sp>
    </p:spTree>
    <p:extLst>
      <p:ext uri="{BB962C8B-B14F-4D97-AF65-F5344CB8AC3E}">
        <p14:creationId xmlns:p14="http://schemas.microsoft.com/office/powerpoint/2010/main" val="25296200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Given that RK’s thesis pertained to the city, drawings like this, in which we can see the plans of many buildings, were really the key way to understand RK’s approach</a:t>
            </a:r>
          </a:p>
          <a:p>
            <a:pPr marL="171450" indent="-171450">
              <a:buFontTx/>
              <a:buChar char="-"/>
            </a:pPr>
            <a:r>
              <a:rPr lang="en-US" dirty="0"/>
              <a:t>Texture of ‘common’ buildings, punctuated by Objects (piazza, squares, cathedrals)</a:t>
            </a:r>
          </a:p>
        </p:txBody>
      </p:sp>
      <p:sp>
        <p:nvSpPr>
          <p:cNvPr id="4" name="Slide Number Placeholder 3"/>
          <p:cNvSpPr>
            <a:spLocks noGrp="1"/>
          </p:cNvSpPr>
          <p:nvPr>
            <p:ph type="sldNum" sz="quarter" idx="5"/>
          </p:nvPr>
        </p:nvSpPr>
        <p:spPr/>
        <p:txBody>
          <a:bodyPr/>
          <a:lstStyle/>
          <a:p>
            <a:fld id="{13AD47CE-6028-46F2-A87F-6D3962B463F0}" type="slidenum">
              <a:rPr lang="en-US" smtClean="0"/>
              <a:t>53</a:t>
            </a:fld>
            <a:endParaRPr lang="en-US"/>
          </a:p>
        </p:txBody>
      </p:sp>
    </p:spTree>
    <p:extLst>
      <p:ext uri="{BB962C8B-B14F-4D97-AF65-F5344CB8AC3E}">
        <p14:creationId xmlns:p14="http://schemas.microsoft.com/office/powerpoint/2010/main" val="42274358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Left: a ‘city’ formed purely by objects, Right: a city composed of both</a:t>
            </a:r>
          </a:p>
        </p:txBody>
      </p:sp>
      <p:sp>
        <p:nvSpPr>
          <p:cNvPr id="4" name="Slide Number Placeholder 3"/>
          <p:cNvSpPr>
            <a:spLocks noGrp="1"/>
          </p:cNvSpPr>
          <p:nvPr>
            <p:ph type="sldNum" sz="quarter" idx="5"/>
          </p:nvPr>
        </p:nvSpPr>
        <p:spPr/>
        <p:txBody>
          <a:bodyPr/>
          <a:lstStyle/>
          <a:p>
            <a:fld id="{13AD47CE-6028-46F2-A87F-6D3962B463F0}" type="slidenum">
              <a:rPr lang="en-US" smtClean="0"/>
              <a:t>54</a:t>
            </a:fld>
            <a:endParaRPr lang="en-US"/>
          </a:p>
        </p:txBody>
      </p:sp>
    </p:spTree>
    <p:extLst>
      <p:ext uri="{BB962C8B-B14F-4D97-AF65-F5344CB8AC3E}">
        <p14:creationId xmlns:p14="http://schemas.microsoft.com/office/powerpoint/2010/main" val="14065061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RK were trying to abstract the significance inherent in older cities, but in a way that architects could apply its lessons to today</a:t>
            </a:r>
          </a:p>
        </p:txBody>
      </p:sp>
      <p:sp>
        <p:nvSpPr>
          <p:cNvPr id="4" name="Slide Number Placeholder 3"/>
          <p:cNvSpPr>
            <a:spLocks noGrp="1"/>
          </p:cNvSpPr>
          <p:nvPr>
            <p:ph type="sldNum" sz="quarter" idx="5"/>
          </p:nvPr>
        </p:nvSpPr>
        <p:spPr/>
        <p:txBody>
          <a:bodyPr/>
          <a:lstStyle/>
          <a:p>
            <a:fld id="{13AD47CE-6028-46F2-A87F-6D3962B463F0}" type="slidenum">
              <a:rPr lang="en-US" smtClean="0"/>
              <a:t>56</a:t>
            </a:fld>
            <a:endParaRPr lang="en-US"/>
          </a:p>
        </p:txBody>
      </p:sp>
    </p:spTree>
    <p:extLst>
      <p:ext uri="{BB962C8B-B14F-4D97-AF65-F5344CB8AC3E}">
        <p14:creationId xmlns:p14="http://schemas.microsoft.com/office/powerpoint/2010/main" val="2856595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3AD47CE-6028-46F2-A87F-6D3962B463F0}" type="slidenum">
              <a:rPr lang="en-US" smtClean="0"/>
              <a:t>57</a:t>
            </a:fld>
            <a:endParaRPr lang="en-US"/>
          </a:p>
        </p:txBody>
      </p:sp>
    </p:spTree>
    <p:extLst>
      <p:ext uri="{BB962C8B-B14F-4D97-AF65-F5344CB8AC3E}">
        <p14:creationId xmlns:p14="http://schemas.microsoft.com/office/powerpoint/2010/main" val="6952464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 prime example of a ‘city’ made by objects: Palace of Versailles</a:t>
            </a:r>
          </a:p>
          <a:p>
            <a:pPr marL="628650" lvl="1" indent="-171450">
              <a:buFontTx/>
              <a:buChar char="-"/>
            </a:pPr>
            <a:r>
              <a:rPr lang="en-US" dirty="0"/>
              <a:t>A rigid top-down order</a:t>
            </a:r>
          </a:p>
        </p:txBody>
      </p:sp>
      <p:sp>
        <p:nvSpPr>
          <p:cNvPr id="4" name="Slide Number Placeholder 3"/>
          <p:cNvSpPr>
            <a:spLocks noGrp="1"/>
          </p:cNvSpPr>
          <p:nvPr>
            <p:ph type="sldNum" sz="quarter" idx="5"/>
          </p:nvPr>
        </p:nvSpPr>
        <p:spPr/>
        <p:txBody>
          <a:bodyPr/>
          <a:lstStyle/>
          <a:p>
            <a:fld id="{13AD47CE-6028-46F2-A87F-6D3962B463F0}" type="slidenum">
              <a:rPr lang="en-US" smtClean="0"/>
              <a:t>59</a:t>
            </a:fld>
            <a:endParaRPr lang="en-US"/>
          </a:p>
        </p:txBody>
      </p:sp>
    </p:spTree>
    <p:extLst>
      <p:ext uri="{BB962C8B-B14F-4D97-AF65-F5344CB8AC3E}">
        <p14:creationId xmlns:p14="http://schemas.microsoft.com/office/powerpoint/2010/main" val="8114682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counterpoint to Versailles: Hadrian’s Villa in Rome</a:t>
            </a:r>
          </a:p>
          <a:p>
            <a:pPr marL="628650" lvl="1" indent="-171450">
              <a:buFontTx/>
              <a:buChar char="-"/>
            </a:pPr>
            <a:r>
              <a:rPr lang="en-US" dirty="0"/>
              <a:t>A community of buildings, initiated as retreat for the Emperor (Hadrian) towards the beginning of the 2</a:t>
            </a:r>
            <a:r>
              <a:rPr lang="en-US" baseline="30000" dirty="0"/>
              <a:t>nd</a:t>
            </a:r>
            <a:r>
              <a:rPr lang="en-US" dirty="0"/>
              <a:t> century AD</a:t>
            </a:r>
          </a:p>
          <a:p>
            <a:pPr marL="171450" lvl="0" indent="-171450">
              <a:buFontTx/>
              <a:buChar char="-"/>
            </a:pPr>
            <a:r>
              <a:rPr lang="en-US" dirty="0"/>
              <a:t>A seeming ‘</a:t>
            </a:r>
            <a:r>
              <a:rPr lang="en-US" dirty="0" err="1"/>
              <a:t>planless</a:t>
            </a:r>
            <a:r>
              <a:rPr lang="en-US" dirty="0"/>
              <a:t>’ complex, predicated on various functions rather than their overall structure</a:t>
            </a:r>
          </a:p>
        </p:txBody>
      </p:sp>
      <p:sp>
        <p:nvSpPr>
          <p:cNvPr id="4" name="Slide Number Placeholder 3"/>
          <p:cNvSpPr>
            <a:spLocks noGrp="1"/>
          </p:cNvSpPr>
          <p:nvPr>
            <p:ph type="sldNum" sz="quarter" idx="5"/>
          </p:nvPr>
        </p:nvSpPr>
        <p:spPr/>
        <p:txBody>
          <a:bodyPr/>
          <a:lstStyle/>
          <a:p>
            <a:fld id="{13AD47CE-6028-46F2-A87F-6D3962B463F0}" type="slidenum">
              <a:rPr lang="en-US" smtClean="0"/>
              <a:t>61</a:t>
            </a:fld>
            <a:endParaRPr lang="en-US"/>
          </a:p>
        </p:txBody>
      </p:sp>
    </p:spTree>
    <p:extLst>
      <p:ext uri="{BB962C8B-B14F-4D97-AF65-F5344CB8AC3E}">
        <p14:creationId xmlns:p14="http://schemas.microsoft.com/office/powerpoint/2010/main" val="34050578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Contrasting the two schemes</a:t>
            </a:r>
          </a:p>
        </p:txBody>
      </p:sp>
      <p:sp>
        <p:nvSpPr>
          <p:cNvPr id="4" name="Slide Number Placeholder 3"/>
          <p:cNvSpPr>
            <a:spLocks noGrp="1"/>
          </p:cNvSpPr>
          <p:nvPr>
            <p:ph type="sldNum" sz="quarter" idx="5"/>
          </p:nvPr>
        </p:nvSpPr>
        <p:spPr/>
        <p:txBody>
          <a:bodyPr/>
          <a:lstStyle/>
          <a:p>
            <a:fld id="{13AD47CE-6028-46F2-A87F-6D3962B463F0}" type="slidenum">
              <a:rPr lang="en-US" smtClean="0"/>
              <a:t>63</a:t>
            </a:fld>
            <a:endParaRPr lang="en-US"/>
          </a:p>
        </p:txBody>
      </p:sp>
    </p:spTree>
    <p:extLst>
      <p:ext uri="{BB962C8B-B14F-4D97-AF65-F5344CB8AC3E}">
        <p14:creationId xmlns:p14="http://schemas.microsoft.com/office/powerpoint/2010/main" val="26068890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At this stage, RK shift the conversation for a bit, to describe a corollary to the comparison we’re seeing between Versailles and Hadrian’s Villa</a:t>
            </a:r>
          </a:p>
          <a:p>
            <a:pPr marL="171450" indent="-171450">
              <a:buFontTx/>
              <a:buChar char="-"/>
            </a:pPr>
            <a:r>
              <a:rPr lang="en-US" dirty="0"/>
              <a:t>Discussion of a popular book at the time, by Isaiah Berlin</a:t>
            </a:r>
          </a:p>
        </p:txBody>
      </p:sp>
      <p:sp>
        <p:nvSpPr>
          <p:cNvPr id="4" name="Slide Number Placeholder 3"/>
          <p:cNvSpPr>
            <a:spLocks noGrp="1"/>
          </p:cNvSpPr>
          <p:nvPr>
            <p:ph type="sldNum" sz="quarter" idx="5"/>
          </p:nvPr>
        </p:nvSpPr>
        <p:spPr/>
        <p:txBody>
          <a:bodyPr/>
          <a:lstStyle/>
          <a:p>
            <a:fld id="{13AD47CE-6028-46F2-A87F-6D3962B463F0}" type="slidenum">
              <a:rPr lang="en-US" smtClean="0"/>
              <a:t>64</a:t>
            </a:fld>
            <a:endParaRPr lang="en-US"/>
          </a:p>
        </p:txBody>
      </p:sp>
    </p:spTree>
    <p:extLst>
      <p:ext uri="{BB962C8B-B14F-4D97-AF65-F5344CB8AC3E}">
        <p14:creationId xmlns:p14="http://schemas.microsoft.com/office/powerpoint/2010/main" val="517397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For the first work, we’ll be looking at a seminal publication titled </a:t>
            </a:r>
            <a:r>
              <a:rPr lang="en-US" sz="1100" i="1" dirty="0">
                <a:effectLst/>
                <a:latin typeface="Calibri" panose="020F0502020204030204" pitchFamily="34" charset="0"/>
                <a:ea typeface="Calibri" panose="020F0502020204030204" pitchFamily="34" charset="0"/>
                <a:cs typeface="Times New Roman" panose="02020603050405020304" pitchFamily="18" charset="0"/>
              </a:rPr>
              <a:t>Collage City</a:t>
            </a:r>
            <a:r>
              <a:rPr lang="en-US" sz="1100" dirty="0">
                <a:effectLst/>
                <a:latin typeface="Calibri" panose="020F0502020204030204" pitchFamily="34" charset="0"/>
                <a:ea typeface="Calibri" panose="020F0502020204030204" pitchFamily="34" charset="0"/>
                <a:cs typeface="Times New Roman" panose="02020603050405020304" pitchFamily="18" charset="0"/>
              </a:rPr>
              <a:t> by Colin Rowe and Fred Koetter</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Rowe was incredibly well-regarded architectural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historian and theorist</a:t>
            </a:r>
            <a:r>
              <a:rPr lang="en-US" sz="1100" dirty="0">
                <a:effectLst/>
                <a:latin typeface="Calibri" panose="020F0502020204030204" pitchFamily="34" charset="0"/>
                <a:ea typeface="Calibri" panose="020F0502020204030204" pitchFamily="34" charset="0"/>
                <a:cs typeface="Times New Roman" panose="02020603050405020304" pitchFamily="18" charset="0"/>
              </a:rPr>
              <a:t>, and was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noted as a teacher at Cornell</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Koetter was his junior – while an academic, he was also involved in practice, dedicated most of his teaching at Yale</a:t>
            </a:r>
          </a:p>
        </p:txBody>
      </p:sp>
      <p:sp>
        <p:nvSpPr>
          <p:cNvPr id="4" name="Slide Number Placeholder 3"/>
          <p:cNvSpPr>
            <a:spLocks noGrp="1"/>
          </p:cNvSpPr>
          <p:nvPr>
            <p:ph type="sldNum" sz="quarter" idx="5"/>
          </p:nvPr>
        </p:nvSpPr>
        <p:spPr/>
        <p:txBody>
          <a:bodyPr/>
          <a:lstStyle/>
          <a:p>
            <a:fld id="{13AD47CE-6028-46F2-A87F-6D3962B463F0}" type="slidenum">
              <a:rPr lang="en-US" smtClean="0"/>
              <a:t>5</a:t>
            </a:fld>
            <a:endParaRPr lang="en-US"/>
          </a:p>
        </p:txBody>
      </p:sp>
    </p:spTree>
    <p:extLst>
      <p:ext uri="{BB962C8B-B14F-4D97-AF65-F5344CB8AC3E}">
        <p14:creationId xmlns:p14="http://schemas.microsoft.com/office/powerpoint/2010/main" val="27548956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In short, Berlin contrasts how the hedgehog and the fox go about solving problems</a:t>
            </a:r>
          </a:p>
          <a:p>
            <a:pPr marL="628650" lvl="1" indent="-171450">
              <a:buFontTx/>
              <a:buChar char="-"/>
            </a:pPr>
            <a:r>
              <a:rPr lang="en-US" b="1" dirty="0"/>
              <a:t>Hedgehogs</a:t>
            </a:r>
            <a:r>
              <a:rPr lang="en-US" dirty="0"/>
              <a:t> – see the world through </a:t>
            </a:r>
            <a:r>
              <a:rPr lang="en-US" b="1" dirty="0"/>
              <a:t>a single lens</a:t>
            </a:r>
            <a:r>
              <a:rPr lang="en-US" dirty="0"/>
              <a:t>. Tackle problems head-on, through the most direct path. Accordingly, their basic point is generally easily understood.</a:t>
            </a:r>
          </a:p>
          <a:p>
            <a:pPr marL="1085850" lvl="2" indent="-171450">
              <a:buFontTx/>
              <a:buChar char="-"/>
            </a:pPr>
            <a:r>
              <a:rPr lang="en-US" dirty="0"/>
              <a:t>The approach is to </a:t>
            </a:r>
            <a:r>
              <a:rPr lang="en-US" b="1" dirty="0"/>
              <a:t>identify the root of problem and resolve it</a:t>
            </a:r>
            <a:r>
              <a:rPr lang="en-US" dirty="0"/>
              <a:t>.</a:t>
            </a:r>
          </a:p>
          <a:p>
            <a:pPr marL="628650" lvl="1" indent="-171450">
              <a:buFontTx/>
              <a:buChar char="-"/>
            </a:pPr>
            <a:r>
              <a:rPr lang="en-US" b="1" dirty="0"/>
              <a:t>Foxes</a:t>
            </a:r>
            <a:r>
              <a:rPr lang="en-US" dirty="0"/>
              <a:t> – see the world through </a:t>
            </a:r>
            <a:r>
              <a:rPr lang="en-US" b="1" dirty="0"/>
              <a:t>multiple lenses</a:t>
            </a:r>
            <a:r>
              <a:rPr lang="en-US" dirty="0"/>
              <a:t>, without reducing a problem to a single idea. Complex approach, often frustratingly difficult to understand.</a:t>
            </a:r>
          </a:p>
          <a:p>
            <a:pPr marL="1085850" lvl="2" indent="-171450">
              <a:buFontTx/>
              <a:buChar char="-"/>
            </a:pPr>
            <a:r>
              <a:rPr lang="en-US" dirty="0"/>
              <a:t>The approach is to identify the manifold of related problems that inform the central problem under consideration… </a:t>
            </a:r>
            <a:r>
              <a:rPr lang="en-US" b="1" dirty="0"/>
              <a:t>may not have a ‘solution.’</a:t>
            </a:r>
          </a:p>
          <a:p>
            <a:pPr marL="171450" lvl="0" indent="-171450">
              <a:buFontTx/>
              <a:buChar char="-"/>
            </a:pPr>
            <a:r>
              <a:rPr lang="en-US" dirty="0"/>
              <a:t>Berlin used well-known individuals to illustrate his point</a:t>
            </a:r>
          </a:p>
          <a:p>
            <a:pPr marL="628650" lvl="1" indent="-171450">
              <a:buFontTx/>
              <a:buChar char="-"/>
            </a:pPr>
            <a:r>
              <a:rPr lang="en-US" b="1" dirty="0"/>
              <a:t>Hedgehogs – Plato , Nietzsche</a:t>
            </a:r>
          </a:p>
          <a:p>
            <a:pPr marL="628650" lvl="1" indent="-171450">
              <a:buFontTx/>
              <a:buChar char="-"/>
            </a:pPr>
            <a:r>
              <a:rPr lang="en-US" b="1" dirty="0"/>
              <a:t>Foxes – Aristotle, Goethe, Shakespeare</a:t>
            </a:r>
          </a:p>
          <a:p>
            <a:pPr marL="457200" lvl="1" indent="0">
              <a:buFontTx/>
              <a:buNone/>
            </a:pPr>
            <a:endParaRPr lang="en-US" dirty="0"/>
          </a:p>
          <a:p>
            <a:pPr marL="628650" lvl="1" indent="-171450">
              <a:buFontTx/>
              <a:buChar char="-"/>
            </a:pPr>
            <a:endParaRPr lang="en-US" dirty="0"/>
          </a:p>
        </p:txBody>
      </p:sp>
      <p:sp>
        <p:nvSpPr>
          <p:cNvPr id="4" name="Slide Number Placeholder 3"/>
          <p:cNvSpPr>
            <a:spLocks noGrp="1"/>
          </p:cNvSpPr>
          <p:nvPr>
            <p:ph type="sldNum" sz="quarter" idx="5"/>
          </p:nvPr>
        </p:nvSpPr>
        <p:spPr/>
        <p:txBody>
          <a:bodyPr/>
          <a:lstStyle/>
          <a:p>
            <a:fld id="{13AD47CE-6028-46F2-A87F-6D3962B463F0}" type="slidenum">
              <a:rPr lang="en-US" smtClean="0"/>
              <a:t>65</a:t>
            </a:fld>
            <a:endParaRPr lang="en-US"/>
          </a:p>
        </p:txBody>
      </p:sp>
    </p:spTree>
    <p:extLst>
      <p:ext uri="{BB962C8B-B14F-4D97-AF65-F5344CB8AC3E}">
        <p14:creationId xmlns:p14="http://schemas.microsoft.com/office/powerpoint/2010/main" val="42669223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Back to architecture</a:t>
            </a:r>
          </a:p>
          <a:p>
            <a:pPr marL="628650" lvl="1" indent="-171450">
              <a:buFontTx/>
              <a:buChar char="-"/>
            </a:pPr>
            <a:r>
              <a:rPr lang="en-US" dirty="0"/>
              <a:t>Versailles: Hedgehog</a:t>
            </a:r>
          </a:p>
          <a:p>
            <a:pPr marL="628650" lvl="1" indent="-171450">
              <a:buFontTx/>
              <a:buChar char="-"/>
            </a:pPr>
            <a:r>
              <a:rPr lang="en-US" dirty="0"/>
              <a:t>Hadrian’s Villa: Fox</a:t>
            </a:r>
          </a:p>
        </p:txBody>
      </p:sp>
      <p:sp>
        <p:nvSpPr>
          <p:cNvPr id="4" name="Slide Number Placeholder 3"/>
          <p:cNvSpPr>
            <a:spLocks noGrp="1"/>
          </p:cNvSpPr>
          <p:nvPr>
            <p:ph type="sldNum" sz="quarter" idx="5"/>
          </p:nvPr>
        </p:nvSpPr>
        <p:spPr/>
        <p:txBody>
          <a:bodyPr/>
          <a:lstStyle/>
          <a:p>
            <a:fld id="{13AD47CE-6028-46F2-A87F-6D3962B463F0}" type="slidenum">
              <a:rPr lang="en-US" smtClean="0"/>
              <a:t>66</a:t>
            </a:fld>
            <a:endParaRPr lang="en-US"/>
          </a:p>
        </p:txBody>
      </p:sp>
    </p:spTree>
    <p:extLst>
      <p:ext uri="{BB962C8B-B14F-4D97-AF65-F5344CB8AC3E}">
        <p14:creationId xmlns:p14="http://schemas.microsoft.com/office/powerpoint/2010/main" val="40531462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3AD47CE-6028-46F2-A87F-6D3962B463F0}" type="slidenum">
              <a:rPr lang="en-US" smtClean="0"/>
              <a:t>69</a:t>
            </a:fld>
            <a:endParaRPr lang="en-US"/>
          </a:p>
        </p:txBody>
      </p:sp>
    </p:spTree>
    <p:extLst>
      <p:ext uri="{BB962C8B-B14F-4D97-AF65-F5344CB8AC3E}">
        <p14:creationId xmlns:p14="http://schemas.microsoft.com/office/powerpoint/2010/main" val="42434515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This chapter focused around the term Bricolage</a:t>
            </a:r>
          </a:p>
          <a:p>
            <a:pPr marL="628650" lvl="1" indent="-171450">
              <a:buFontTx/>
              <a:buChar char="-"/>
            </a:pPr>
            <a:r>
              <a:rPr lang="en-US" dirty="0"/>
              <a:t>Bricolage, in short, is a conceptual model for ‘Collage’… “Collage City”</a:t>
            </a:r>
          </a:p>
        </p:txBody>
      </p:sp>
      <p:sp>
        <p:nvSpPr>
          <p:cNvPr id="4" name="Slide Number Placeholder 3"/>
          <p:cNvSpPr>
            <a:spLocks noGrp="1"/>
          </p:cNvSpPr>
          <p:nvPr>
            <p:ph type="sldNum" sz="quarter" idx="5"/>
          </p:nvPr>
        </p:nvSpPr>
        <p:spPr/>
        <p:txBody>
          <a:bodyPr/>
          <a:lstStyle/>
          <a:p>
            <a:fld id="{13AD47CE-6028-46F2-A87F-6D3962B463F0}" type="slidenum">
              <a:rPr lang="en-US" smtClean="0"/>
              <a:t>70</a:t>
            </a:fld>
            <a:endParaRPr lang="en-US"/>
          </a:p>
        </p:txBody>
      </p:sp>
    </p:spTree>
    <p:extLst>
      <p:ext uri="{BB962C8B-B14F-4D97-AF65-F5344CB8AC3E}">
        <p14:creationId xmlns:p14="http://schemas.microsoft.com/office/powerpoint/2010/main" val="1212380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Examples of bricolage</a:t>
            </a:r>
          </a:p>
          <a:p>
            <a:pPr marL="628650" lvl="1" indent="-171450">
              <a:buFontTx/>
              <a:buChar char="-"/>
            </a:pPr>
            <a:r>
              <a:rPr lang="en-US" dirty="0"/>
              <a:t>Misuse of parts to create another whole</a:t>
            </a:r>
          </a:p>
        </p:txBody>
      </p:sp>
      <p:sp>
        <p:nvSpPr>
          <p:cNvPr id="4" name="Slide Number Placeholder 3"/>
          <p:cNvSpPr>
            <a:spLocks noGrp="1"/>
          </p:cNvSpPr>
          <p:nvPr>
            <p:ph type="sldNum" sz="quarter" idx="5"/>
          </p:nvPr>
        </p:nvSpPr>
        <p:spPr/>
        <p:txBody>
          <a:bodyPr/>
          <a:lstStyle/>
          <a:p>
            <a:fld id="{13AD47CE-6028-46F2-A87F-6D3962B463F0}" type="slidenum">
              <a:rPr lang="en-US" smtClean="0"/>
              <a:t>72</a:t>
            </a:fld>
            <a:endParaRPr lang="en-US"/>
          </a:p>
        </p:txBody>
      </p:sp>
    </p:spTree>
    <p:extLst>
      <p:ext uri="{BB962C8B-B14F-4D97-AF65-F5344CB8AC3E}">
        <p14:creationId xmlns:p14="http://schemas.microsoft.com/office/powerpoint/2010/main" val="8127441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Return to Hadrian’s Villa</a:t>
            </a:r>
          </a:p>
          <a:p>
            <a:pPr marL="628650" lvl="1" indent="-171450">
              <a:buFontTx/>
              <a:buChar char="-"/>
            </a:pPr>
            <a:r>
              <a:rPr lang="en-US" dirty="0"/>
              <a:t>The accumulation of “disparate objects”</a:t>
            </a:r>
          </a:p>
        </p:txBody>
      </p:sp>
      <p:sp>
        <p:nvSpPr>
          <p:cNvPr id="4" name="Slide Number Placeholder 3"/>
          <p:cNvSpPr>
            <a:spLocks noGrp="1"/>
          </p:cNvSpPr>
          <p:nvPr>
            <p:ph type="sldNum" sz="quarter" idx="5"/>
          </p:nvPr>
        </p:nvSpPr>
        <p:spPr/>
        <p:txBody>
          <a:bodyPr/>
          <a:lstStyle/>
          <a:p>
            <a:fld id="{13AD47CE-6028-46F2-A87F-6D3962B463F0}" type="slidenum">
              <a:rPr lang="en-US" smtClean="0"/>
              <a:t>74</a:t>
            </a:fld>
            <a:endParaRPr lang="en-US"/>
          </a:p>
        </p:txBody>
      </p:sp>
    </p:spTree>
    <p:extLst>
      <p:ext uri="{BB962C8B-B14F-4D97-AF65-F5344CB8AC3E}">
        <p14:creationId xmlns:p14="http://schemas.microsoft.com/office/powerpoint/2010/main" val="4821958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Figure/Ground representation of bricolage applied to the city</a:t>
            </a:r>
          </a:p>
        </p:txBody>
      </p:sp>
      <p:sp>
        <p:nvSpPr>
          <p:cNvPr id="4" name="Slide Number Placeholder 3"/>
          <p:cNvSpPr>
            <a:spLocks noGrp="1"/>
          </p:cNvSpPr>
          <p:nvPr>
            <p:ph type="sldNum" sz="quarter" idx="5"/>
          </p:nvPr>
        </p:nvSpPr>
        <p:spPr/>
        <p:txBody>
          <a:bodyPr/>
          <a:lstStyle/>
          <a:p>
            <a:fld id="{13AD47CE-6028-46F2-A87F-6D3962B463F0}" type="slidenum">
              <a:rPr lang="en-US" smtClean="0"/>
              <a:t>75</a:t>
            </a:fld>
            <a:endParaRPr lang="en-US"/>
          </a:p>
        </p:txBody>
      </p:sp>
    </p:spTree>
    <p:extLst>
      <p:ext uri="{BB962C8B-B14F-4D97-AF65-F5344CB8AC3E}">
        <p14:creationId xmlns:p14="http://schemas.microsoft.com/office/powerpoint/2010/main" val="3483986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For this section, we’ll essentially be going through the book in summary,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chapter-by-chapter</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I’ll be leaving out some important parts because they go into detail, but I do encourage everyone to read this book in its entirety – it’s a REALLY important book in 20</a:t>
            </a:r>
            <a:r>
              <a:rPr lang="en-US" sz="11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1100" dirty="0">
                <a:effectLst/>
                <a:latin typeface="Calibri" panose="020F0502020204030204" pitchFamily="34" charset="0"/>
                <a:ea typeface="Calibri" panose="020F0502020204030204" pitchFamily="34" charset="0"/>
                <a:cs typeface="Times New Roman" panose="02020603050405020304" pitchFamily="18" charset="0"/>
              </a:rPr>
              <a:t> century architecture, and I think summarizes quite well most of the century.</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In short, it’s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a book that reflects on where architecture is, why it is where it is, and where it should go.</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On the right are the headings for each chapter, and you’ll see that the goal, the end, is to propose an idea of a ‘Collage City’</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So, to quickly go over the content of each chapter…</a:t>
            </a:r>
          </a:p>
        </p:txBody>
      </p:sp>
      <p:sp>
        <p:nvSpPr>
          <p:cNvPr id="4" name="Slide Number Placeholder 3"/>
          <p:cNvSpPr>
            <a:spLocks noGrp="1"/>
          </p:cNvSpPr>
          <p:nvPr>
            <p:ph type="sldNum" sz="quarter" idx="5"/>
          </p:nvPr>
        </p:nvSpPr>
        <p:spPr/>
        <p:txBody>
          <a:bodyPr/>
          <a:lstStyle/>
          <a:p>
            <a:fld id="{13AD47CE-6028-46F2-A87F-6D3962B463F0}" type="slidenum">
              <a:rPr lang="en-US" smtClean="0"/>
              <a:t>6</a:t>
            </a:fld>
            <a:endParaRPr lang="en-US"/>
          </a:p>
        </p:txBody>
      </p:sp>
    </p:spTree>
    <p:extLst>
      <p:ext uri="{BB962C8B-B14F-4D97-AF65-F5344CB8AC3E}">
        <p14:creationId xmlns:p14="http://schemas.microsoft.com/office/powerpoint/2010/main" val="1763109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They start by setting the stage of their critique by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reflecting on the Results of Modernism</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In describing the Modernist project, they stated that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“The new architecture represented the overcoming of history”</a:t>
            </a:r>
          </a:p>
          <a:p>
            <a:pPr marL="1143000" marR="0" lvl="2" indent="-228600">
              <a:spcBef>
                <a:spcPts val="0"/>
              </a:spcBef>
              <a:spcAft>
                <a:spcPts val="0"/>
              </a:spcAft>
              <a:buFont typeface="+mj-lt"/>
              <a:buAutoNum type="roman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This overcoming of history was to take place by </a:t>
            </a:r>
            <a:r>
              <a:rPr lang="en-US" sz="1100" b="1" u="sng" dirty="0">
                <a:effectLst/>
                <a:latin typeface="Calibri" panose="020F0502020204030204" pitchFamily="34" charset="0"/>
                <a:ea typeface="Calibri" panose="020F0502020204030204" pitchFamily="34" charset="0"/>
                <a:cs typeface="Times New Roman" panose="02020603050405020304" pitchFamily="18" charset="0"/>
              </a:rPr>
              <a:t>introducing the science of architecture-making</a:t>
            </a:r>
          </a:p>
          <a:p>
            <a:pPr marL="1143000" marR="0" lvl="2" indent="-228600">
              <a:spcBef>
                <a:spcPts val="0"/>
              </a:spcBef>
              <a:spcAft>
                <a:spcPts val="0"/>
              </a:spcAft>
              <a:buFont typeface="+mj-lt"/>
              <a:buAutoNum type="roman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Method</a:t>
            </a:r>
            <a:r>
              <a:rPr lang="en-US" sz="1100" dirty="0">
                <a:effectLst/>
                <a:latin typeface="Calibri" panose="020F0502020204030204" pitchFamily="34" charset="0"/>
                <a:ea typeface="Calibri" panose="020F0502020204030204" pitchFamily="34" charset="0"/>
                <a:cs typeface="Times New Roman" panose="02020603050405020304" pitchFamily="18" charset="0"/>
              </a:rPr>
              <a:t> would overcome History.</a:t>
            </a:r>
          </a:p>
        </p:txBody>
      </p:sp>
      <p:sp>
        <p:nvSpPr>
          <p:cNvPr id="4" name="Slide Number Placeholder 3"/>
          <p:cNvSpPr>
            <a:spLocks noGrp="1"/>
          </p:cNvSpPr>
          <p:nvPr>
            <p:ph type="sldNum" sz="quarter" idx="5"/>
          </p:nvPr>
        </p:nvSpPr>
        <p:spPr/>
        <p:txBody>
          <a:bodyPr/>
          <a:lstStyle/>
          <a:p>
            <a:fld id="{13AD47CE-6028-46F2-A87F-6D3962B463F0}" type="slidenum">
              <a:rPr lang="en-US" smtClean="0"/>
              <a:t>7</a:t>
            </a:fld>
            <a:endParaRPr lang="en-US"/>
          </a:p>
        </p:txBody>
      </p:sp>
    </p:spTree>
    <p:extLst>
      <p:ext uri="{BB962C8B-B14F-4D97-AF65-F5344CB8AC3E}">
        <p14:creationId xmlns:p14="http://schemas.microsoft.com/office/powerpoint/2010/main" val="874691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But as we know, the promise of Modernism was only short-lived</a:t>
            </a:r>
          </a:p>
          <a:p>
            <a:pPr marL="342900" marR="0" lvl="0" indent="-342900">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Demolition of Pruitt-</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Igoe</a:t>
            </a:r>
            <a:r>
              <a:rPr lang="en-US" sz="1800" dirty="0">
                <a:effectLst/>
                <a:latin typeface="Calibri" panose="020F0502020204030204" pitchFamily="34" charset="0"/>
                <a:ea typeface="Calibri" panose="020F0502020204030204" pitchFamily="34" charset="0"/>
                <a:cs typeface="Times New Roman" panose="02020603050405020304" pitchFamily="18" charset="0"/>
              </a:rPr>
              <a:t> (1954 – 1972 – phased demolition), which they included to typify the failure of Modernism</a:t>
            </a:r>
          </a:p>
          <a:p>
            <a:pPr marL="800100" marR="0" lvl="1" indent="-342900">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33 building complex</a:t>
            </a:r>
          </a:p>
          <a:p>
            <a:pPr marL="342900" marR="0" lvl="0" indent="-342900">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Absolutely critical to understand that Collage was written 6 years after Pruitt-</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Igoe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Why start with Pruitt-</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Igoe</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marL="800100" marR="0" lvl="1" indent="-342900">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RK saying ‘hold up, we Modernism wasn’t perfect, but let’s take stock of things before jettisoning its contributions wholesale’</a:t>
            </a:r>
          </a:p>
        </p:txBody>
      </p:sp>
      <p:sp>
        <p:nvSpPr>
          <p:cNvPr id="4" name="Slide Number Placeholder 3"/>
          <p:cNvSpPr>
            <a:spLocks noGrp="1"/>
          </p:cNvSpPr>
          <p:nvPr>
            <p:ph type="sldNum" sz="quarter" idx="5"/>
          </p:nvPr>
        </p:nvSpPr>
        <p:spPr/>
        <p:txBody>
          <a:bodyPr/>
          <a:lstStyle/>
          <a:p>
            <a:fld id="{13AD47CE-6028-46F2-A87F-6D3962B463F0}" type="slidenum">
              <a:rPr lang="en-US" smtClean="0"/>
              <a:t>8</a:t>
            </a:fld>
            <a:endParaRPr lang="en-US"/>
          </a:p>
        </p:txBody>
      </p:sp>
    </p:spTree>
    <p:extLst>
      <p:ext uri="{BB962C8B-B14F-4D97-AF65-F5344CB8AC3E}">
        <p14:creationId xmlns:p14="http://schemas.microsoft.com/office/powerpoint/2010/main" val="3400184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r>
              <a:rPr lang="en-US" sz="1800" b="1" dirty="0">
                <a:effectLst/>
                <a:latin typeface="Calibri" panose="020F0502020204030204" pitchFamily="34" charset="0"/>
                <a:ea typeface="Calibri" panose="020F0502020204030204" pitchFamily="34" charset="0"/>
                <a:cs typeface="Times New Roman" panose="02020603050405020304" pitchFamily="18" charset="0"/>
              </a:rPr>
              <a:t>Utopia: Decline and Fall?</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Ou</a:t>
            </a:r>
            <a:r>
              <a:rPr lang="en-US" sz="1800" dirty="0">
                <a:effectLst/>
                <a:latin typeface="Calibri" panose="020F0502020204030204" pitchFamily="34" charset="0"/>
                <a:ea typeface="Calibri" panose="020F0502020204030204" pitchFamily="34" charset="0"/>
                <a:cs typeface="Times New Roman" panose="02020603050405020304" pitchFamily="18" charset="0"/>
              </a:rPr>
              <a:t> (not) +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Topos</a:t>
            </a:r>
            <a:r>
              <a:rPr lang="en-US" sz="1800" dirty="0">
                <a:effectLst/>
                <a:latin typeface="Calibri" panose="020F0502020204030204" pitchFamily="34" charset="0"/>
                <a:ea typeface="Calibri" panose="020F0502020204030204" pitchFamily="34" charset="0"/>
                <a:cs typeface="Times New Roman" panose="02020603050405020304" pitchFamily="18" charset="0"/>
              </a:rPr>
              <a:t> (place) = Nowhere</a:t>
            </a:r>
          </a:p>
          <a:p>
            <a:pPr marL="342900" marR="0" lvl="0" indent="-342900">
              <a:spcBef>
                <a:spcPts val="0"/>
              </a:spcBef>
              <a:spcAft>
                <a:spcPts val="0"/>
              </a:spcAft>
              <a:buFont typeface="+mj-lt"/>
              <a:buAutoNum type="arabi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An excursus on the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history of Utopias</a:t>
            </a:r>
          </a:p>
          <a:p>
            <a:pPr marL="742950" marR="0" lvl="1" indent="-285750">
              <a:spcBef>
                <a:spcPts val="0"/>
              </a:spcBef>
              <a:spcAft>
                <a:spcPts val="0"/>
              </a:spcAft>
              <a:buFont typeface="+mj-lt"/>
              <a:buAutoNum type="alphaLcPeriod"/>
            </a:pPr>
            <a:r>
              <a:rPr lang="en-US" sz="1100" dirty="0">
                <a:effectLst/>
                <a:latin typeface="Calibri" panose="020F0502020204030204" pitchFamily="34" charset="0"/>
                <a:ea typeface="Calibri" panose="020F0502020204030204" pitchFamily="34" charset="0"/>
                <a:cs typeface="Times New Roman" panose="02020603050405020304" pitchFamily="18" charset="0"/>
              </a:rPr>
              <a:t>Setting up the mindset </a:t>
            </a:r>
            <a:r>
              <a:rPr lang="en-US" sz="1100" u="sng" dirty="0">
                <a:effectLst/>
                <a:latin typeface="Calibri" panose="020F0502020204030204" pitchFamily="34" charset="0"/>
                <a:ea typeface="Calibri" panose="020F0502020204030204" pitchFamily="34" charset="0"/>
                <a:cs typeface="Times New Roman" panose="02020603050405020304" pitchFamily="18" charset="0"/>
              </a:rPr>
              <a:t>of </a:t>
            </a:r>
            <a:r>
              <a:rPr lang="en-US" sz="1100" b="1" u="sng" dirty="0">
                <a:effectLst/>
                <a:latin typeface="Calibri" panose="020F0502020204030204" pitchFamily="34" charset="0"/>
                <a:ea typeface="Calibri" panose="020F0502020204030204" pitchFamily="34" charset="0"/>
                <a:cs typeface="Times New Roman" panose="02020603050405020304" pitchFamily="18" charset="0"/>
              </a:rPr>
              <a:t>why past City projects have failed</a:t>
            </a:r>
          </a:p>
          <a:p>
            <a:pPr marL="742950" marR="0" lvl="1" indent="-285750">
              <a:spcBef>
                <a:spcPts val="0"/>
              </a:spcBef>
              <a:spcAft>
                <a:spcPts val="0"/>
              </a:spcAft>
              <a:buFont typeface="+mj-lt"/>
              <a:buAutoNum type="alphaLcPeriod"/>
            </a:pPr>
            <a:r>
              <a:rPr lang="en-US" sz="1100" b="1" dirty="0">
                <a:effectLst/>
                <a:latin typeface="Calibri" panose="020F0502020204030204" pitchFamily="34" charset="0"/>
                <a:ea typeface="Calibri" panose="020F0502020204030204" pitchFamily="34" charset="0"/>
                <a:cs typeface="Times New Roman" panose="02020603050405020304" pitchFamily="18" charset="0"/>
              </a:rPr>
              <a:t>B/c they used as an ideal the concept of Utopia</a:t>
            </a:r>
            <a:endParaRPr lang="en-US" sz="1800" dirty="0"/>
          </a:p>
          <a:p>
            <a:pPr marL="342900" marR="0" lvl="0" indent="-342900">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Showing that while over-idealistic, they form the basis of architectural knowledge and history</a:t>
            </a:r>
          </a:p>
          <a:p>
            <a:pPr marL="0" marR="0" lvl="0" indent="0">
              <a:spcBef>
                <a:spcPts val="0"/>
              </a:spcBef>
              <a:spcAft>
                <a:spcPts val="0"/>
              </a:spcAft>
              <a:buFont typeface="+mj-l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3AD47CE-6028-46F2-A87F-6D3962B463F0}" type="slidenum">
              <a:rPr lang="en-US" smtClean="0"/>
              <a:t>9</a:t>
            </a:fld>
            <a:endParaRPr lang="en-US"/>
          </a:p>
        </p:txBody>
      </p:sp>
    </p:spTree>
    <p:extLst>
      <p:ext uri="{BB962C8B-B14F-4D97-AF65-F5344CB8AC3E}">
        <p14:creationId xmlns:p14="http://schemas.microsoft.com/office/powerpoint/2010/main" val="2700442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CDAC0-BEBB-4A1A-9A94-DDAFDB3C8F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131117-AAFC-41FA-A706-0126BFF770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A0A339-C323-4C7B-AEC7-690F70EBC2F1}"/>
              </a:ext>
            </a:extLst>
          </p:cNvPr>
          <p:cNvSpPr>
            <a:spLocks noGrp="1"/>
          </p:cNvSpPr>
          <p:nvPr>
            <p:ph type="dt" sz="half" idx="10"/>
          </p:nvPr>
        </p:nvSpPr>
        <p:spPr/>
        <p:txBody>
          <a:bodyPr/>
          <a:lstStyle/>
          <a:p>
            <a:fld id="{28EF3CEB-FA14-477C-B987-A381B90B9222}" type="datetimeFigureOut">
              <a:rPr lang="en-US" smtClean="0"/>
              <a:t>Wednesday/9/23/2020</a:t>
            </a:fld>
            <a:endParaRPr lang="en-US"/>
          </a:p>
        </p:txBody>
      </p:sp>
      <p:sp>
        <p:nvSpPr>
          <p:cNvPr id="5" name="Footer Placeholder 4">
            <a:extLst>
              <a:ext uri="{FF2B5EF4-FFF2-40B4-BE49-F238E27FC236}">
                <a16:creationId xmlns:a16="http://schemas.microsoft.com/office/drawing/2014/main" id="{DBFCA8D9-EC64-44B0-98E6-6BA5F27517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CE460E-4B02-4CAB-8100-8943AB138FEF}"/>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455347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F57E2-2723-45A0-B751-C9BA0845EA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F9AC8D-F3A1-47DC-8581-C98E2DAA04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7A098-54E1-4331-9A8E-EC2739360CE5}"/>
              </a:ext>
            </a:extLst>
          </p:cNvPr>
          <p:cNvSpPr>
            <a:spLocks noGrp="1"/>
          </p:cNvSpPr>
          <p:nvPr>
            <p:ph type="dt" sz="half" idx="10"/>
          </p:nvPr>
        </p:nvSpPr>
        <p:spPr/>
        <p:txBody>
          <a:bodyPr/>
          <a:lstStyle/>
          <a:p>
            <a:fld id="{28EF3CEB-FA14-477C-B987-A381B90B9222}" type="datetimeFigureOut">
              <a:rPr lang="en-US" smtClean="0"/>
              <a:t>Wednesday/9/23/2020</a:t>
            </a:fld>
            <a:endParaRPr lang="en-US"/>
          </a:p>
        </p:txBody>
      </p:sp>
      <p:sp>
        <p:nvSpPr>
          <p:cNvPr id="5" name="Footer Placeholder 4">
            <a:extLst>
              <a:ext uri="{FF2B5EF4-FFF2-40B4-BE49-F238E27FC236}">
                <a16:creationId xmlns:a16="http://schemas.microsoft.com/office/drawing/2014/main" id="{6C2F800C-472F-436A-80E2-E1F5C7C183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151868-686C-4760-BB4F-70F157E8E349}"/>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2856898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44C0C01-74D9-42DB-BC1D-A4854E1E48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9541E8-ABC1-4C51-B660-6EF0ED323C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953B24-3EDD-47F1-88D6-0C9FBD22D207}"/>
              </a:ext>
            </a:extLst>
          </p:cNvPr>
          <p:cNvSpPr>
            <a:spLocks noGrp="1"/>
          </p:cNvSpPr>
          <p:nvPr>
            <p:ph type="dt" sz="half" idx="10"/>
          </p:nvPr>
        </p:nvSpPr>
        <p:spPr/>
        <p:txBody>
          <a:bodyPr/>
          <a:lstStyle/>
          <a:p>
            <a:fld id="{28EF3CEB-FA14-477C-B987-A381B90B9222}" type="datetimeFigureOut">
              <a:rPr lang="en-US" smtClean="0"/>
              <a:t>Wednesday/9/23/2020</a:t>
            </a:fld>
            <a:endParaRPr lang="en-US"/>
          </a:p>
        </p:txBody>
      </p:sp>
      <p:sp>
        <p:nvSpPr>
          <p:cNvPr id="5" name="Footer Placeholder 4">
            <a:extLst>
              <a:ext uri="{FF2B5EF4-FFF2-40B4-BE49-F238E27FC236}">
                <a16:creationId xmlns:a16="http://schemas.microsoft.com/office/drawing/2014/main" id="{605CFBE4-595A-4400-BE22-74258E461A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1AC950-0DB2-491B-AAAD-585C9B8EBA44}"/>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996602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FBDF9-F684-4038-B529-76D4D2C370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1D60DA-E98D-4841-A6DE-4B6AE48617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B0A0D5-BE7D-4597-A755-18697A09BE59}"/>
              </a:ext>
            </a:extLst>
          </p:cNvPr>
          <p:cNvSpPr>
            <a:spLocks noGrp="1"/>
          </p:cNvSpPr>
          <p:nvPr>
            <p:ph type="dt" sz="half" idx="10"/>
          </p:nvPr>
        </p:nvSpPr>
        <p:spPr/>
        <p:txBody>
          <a:bodyPr/>
          <a:lstStyle/>
          <a:p>
            <a:fld id="{28EF3CEB-FA14-477C-B987-A381B90B9222}" type="datetimeFigureOut">
              <a:rPr lang="en-US" smtClean="0"/>
              <a:t>Wednesday/9/23/2020</a:t>
            </a:fld>
            <a:endParaRPr lang="en-US"/>
          </a:p>
        </p:txBody>
      </p:sp>
      <p:sp>
        <p:nvSpPr>
          <p:cNvPr id="5" name="Footer Placeholder 4">
            <a:extLst>
              <a:ext uri="{FF2B5EF4-FFF2-40B4-BE49-F238E27FC236}">
                <a16:creationId xmlns:a16="http://schemas.microsoft.com/office/drawing/2014/main" id="{EFAC932C-C317-4C4F-A82F-692D39AD79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BB1E97-F1DE-4665-845D-82D6987E772F}"/>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2404933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0A0A4-DCC5-4045-A4FE-7BDA9EB05F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A0A687-40B3-4A09-A8C3-5EBAFD8DD9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4AFC34-0480-465D-B044-E75519AF9DB1}"/>
              </a:ext>
            </a:extLst>
          </p:cNvPr>
          <p:cNvSpPr>
            <a:spLocks noGrp="1"/>
          </p:cNvSpPr>
          <p:nvPr>
            <p:ph type="dt" sz="half" idx="10"/>
          </p:nvPr>
        </p:nvSpPr>
        <p:spPr/>
        <p:txBody>
          <a:bodyPr/>
          <a:lstStyle/>
          <a:p>
            <a:fld id="{28EF3CEB-FA14-477C-B987-A381B90B9222}" type="datetimeFigureOut">
              <a:rPr lang="en-US" smtClean="0"/>
              <a:t>Wednesday/9/23/2020</a:t>
            </a:fld>
            <a:endParaRPr lang="en-US"/>
          </a:p>
        </p:txBody>
      </p:sp>
      <p:sp>
        <p:nvSpPr>
          <p:cNvPr id="5" name="Footer Placeholder 4">
            <a:extLst>
              <a:ext uri="{FF2B5EF4-FFF2-40B4-BE49-F238E27FC236}">
                <a16:creationId xmlns:a16="http://schemas.microsoft.com/office/drawing/2014/main" id="{059780B7-54D2-487B-A2F9-4AD51BAD22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14AC1A-FE16-4C40-A7F3-9BBBFE217931}"/>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3567495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C5488-56AE-4A71-95EE-4D3E7E32A1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6BE11A-1664-450D-9CE9-6DB24FDDDE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5C8AAA-5E5E-41A9-8613-7311D4868A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C918B0-5A81-4D54-AF2A-9510E4634697}"/>
              </a:ext>
            </a:extLst>
          </p:cNvPr>
          <p:cNvSpPr>
            <a:spLocks noGrp="1"/>
          </p:cNvSpPr>
          <p:nvPr>
            <p:ph type="dt" sz="half" idx="10"/>
          </p:nvPr>
        </p:nvSpPr>
        <p:spPr/>
        <p:txBody>
          <a:bodyPr/>
          <a:lstStyle/>
          <a:p>
            <a:fld id="{28EF3CEB-FA14-477C-B987-A381B90B9222}" type="datetimeFigureOut">
              <a:rPr lang="en-US" smtClean="0"/>
              <a:t>Wednesday/9/23/2020</a:t>
            </a:fld>
            <a:endParaRPr lang="en-US"/>
          </a:p>
        </p:txBody>
      </p:sp>
      <p:sp>
        <p:nvSpPr>
          <p:cNvPr id="6" name="Footer Placeholder 5">
            <a:extLst>
              <a:ext uri="{FF2B5EF4-FFF2-40B4-BE49-F238E27FC236}">
                <a16:creationId xmlns:a16="http://schemas.microsoft.com/office/drawing/2014/main" id="{37B80F7E-C089-4377-A363-A9051EB40F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34E099-3A51-469C-8A09-F9A65C2AAA4E}"/>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1368553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93613-AA06-4D12-9D9E-6FE2C30271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F8DAFA-32DB-46F2-B584-3B68780C40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0EA5D0-46E3-4BF5-99E5-CC52A50551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6C2E00-4C29-4C83-9B1C-1CDF0A1756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7E0BFD-0650-4D28-9687-0069D590AA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256637-5663-432A-B618-53CB42AE5AAE}"/>
              </a:ext>
            </a:extLst>
          </p:cNvPr>
          <p:cNvSpPr>
            <a:spLocks noGrp="1"/>
          </p:cNvSpPr>
          <p:nvPr>
            <p:ph type="dt" sz="half" idx="10"/>
          </p:nvPr>
        </p:nvSpPr>
        <p:spPr/>
        <p:txBody>
          <a:bodyPr/>
          <a:lstStyle/>
          <a:p>
            <a:fld id="{28EF3CEB-FA14-477C-B987-A381B90B9222}" type="datetimeFigureOut">
              <a:rPr lang="en-US" smtClean="0"/>
              <a:t>Wednesday/9/23/2020</a:t>
            </a:fld>
            <a:endParaRPr lang="en-US"/>
          </a:p>
        </p:txBody>
      </p:sp>
      <p:sp>
        <p:nvSpPr>
          <p:cNvPr id="8" name="Footer Placeholder 7">
            <a:extLst>
              <a:ext uri="{FF2B5EF4-FFF2-40B4-BE49-F238E27FC236}">
                <a16:creationId xmlns:a16="http://schemas.microsoft.com/office/drawing/2014/main" id="{8EB8DD51-1E9C-459D-A1FD-2A51ADE83A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B98957-73A0-49BA-B478-F1E97B599029}"/>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1678698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671CA-F543-42AC-A398-1F3ADBF0CB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BE33C5-B9E7-4444-AD34-0A514145AFA0}"/>
              </a:ext>
            </a:extLst>
          </p:cNvPr>
          <p:cNvSpPr>
            <a:spLocks noGrp="1"/>
          </p:cNvSpPr>
          <p:nvPr>
            <p:ph type="dt" sz="half" idx="10"/>
          </p:nvPr>
        </p:nvSpPr>
        <p:spPr/>
        <p:txBody>
          <a:bodyPr/>
          <a:lstStyle/>
          <a:p>
            <a:fld id="{28EF3CEB-FA14-477C-B987-A381B90B9222}" type="datetimeFigureOut">
              <a:rPr lang="en-US" smtClean="0"/>
              <a:t>Wednesday/9/23/2020</a:t>
            </a:fld>
            <a:endParaRPr lang="en-US"/>
          </a:p>
        </p:txBody>
      </p:sp>
      <p:sp>
        <p:nvSpPr>
          <p:cNvPr id="4" name="Footer Placeholder 3">
            <a:extLst>
              <a:ext uri="{FF2B5EF4-FFF2-40B4-BE49-F238E27FC236}">
                <a16:creationId xmlns:a16="http://schemas.microsoft.com/office/drawing/2014/main" id="{6A34916C-2D69-47D3-8CD6-4CF3E257A7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D2322D-1120-4878-8878-65E175EBD1C2}"/>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1677919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F69A43-962A-4BC8-91F9-CCFAEB13B89D}"/>
              </a:ext>
            </a:extLst>
          </p:cNvPr>
          <p:cNvSpPr>
            <a:spLocks noGrp="1"/>
          </p:cNvSpPr>
          <p:nvPr>
            <p:ph type="dt" sz="half" idx="10"/>
          </p:nvPr>
        </p:nvSpPr>
        <p:spPr/>
        <p:txBody>
          <a:bodyPr/>
          <a:lstStyle/>
          <a:p>
            <a:fld id="{28EF3CEB-FA14-477C-B987-A381B90B9222}" type="datetimeFigureOut">
              <a:rPr lang="en-US" smtClean="0"/>
              <a:t>Wednesday/9/23/2020</a:t>
            </a:fld>
            <a:endParaRPr lang="en-US"/>
          </a:p>
        </p:txBody>
      </p:sp>
      <p:sp>
        <p:nvSpPr>
          <p:cNvPr id="3" name="Footer Placeholder 2">
            <a:extLst>
              <a:ext uri="{FF2B5EF4-FFF2-40B4-BE49-F238E27FC236}">
                <a16:creationId xmlns:a16="http://schemas.microsoft.com/office/drawing/2014/main" id="{0A3C1A8C-4418-493C-B60B-F33C7EA725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D86D1B1-417C-43E0-8B73-AC06FC6EC579}"/>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1351286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63358-2783-4A67-AAE3-2CE77AEEE0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DDB4CB-535D-4611-8436-1CC247BCD3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E90BF2-32FF-41AF-B8AC-FE92D3EA5F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B49AD4-C29F-4A7F-959D-FA36A242A63A}"/>
              </a:ext>
            </a:extLst>
          </p:cNvPr>
          <p:cNvSpPr>
            <a:spLocks noGrp="1"/>
          </p:cNvSpPr>
          <p:nvPr>
            <p:ph type="dt" sz="half" idx="10"/>
          </p:nvPr>
        </p:nvSpPr>
        <p:spPr/>
        <p:txBody>
          <a:bodyPr/>
          <a:lstStyle/>
          <a:p>
            <a:fld id="{28EF3CEB-FA14-477C-B987-A381B90B9222}" type="datetimeFigureOut">
              <a:rPr lang="en-US" smtClean="0"/>
              <a:t>Wednesday/9/23/2020</a:t>
            </a:fld>
            <a:endParaRPr lang="en-US"/>
          </a:p>
        </p:txBody>
      </p:sp>
      <p:sp>
        <p:nvSpPr>
          <p:cNvPr id="6" name="Footer Placeholder 5">
            <a:extLst>
              <a:ext uri="{FF2B5EF4-FFF2-40B4-BE49-F238E27FC236}">
                <a16:creationId xmlns:a16="http://schemas.microsoft.com/office/drawing/2014/main" id="{9E8DC224-0386-4994-82B4-7643952DEF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F693A6-058B-4FFB-91AF-229CFCA5C0EE}"/>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2264468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78505-4DE0-43AE-AAF4-673EE86018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F88472-7420-44A8-A051-7C9FD456B9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8D58CF-3BD6-40D2-B63D-434A30D667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CFAD5D-B062-4AEA-9624-1B70E397A374}"/>
              </a:ext>
            </a:extLst>
          </p:cNvPr>
          <p:cNvSpPr>
            <a:spLocks noGrp="1"/>
          </p:cNvSpPr>
          <p:nvPr>
            <p:ph type="dt" sz="half" idx="10"/>
          </p:nvPr>
        </p:nvSpPr>
        <p:spPr/>
        <p:txBody>
          <a:bodyPr/>
          <a:lstStyle/>
          <a:p>
            <a:fld id="{28EF3CEB-FA14-477C-B987-A381B90B9222}" type="datetimeFigureOut">
              <a:rPr lang="en-US" smtClean="0"/>
              <a:t>Wednesday/9/23/2020</a:t>
            </a:fld>
            <a:endParaRPr lang="en-US"/>
          </a:p>
        </p:txBody>
      </p:sp>
      <p:sp>
        <p:nvSpPr>
          <p:cNvPr id="6" name="Footer Placeholder 5">
            <a:extLst>
              <a:ext uri="{FF2B5EF4-FFF2-40B4-BE49-F238E27FC236}">
                <a16:creationId xmlns:a16="http://schemas.microsoft.com/office/drawing/2014/main" id="{CEA4A505-76E0-49F6-8C35-4658346990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F5DB6D-A91B-452A-880D-3733356AECE9}"/>
              </a:ext>
            </a:extLst>
          </p:cNvPr>
          <p:cNvSpPr>
            <a:spLocks noGrp="1"/>
          </p:cNvSpPr>
          <p:nvPr>
            <p:ph type="sldNum" sz="quarter" idx="12"/>
          </p:nvPr>
        </p:nvSpPr>
        <p:spPr/>
        <p:txBody>
          <a:bodyPr/>
          <a:lstStyle/>
          <a:p>
            <a:fld id="{B1FBAFC4-4A05-4DF6-B1FD-8F36CC434EF5}" type="slidenum">
              <a:rPr lang="en-US" smtClean="0"/>
              <a:t>‹#›</a:t>
            </a:fld>
            <a:endParaRPr lang="en-US"/>
          </a:p>
        </p:txBody>
      </p:sp>
    </p:spTree>
    <p:extLst>
      <p:ext uri="{BB962C8B-B14F-4D97-AF65-F5344CB8AC3E}">
        <p14:creationId xmlns:p14="http://schemas.microsoft.com/office/powerpoint/2010/main" val="1855538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D904C3-DB8F-45F2-BDAC-03D0797798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153CB5-85A6-40A9-99E7-F66E29F975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D7539C-2952-4FBC-ABC7-E94AB1813C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EF3CEB-FA14-477C-B987-A381B90B9222}" type="datetimeFigureOut">
              <a:rPr lang="en-US" smtClean="0"/>
              <a:t>Wednesday/9/23/2020</a:t>
            </a:fld>
            <a:endParaRPr lang="en-US"/>
          </a:p>
        </p:txBody>
      </p:sp>
      <p:sp>
        <p:nvSpPr>
          <p:cNvPr id="5" name="Footer Placeholder 4">
            <a:extLst>
              <a:ext uri="{FF2B5EF4-FFF2-40B4-BE49-F238E27FC236}">
                <a16:creationId xmlns:a16="http://schemas.microsoft.com/office/drawing/2014/main" id="{ACEC6D47-18CD-491D-A373-A78DBC11FA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5AAF6E-1557-40A9-A105-E03E0B6563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FBAFC4-4A05-4DF6-B1FD-8F36CC434EF5}" type="slidenum">
              <a:rPr lang="en-US" smtClean="0"/>
              <a:t>‹#›</a:t>
            </a:fld>
            <a:endParaRPr lang="en-US"/>
          </a:p>
        </p:txBody>
      </p:sp>
    </p:spTree>
    <p:extLst>
      <p:ext uri="{BB962C8B-B14F-4D97-AF65-F5344CB8AC3E}">
        <p14:creationId xmlns:p14="http://schemas.microsoft.com/office/powerpoint/2010/main" val="1785162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2.w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2.wmf"/><Relationship Id="rId5" Type="http://schemas.openxmlformats.org/officeDocument/2006/relationships/oleObject" Target="../embeddings/oleObject3.bin"/><Relationship Id="rId4" Type="http://schemas.openxmlformats.org/officeDocument/2006/relationships/image" Target="../media/image13.w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3.w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13.wmf"/></Relationships>
</file>

<file path=ppt/slides/_rels/slide3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16.wmf"/></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17.jpeg"/><Relationship Id="rId5" Type="http://schemas.openxmlformats.org/officeDocument/2006/relationships/image" Target="../media/image16.wmf"/><Relationship Id="rId4" Type="http://schemas.openxmlformats.org/officeDocument/2006/relationships/oleObject" Target="../embeddings/oleObject6.bin"/></Relationships>
</file>

<file path=ppt/slides/_rels/slide3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20.jpeg"/><Relationship Id="rId5" Type="http://schemas.openxmlformats.org/officeDocument/2006/relationships/image" Target="../media/image19.wmf"/><Relationship Id="rId4" Type="http://schemas.openxmlformats.org/officeDocument/2006/relationships/oleObject" Target="../embeddings/oleObject7.bin"/></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19.wmf"/><Relationship Id="rId5" Type="http://schemas.openxmlformats.org/officeDocument/2006/relationships/oleObject" Target="../embeddings/oleObject7.bin"/><Relationship Id="rId4" Type="http://schemas.openxmlformats.org/officeDocument/2006/relationships/image" Target="../media/image21.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19.wmf"/><Relationship Id="rId5" Type="http://schemas.openxmlformats.org/officeDocument/2006/relationships/oleObject" Target="../embeddings/oleObject8.bin"/><Relationship Id="rId4" Type="http://schemas.openxmlformats.org/officeDocument/2006/relationships/image" Target="../media/image22.jpeg"/></Relationships>
</file>

<file path=ppt/slides/_rels/slide4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4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4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5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6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6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6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7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7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51.tif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CC2EA2-91B3-45AE-B7ED-161CF00DB779}"/>
              </a:ext>
            </a:extLst>
          </p:cNvPr>
          <p:cNvSpPr txBox="1"/>
          <p:nvPr/>
        </p:nvSpPr>
        <p:spPr>
          <a:xfrm>
            <a:off x="1054873" y="2222953"/>
            <a:ext cx="10082254" cy="1938992"/>
          </a:xfrm>
          <a:prstGeom prst="rect">
            <a:avLst/>
          </a:prstGeom>
          <a:noFill/>
        </p:spPr>
        <p:txBody>
          <a:bodyPr wrap="square" rtlCol="0">
            <a:spAutoFit/>
          </a:bodyPr>
          <a:lstStyle/>
          <a:p>
            <a:pPr algn="ctr"/>
            <a:r>
              <a:rPr lang="en-US" sz="6000" dirty="0">
                <a:solidFill>
                  <a:schemeClr val="bg1"/>
                </a:solidFill>
                <a:ea typeface="Roboto" panose="02000000000000000000" pitchFamily="2" charset="0"/>
                <a:cs typeface="Roboto" panose="02000000000000000000" pitchFamily="2" charset="0"/>
              </a:rPr>
              <a:t>ACTIVE vs CLASSICAL</a:t>
            </a:r>
          </a:p>
          <a:p>
            <a:pPr algn="ctr"/>
            <a:r>
              <a:rPr lang="en-US" sz="6000" dirty="0">
                <a:solidFill>
                  <a:schemeClr val="bg1"/>
                </a:solidFill>
                <a:ea typeface="Roboto" panose="02000000000000000000" pitchFamily="2" charset="0"/>
                <a:cs typeface="Roboto" panose="02000000000000000000" pitchFamily="2" charset="0"/>
              </a:rPr>
              <a:t>UTOPIA</a:t>
            </a:r>
            <a:endParaRPr lang="en-US" sz="2800" dirty="0">
              <a:solidFill>
                <a:schemeClr val="bg1"/>
              </a:solidFill>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925210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4B5BD09-69C1-4907-B0E4-83D20008CC34}"/>
              </a:ext>
            </a:extLst>
          </p:cNvPr>
          <p:cNvSpPr txBox="1"/>
          <p:nvPr/>
        </p:nvSpPr>
        <p:spPr>
          <a:xfrm>
            <a:off x="10034878" y="6187081"/>
            <a:ext cx="1358064" cy="276999"/>
          </a:xfrm>
          <a:prstGeom prst="rect">
            <a:avLst/>
          </a:prstGeom>
          <a:noFill/>
        </p:spPr>
        <p:txBody>
          <a:bodyPr wrap="none" rtlCol="0">
            <a:spAutoFit/>
          </a:bodyPr>
          <a:lstStyle/>
          <a:p>
            <a:pPr algn="r"/>
            <a:r>
              <a:rPr lang="en-US" sz="1200" i="1" dirty="0">
                <a:solidFill>
                  <a:schemeClr val="bg1"/>
                </a:solidFill>
              </a:rPr>
              <a:t>Collage City </a:t>
            </a:r>
            <a:r>
              <a:rPr lang="en-US" sz="1200" dirty="0">
                <a:solidFill>
                  <a:schemeClr val="bg1"/>
                </a:solidFill>
              </a:rPr>
              <a:t>(1978)</a:t>
            </a:r>
            <a:endParaRPr lang="en-US" sz="1200" i="1" dirty="0">
              <a:solidFill>
                <a:schemeClr val="bg1"/>
              </a:solidFill>
            </a:endParaRPr>
          </a:p>
        </p:txBody>
      </p:sp>
      <p:sp>
        <p:nvSpPr>
          <p:cNvPr id="11" name="TextBox 10">
            <a:extLst>
              <a:ext uri="{FF2B5EF4-FFF2-40B4-BE49-F238E27FC236}">
                <a16:creationId xmlns:a16="http://schemas.microsoft.com/office/drawing/2014/main" id="{39D7C7AE-861B-40BB-9834-A2D435EA1E15}"/>
              </a:ext>
            </a:extLst>
          </p:cNvPr>
          <p:cNvSpPr txBox="1"/>
          <p:nvPr/>
        </p:nvSpPr>
        <p:spPr>
          <a:xfrm>
            <a:off x="688942" y="1347050"/>
            <a:ext cx="5578510" cy="769441"/>
          </a:xfrm>
          <a:prstGeom prst="rect">
            <a:avLst/>
          </a:prstGeom>
          <a:noFill/>
        </p:spPr>
        <p:txBody>
          <a:bodyPr wrap="square" rtlCol="0">
            <a:spAutoFit/>
          </a:bodyPr>
          <a:lstStyle/>
          <a:p>
            <a:pPr algn="ctr"/>
            <a:r>
              <a:rPr lang="en-US" sz="4400" dirty="0">
                <a:solidFill>
                  <a:schemeClr val="bg1"/>
                </a:solidFill>
                <a:ea typeface="Roboto" panose="02000000000000000000" pitchFamily="2" charset="0"/>
                <a:cs typeface="Roboto" panose="02000000000000000000" pitchFamily="2" charset="0"/>
              </a:rPr>
              <a:t>UTOPIA</a:t>
            </a:r>
          </a:p>
        </p:txBody>
      </p:sp>
      <p:sp>
        <p:nvSpPr>
          <p:cNvPr id="12" name="TextBox 11">
            <a:extLst>
              <a:ext uri="{FF2B5EF4-FFF2-40B4-BE49-F238E27FC236}">
                <a16:creationId xmlns:a16="http://schemas.microsoft.com/office/drawing/2014/main" id="{B43DF9DA-F32F-4F27-82E3-17E899576CCA}"/>
              </a:ext>
            </a:extLst>
          </p:cNvPr>
          <p:cNvSpPr txBox="1"/>
          <p:nvPr/>
        </p:nvSpPr>
        <p:spPr>
          <a:xfrm>
            <a:off x="1524000" y="2730234"/>
            <a:ext cx="1581152" cy="1446550"/>
          </a:xfrm>
          <a:prstGeom prst="rect">
            <a:avLst/>
          </a:prstGeom>
          <a:noFill/>
        </p:spPr>
        <p:txBody>
          <a:bodyPr wrap="square" rtlCol="0">
            <a:spAutoFit/>
          </a:bodyPr>
          <a:lstStyle/>
          <a:p>
            <a:pPr algn="ctr"/>
            <a:r>
              <a:rPr lang="en-US" sz="4400" dirty="0" err="1">
                <a:solidFill>
                  <a:schemeClr val="bg1"/>
                </a:solidFill>
                <a:ea typeface="Roboto" panose="02000000000000000000" pitchFamily="2" charset="0"/>
                <a:cs typeface="Roboto" panose="02000000000000000000" pitchFamily="2" charset="0"/>
              </a:rPr>
              <a:t>ou</a:t>
            </a:r>
            <a:endParaRPr lang="en-US" sz="4400" dirty="0">
              <a:solidFill>
                <a:schemeClr val="bg1"/>
              </a:solidFill>
              <a:ea typeface="Roboto" panose="02000000000000000000" pitchFamily="2" charset="0"/>
              <a:cs typeface="Roboto" panose="02000000000000000000" pitchFamily="2" charset="0"/>
            </a:endParaRPr>
          </a:p>
          <a:p>
            <a:pPr algn="ctr"/>
            <a:r>
              <a:rPr lang="en-US" sz="4400" dirty="0">
                <a:solidFill>
                  <a:schemeClr val="bg1"/>
                </a:solidFill>
                <a:ea typeface="Roboto" panose="02000000000000000000" pitchFamily="2" charset="0"/>
                <a:cs typeface="Roboto" panose="02000000000000000000" pitchFamily="2" charset="0"/>
              </a:rPr>
              <a:t>(not)</a:t>
            </a:r>
          </a:p>
        </p:txBody>
      </p:sp>
      <p:cxnSp>
        <p:nvCxnSpPr>
          <p:cNvPr id="3" name="Straight Arrow Connector 2">
            <a:extLst>
              <a:ext uri="{FF2B5EF4-FFF2-40B4-BE49-F238E27FC236}">
                <a16:creationId xmlns:a16="http://schemas.microsoft.com/office/drawing/2014/main" id="{976269D9-0D67-4380-8247-CBC440D8AA12}"/>
              </a:ext>
            </a:extLst>
          </p:cNvPr>
          <p:cNvCxnSpPr>
            <a:stCxn id="11" idx="2"/>
            <a:endCxn id="12" idx="0"/>
          </p:cNvCxnSpPr>
          <p:nvPr/>
        </p:nvCxnSpPr>
        <p:spPr>
          <a:xfrm flipH="1">
            <a:off x="2314576" y="2116491"/>
            <a:ext cx="1163621" cy="61374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73157C7-9674-4558-B7A8-FF6B661A75A7}"/>
              </a:ext>
            </a:extLst>
          </p:cNvPr>
          <p:cNvSpPr txBox="1"/>
          <p:nvPr/>
        </p:nvSpPr>
        <p:spPr>
          <a:xfrm>
            <a:off x="6267452" y="2196918"/>
            <a:ext cx="5578510" cy="2308324"/>
          </a:xfrm>
          <a:prstGeom prst="rect">
            <a:avLst/>
          </a:prstGeom>
          <a:noFill/>
        </p:spPr>
        <p:txBody>
          <a:bodyPr wrap="square" rtlCol="0">
            <a:spAutoFit/>
          </a:bodyPr>
          <a:lstStyle/>
          <a:p>
            <a:pPr algn="ctr"/>
            <a:r>
              <a:rPr lang="en-US" sz="2400" dirty="0">
                <a:solidFill>
                  <a:schemeClr val="tx1">
                    <a:lumMod val="65000"/>
                    <a:lumOff val="35000"/>
                  </a:schemeClr>
                </a:solidFill>
                <a:ea typeface="Roboto" panose="02000000000000000000" pitchFamily="2" charset="0"/>
                <a:cs typeface="Roboto" panose="02000000000000000000" pitchFamily="2" charset="0"/>
              </a:rPr>
              <a:t>Introduction</a:t>
            </a:r>
          </a:p>
          <a:p>
            <a:pPr algn="ctr"/>
            <a:r>
              <a:rPr lang="en-US" sz="2400" dirty="0">
                <a:solidFill>
                  <a:schemeClr val="bg1"/>
                </a:solidFill>
                <a:ea typeface="Roboto" panose="02000000000000000000" pitchFamily="2" charset="0"/>
                <a:cs typeface="Roboto" panose="02000000000000000000" pitchFamily="2" charset="0"/>
              </a:rPr>
              <a:t>Utopia: Decline and Fall?</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After the Millennium</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Crisis of the Object</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Collision City and the Politics of ‘Bricolage’</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Collage City and the Reconquest of Time</a:t>
            </a:r>
          </a:p>
        </p:txBody>
      </p:sp>
    </p:spTree>
    <p:extLst>
      <p:ext uri="{BB962C8B-B14F-4D97-AF65-F5344CB8AC3E}">
        <p14:creationId xmlns:p14="http://schemas.microsoft.com/office/powerpoint/2010/main" val="33933810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4B5BD09-69C1-4907-B0E4-83D20008CC34}"/>
              </a:ext>
            </a:extLst>
          </p:cNvPr>
          <p:cNvSpPr txBox="1"/>
          <p:nvPr/>
        </p:nvSpPr>
        <p:spPr>
          <a:xfrm>
            <a:off x="10034878" y="6187081"/>
            <a:ext cx="1358064" cy="276999"/>
          </a:xfrm>
          <a:prstGeom prst="rect">
            <a:avLst/>
          </a:prstGeom>
          <a:noFill/>
        </p:spPr>
        <p:txBody>
          <a:bodyPr wrap="none" rtlCol="0">
            <a:spAutoFit/>
          </a:bodyPr>
          <a:lstStyle/>
          <a:p>
            <a:pPr algn="r"/>
            <a:r>
              <a:rPr lang="en-US" sz="1200" i="1" dirty="0">
                <a:solidFill>
                  <a:schemeClr val="bg1"/>
                </a:solidFill>
              </a:rPr>
              <a:t>Collage City </a:t>
            </a:r>
            <a:r>
              <a:rPr lang="en-US" sz="1200" dirty="0">
                <a:solidFill>
                  <a:schemeClr val="bg1"/>
                </a:solidFill>
              </a:rPr>
              <a:t>(1978)</a:t>
            </a:r>
            <a:endParaRPr lang="en-US" sz="1200" i="1" dirty="0">
              <a:solidFill>
                <a:schemeClr val="bg1"/>
              </a:solidFill>
            </a:endParaRPr>
          </a:p>
        </p:txBody>
      </p:sp>
      <p:sp>
        <p:nvSpPr>
          <p:cNvPr id="11" name="TextBox 10">
            <a:extLst>
              <a:ext uri="{FF2B5EF4-FFF2-40B4-BE49-F238E27FC236}">
                <a16:creationId xmlns:a16="http://schemas.microsoft.com/office/drawing/2014/main" id="{39D7C7AE-861B-40BB-9834-A2D435EA1E15}"/>
              </a:ext>
            </a:extLst>
          </p:cNvPr>
          <p:cNvSpPr txBox="1"/>
          <p:nvPr/>
        </p:nvSpPr>
        <p:spPr>
          <a:xfrm>
            <a:off x="688942" y="1347050"/>
            <a:ext cx="5578510" cy="769441"/>
          </a:xfrm>
          <a:prstGeom prst="rect">
            <a:avLst/>
          </a:prstGeom>
          <a:noFill/>
        </p:spPr>
        <p:txBody>
          <a:bodyPr wrap="square" rtlCol="0">
            <a:spAutoFit/>
          </a:bodyPr>
          <a:lstStyle/>
          <a:p>
            <a:pPr algn="ctr"/>
            <a:r>
              <a:rPr lang="en-US" sz="4400" dirty="0">
                <a:solidFill>
                  <a:schemeClr val="bg1"/>
                </a:solidFill>
                <a:ea typeface="Roboto" panose="02000000000000000000" pitchFamily="2" charset="0"/>
                <a:cs typeface="Roboto" panose="02000000000000000000" pitchFamily="2" charset="0"/>
              </a:rPr>
              <a:t>UTOPIA</a:t>
            </a:r>
          </a:p>
        </p:txBody>
      </p:sp>
      <p:sp>
        <p:nvSpPr>
          <p:cNvPr id="12" name="TextBox 11">
            <a:extLst>
              <a:ext uri="{FF2B5EF4-FFF2-40B4-BE49-F238E27FC236}">
                <a16:creationId xmlns:a16="http://schemas.microsoft.com/office/drawing/2014/main" id="{B43DF9DA-F32F-4F27-82E3-17E899576CCA}"/>
              </a:ext>
            </a:extLst>
          </p:cNvPr>
          <p:cNvSpPr txBox="1"/>
          <p:nvPr/>
        </p:nvSpPr>
        <p:spPr>
          <a:xfrm>
            <a:off x="1524000" y="2730234"/>
            <a:ext cx="1581152" cy="1446550"/>
          </a:xfrm>
          <a:prstGeom prst="rect">
            <a:avLst/>
          </a:prstGeom>
          <a:noFill/>
        </p:spPr>
        <p:txBody>
          <a:bodyPr wrap="square" rtlCol="0">
            <a:spAutoFit/>
          </a:bodyPr>
          <a:lstStyle/>
          <a:p>
            <a:pPr algn="ctr"/>
            <a:r>
              <a:rPr lang="en-US" sz="4400" dirty="0" err="1">
                <a:solidFill>
                  <a:schemeClr val="bg1"/>
                </a:solidFill>
                <a:ea typeface="Roboto" panose="02000000000000000000" pitchFamily="2" charset="0"/>
                <a:cs typeface="Roboto" panose="02000000000000000000" pitchFamily="2" charset="0"/>
              </a:rPr>
              <a:t>ou</a:t>
            </a:r>
            <a:endParaRPr lang="en-US" sz="4400" dirty="0">
              <a:solidFill>
                <a:schemeClr val="bg1"/>
              </a:solidFill>
              <a:ea typeface="Roboto" panose="02000000000000000000" pitchFamily="2" charset="0"/>
              <a:cs typeface="Roboto" panose="02000000000000000000" pitchFamily="2" charset="0"/>
            </a:endParaRPr>
          </a:p>
          <a:p>
            <a:pPr algn="ctr"/>
            <a:r>
              <a:rPr lang="en-US" sz="4400" dirty="0">
                <a:solidFill>
                  <a:schemeClr val="bg1"/>
                </a:solidFill>
                <a:ea typeface="Roboto" panose="02000000000000000000" pitchFamily="2" charset="0"/>
                <a:cs typeface="Roboto" panose="02000000000000000000" pitchFamily="2" charset="0"/>
              </a:rPr>
              <a:t>(not)</a:t>
            </a:r>
          </a:p>
        </p:txBody>
      </p:sp>
      <p:sp>
        <p:nvSpPr>
          <p:cNvPr id="13" name="TextBox 12">
            <a:extLst>
              <a:ext uri="{FF2B5EF4-FFF2-40B4-BE49-F238E27FC236}">
                <a16:creationId xmlns:a16="http://schemas.microsoft.com/office/drawing/2014/main" id="{95628E6F-B410-481F-8341-CCE9D576D163}"/>
              </a:ext>
            </a:extLst>
          </p:cNvPr>
          <p:cNvSpPr txBox="1"/>
          <p:nvPr/>
        </p:nvSpPr>
        <p:spPr>
          <a:xfrm>
            <a:off x="3771902" y="2705725"/>
            <a:ext cx="1733548" cy="1446550"/>
          </a:xfrm>
          <a:prstGeom prst="rect">
            <a:avLst/>
          </a:prstGeom>
          <a:noFill/>
        </p:spPr>
        <p:txBody>
          <a:bodyPr wrap="square" rtlCol="0">
            <a:spAutoFit/>
          </a:bodyPr>
          <a:lstStyle/>
          <a:p>
            <a:pPr algn="ctr"/>
            <a:r>
              <a:rPr lang="en-US" sz="4400" dirty="0" err="1">
                <a:solidFill>
                  <a:schemeClr val="bg1"/>
                </a:solidFill>
                <a:ea typeface="Roboto" panose="02000000000000000000" pitchFamily="2" charset="0"/>
                <a:cs typeface="Roboto" panose="02000000000000000000" pitchFamily="2" charset="0"/>
              </a:rPr>
              <a:t>topos</a:t>
            </a:r>
            <a:endParaRPr lang="en-US" sz="4400" dirty="0">
              <a:solidFill>
                <a:schemeClr val="bg1"/>
              </a:solidFill>
              <a:ea typeface="Roboto" panose="02000000000000000000" pitchFamily="2" charset="0"/>
              <a:cs typeface="Roboto" panose="02000000000000000000" pitchFamily="2" charset="0"/>
            </a:endParaRPr>
          </a:p>
          <a:p>
            <a:pPr algn="ctr"/>
            <a:r>
              <a:rPr lang="en-US" sz="4400" dirty="0">
                <a:solidFill>
                  <a:schemeClr val="bg1"/>
                </a:solidFill>
                <a:ea typeface="Roboto" panose="02000000000000000000" pitchFamily="2" charset="0"/>
                <a:cs typeface="Roboto" panose="02000000000000000000" pitchFamily="2" charset="0"/>
              </a:rPr>
              <a:t>(place)</a:t>
            </a:r>
          </a:p>
        </p:txBody>
      </p:sp>
      <p:cxnSp>
        <p:nvCxnSpPr>
          <p:cNvPr id="3" name="Straight Arrow Connector 2">
            <a:extLst>
              <a:ext uri="{FF2B5EF4-FFF2-40B4-BE49-F238E27FC236}">
                <a16:creationId xmlns:a16="http://schemas.microsoft.com/office/drawing/2014/main" id="{976269D9-0D67-4380-8247-CBC440D8AA12}"/>
              </a:ext>
            </a:extLst>
          </p:cNvPr>
          <p:cNvCxnSpPr>
            <a:stCxn id="11" idx="2"/>
            <a:endCxn id="12" idx="0"/>
          </p:cNvCxnSpPr>
          <p:nvPr/>
        </p:nvCxnSpPr>
        <p:spPr>
          <a:xfrm flipH="1">
            <a:off x="2314576" y="2116491"/>
            <a:ext cx="1163621" cy="61374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00D7B96-B5FE-4303-8293-B410913AD046}"/>
              </a:ext>
            </a:extLst>
          </p:cNvPr>
          <p:cNvCxnSpPr>
            <a:cxnSpLocks/>
            <a:stCxn id="11" idx="2"/>
            <a:endCxn id="13" idx="0"/>
          </p:cNvCxnSpPr>
          <p:nvPr/>
        </p:nvCxnSpPr>
        <p:spPr>
          <a:xfrm>
            <a:off x="3478197" y="2116491"/>
            <a:ext cx="1160479" cy="58923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1E0FC50-0BA0-4408-8DC7-C714ADEAC47A}"/>
              </a:ext>
            </a:extLst>
          </p:cNvPr>
          <p:cNvSpPr txBox="1"/>
          <p:nvPr/>
        </p:nvSpPr>
        <p:spPr>
          <a:xfrm>
            <a:off x="6267452" y="2196918"/>
            <a:ext cx="5578510" cy="2308324"/>
          </a:xfrm>
          <a:prstGeom prst="rect">
            <a:avLst/>
          </a:prstGeom>
          <a:noFill/>
        </p:spPr>
        <p:txBody>
          <a:bodyPr wrap="square" rtlCol="0">
            <a:spAutoFit/>
          </a:bodyPr>
          <a:lstStyle/>
          <a:p>
            <a:pPr algn="ctr"/>
            <a:r>
              <a:rPr lang="en-US" sz="2400" dirty="0">
                <a:solidFill>
                  <a:schemeClr val="tx1">
                    <a:lumMod val="65000"/>
                    <a:lumOff val="35000"/>
                  </a:schemeClr>
                </a:solidFill>
                <a:ea typeface="Roboto" panose="02000000000000000000" pitchFamily="2" charset="0"/>
                <a:cs typeface="Roboto" panose="02000000000000000000" pitchFamily="2" charset="0"/>
              </a:rPr>
              <a:t>Introduction</a:t>
            </a:r>
          </a:p>
          <a:p>
            <a:pPr algn="ctr"/>
            <a:r>
              <a:rPr lang="en-US" sz="2400" dirty="0">
                <a:solidFill>
                  <a:schemeClr val="bg1"/>
                </a:solidFill>
                <a:ea typeface="Roboto" panose="02000000000000000000" pitchFamily="2" charset="0"/>
                <a:cs typeface="Roboto" panose="02000000000000000000" pitchFamily="2" charset="0"/>
              </a:rPr>
              <a:t>Utopia: Decline and Fall?</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After the Millennium</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Crisis of the Object</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Collision City and the Politics of ‘Bricolage’</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Collage City and the Reconquest of Time</a:t>
            </a:r>
          </a:p>
        </p:txBody>
      </p:sp>
    </p:spTree>
    <p:extLst>
      <p:ext uri="{BB962C8B-B14F-4D97-AF65-F5344CB8AC3E}">
        <p14:creationId xmlns:p14="http://schemas.microsoft.com/office/powerpoint/2010/main" val="923524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4B5BD09-69C1-4907-B0E4-83D20008CC34}"/>
              </a:ext>
            </a:extLst>
          </p:cNvPr>
          <p:cNvSpPr txBox="1"/>
          <p:nvPr/>
        </p:nvSpPr>
        <p:spPr>
          <a:xfrm>
            <a:off x="10034878" y="6187081"/>
            <a:ext cx="1358064" cy="276999"/>
          </a:xfrm>
          <a:prstGeom prst="rect">
            <a:avLst/>
          </a:prstGeom>
          <a:noFill/>
        </p:spPr>
        <p:txBody>
          <a:bodyPr wrap="none" rtlCol="0">
            <a:spAutoFit/>
          </a:bodyPr>
          <a:lstStyle/>
          <a:p>
            <a:pPr algn="r"/>
            <a:r>
              <a:rPr lang="en-US" sz="1200" i="1" dirty="0">
                <a:solidFill>
                  <a:schemeClr val="bg1"/>
                </a:solidFill>
              </a:rPr>
              <a:t>Collage City </a:t>
            </a:r>
            <a:r>
              <a:rPr lang="en-US" sz="1200" dirty="0">
                <a:solidFill>
                  <a:schemeClr val="bg1"/>
                </a:solidFill>
              </a:rPr>
              <a:t>(1978)</a:t>
            </a:r>
            <a:endParaRPr lang="en-US" sz="1200" i="1" dirty="0">
              <a:solidFill>
                <a:schemeClr val="bg1"/>
              </a:solidFill>
            </a:endParaRPr>
          </a:p>
        </p:txBody>
      </p:sp>
      <p:sp>
        <p:nvSpPr>
          <p:cNvPr id="11" name="TextBox 10">
            <a:extLst>
              <a:ext uri="{FF2B5EF4-FFF2-40B4-BE49-F238E27FC236}">
                <a16:creationId xmlns:a16="http://schemas.microsoft.com/office/drawing/2014/main" id="{39D7C7AE-861B-40BB-9834-A2D435EA1E15}"/>
              </a:ext>
            </a:extLst>
          </p:cNvPr>
          <p:cNvSpPr txBox="1"/>
          <p:nvPr/>
        </p:nvSpPr>
        <p:spPr>
          <a:xfrm>
            <a:off x="688942" y="1347050"/>
            <a:ext cx="5578510" cy="769441"/>
          </a:xfrm>
          <a:prstGeom prst="rect">
            <a:avLst/>
          </a:prstGeom>
          <a:noFill/>
        </p:spPr>
        <p:txBody>
          <a:bodyPr wrap="square" rtlCol="0">
            <a:spAutoFit/>
          </a:bodyPr>
          <a:lstStyle/>
          <a:p>
            <a:pPr algn="ctr"/>
            <a:r>
              <a:rPr lang="en-US" sz="4400" dirty="0">
                <a:solidFill>
                  <a:schemeClr val="bg1"/>
                </a:solidFill>
                <a:ea typeface="Roboto" panose="02000000000000000000" pitchFamily="2" charset="0"/>
                <a:cs typeface="Roboto" panose="02000000000000000000" pitchFamily="2" charset="0"/>
              </a:rPr>
              <a:t>UTOPIA</a:t>
            </a:r>
          </a:p>
        </p:txBody>
      </p:sp>
      <p:sp>
        <p:nvSpPr>
          <p:cNvPr id="12" name="TextBox 11">
            <a:extLst>
              <a:ext uri="{FF2B5EF4-FFF2-40B4-BE49-F238E27FC236}">
                <a16:creationId xmlns:a16="http://schemas.microsoft.com/office/drawing/2014/main" id="{B43DF9DA-F32F-4F27-82E3-17E899576CCA}"/>
              </a:ext>
            </a:extLst>
          </p:cNvPr>
          <p:cNvSpPr txBox="1"/>
          <p:nvPr/>
        </p:nvSpPr>
        <p:spPr>
          <a:xfrm>
            <a:off x="1524000" y="2730234"/>
            <a:ext cx="1581152" cy="1446550"/>
          </a:xfrm>
          <a:prstGeom prst="rect">
            <a:avLst/>
          </a:prstGeom>
          <a:noFill/>
        </p:spPr>
        <p:txBody>
          <a:bodyPr wrap="square" rtlCol="0">
            <a:spAutoFit/>
          </a:bodyPr>
          <a:lstStyle/>
          <a:p>
            <a:pPr algn="ctr"/>
            <a:r>
              <a:rPr lang="en-US" sz="4400" dirty="0" err="1">
                <a:solidFill>
                  <a:schemeClr val="bg1"/>
                </a:solidFill>
                <a:ea typeface="Roboto" panose="02000000000000000000" pitchFamily="2" charset="0"/>
                <a:cs typeface="Roboto" panose="02000000000000000000" pitchFamily="2" charset="0"/>
              </a:rPr>
              <a:t>ou</a:t>
            </a:r>
            <a:endParaRPr lang="en-US" sz="4400" dirty="0">
              <a:solidFill>
                <a:schemeClr val="bg1"/>
              </a:solidFill>
              <a:ea typeface="Roboto" panose="02000000000000000000" pitchFamily="2" charset="0"/>
              <a:cs typeface="Roboto" panose="02000000000000000000" pitchFamily="2" charset="0"/>
            </a:endParaRPr>
          </a:p>
          <a:p>
            <a:pPr algn="ctr"/>
            <a:r>
              <a:rPr lang="en-US" sz="4400" dirty="0">
                <a:solidFill>
                  <a:schemeClr val="bg1"/>
                </a:solidFill>
                <a:ea typeface="Roboto" panose="02000000000000000000" pitchFamily="2" charset="0"/>
                <a:cs typeface="Roboto" panose="02000000000000000000" pitchFamily="2" charset="0"/>
              </a:rPr>
              <a:t>(not)</a:t>
            </a:r>
          </a:p>
        </p:txBody>
      </p:sp>
      <p:sp>
        <p:nvSpPr>
          <p:cNvPr id="13" name="TextBox 12">
            <a:extLst>
              <a:ext uri="{FF2B5EF4-FFF2-40B4-BE49-F238E27FC236}">
                <a16:creationId xmlns:a16="http://schemas.microsoft.com/office/drawing/2014/main" id="{95628E6F-B410-481F-8341-CCE9D576D163}"/>
              </a:ext>
            </a:extLst>
          </p:cNvPr>
          <p:cNvSpPr txBox="1"/>
          <p:nvPr/>
        </p:nvSpPr>
        <p:spPr>
          <a:xfrm>
            <a:off x="3771902" y="2705725"/>
            <a:ext cx="1733548" cy="1446550"/>
          </a:xfrm>
          <a:prstGeom prst="rect">
            <a:avLst/>
          </a:prstGeom>
          <a:noFill/>
        </p:spPr>
        <p:txBody>
          <a:bodyPr wrap="square" rtlCol="0">
            <a:spAutoFit/>
          </a:bodyPr>
          <a:lstStyle/>
          <a:p>
            <a:pPr algn="ctr"/>
            <a:r>
              <a:rPr lang="en-US" sz="4400" dirty="0" err="1">
                <a:solidFill>
                  <a:schemeClr val="bg1"/>
                </a:solidFill>
                <a:ea typeface="Roboto" panose="02000000000000000000" pitchFamily="2" charset="0"/>
                <a:cs typeface="Roboto" panose="02000000000000000000" pitchFamily="2" charset="0"/>
              </a:rPr>
              <a:t>topos</a:t>
            </a:r>
            <a:endParaRPr lang="en-US" sz="4400" dirty="0">
              <a:solidFill>
                <a:schemeClr val="bg1"/>
              </a:solidFill>
              <a:ea typeface="Roboto" panose="02000000000000000000" pitchFamily="2" charset="0"/>
              <a:cs typeface="Roboto" panose="02000000000000000000" pitchFamily="2" charset="0"/>
            </a:endParaRPr>
          </a:p>
          <a:p>
            <a:pPr algn="ctr"/>
            <a:r>
              <a:rPr lang="en-US" sz="4400" dirty="0">
                <a:solidFill>
                  <a:schemeClr val="bg1"/>
                </a:solidFill>
                <a:ea typeface="Roboto" panose="02000000000000000000" pitchFamily="2" charset="0"/>
                <a:cs typeface="Roboto" panose="02000000000000000000" pitchFamily="2" charset="0"/>
              </a:rPr>
              <a:t>(place)</a:t>
            </a:r>
          </a:p>
        </p:txBody>
      </p:sp>
      <p:cxnSp>
        <p:nvCxnSpPr>
          <p:cNvPr id="3" name="Straight Arrow Connector 2">
            <a:extLst>
              <a:ext uri="{FF2B5EF4-FFF2-40B4-BE49-F238E27FC236}">
                <a16:creationId xmlns:a16="http://schemas.microsoft.com/office/drawing/2014/main" id="{976269D9-0D67-4380-8247-CBC440D8AA12}"/>
              </a:ext>
            </a:extLst>
          </p:cNvPr>
          <p:cNvCxnSpPr>
            <a:stCxn id="11" idx="2"/>
            <a:endCxn id="12" idx="0"/>
          </p:cNvCxnSpPr>
          <p:nvPr/>
        </p:nvCxnSpPr>
        <p:spPr>
          <a:xfrm flipH="1">
            <a:off x="2314576" y="2116491"/>
            <a:ext cx="1163621" cy="61374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00D7B96-B5FE-4303-8293-B410913AD046}"/>
              </a:ext>
            </a:extLst>
          </p:cNvPr>
          <p:cNvCxnSpPr>
            <a:cxnSpLocks/>
            <a:stCxn id="11" idx="2"/>
            <a:endCxn id="13" idx="0"/>
          </p:cNvCxnSpPr>
          <p:nvPr/>
        </p:nvCxnSpPr>
        <p:spPr>
          <a:xfrm>
            <a:off x="3478197" y="2116491"/>
            <a:ext cx="1160479" cy="58923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83F874E-A67D-45E2-83E6-1E2EF473011F}"/>
              </a:ext>
            </a:extLst>
          </p:cNvPr>
          <p:cNvSpPr txBox="1"/>
          <p:nvPr/>
        </p:nvSpPr>
        <p:spPr>
          <a:xfrm>
            <a:off x="688942" y="4909400"/>
            <a:ext cx="5578510" cy="769441"/>
          </a:xfrm>
          <a:prstGeom prst="rect">
            <a:avLst/>
          </a:prstGeom>
          <a:noFill/>
        </p:spPr>
        <p:txBody>
          <a:bodyPr wrap="square" rtlCol="0">
            <a:spAutoFit/>
          </a:bodyPr>
          <a:lstStyle/>
          <a:p>
            <a:pPr algn="ctr"/>
            <a:r>
              <a:rPr lang="en-US" sz="4400" dirty="0">
                <a:solidFill>
                  <a:schemeClr val="bg1"/>
                </a:solidFill>
                <a:ea typeface="Roboto" panose="02000000000000000000" pitchFamily="2" charset="0"/>
                <a:cs typeface="Roboto" panose="02000000000000000000" pitchFamily="2" charset="0"/>
              </a:rPr>
              <a:t>‘nowhere’</a:t>
            </a:r>
          </a:p>
        </p:txBody>
      </p:sp>
      <p:sp>
        <p:nvSpPr>
          <p:cNvPr id="10" name="TextBox 9">
            <a:extLst>
              <a:ext uri="{FF2B5EF4-FFF2-40B4-BE49-F238E27FC236}">
                <a16:creationId xmlns:a16="http://schemas.microsoft.com/office/drawing/2014/main" id="{677085DC-5CB5-4373-86A6-77E1FA5E59A2}"/>
              </a:ext>
            </a:extLst>
          </p:cNvPr>
          <p:cNvSpPr txBox="1"/>
          <p:nvPr/>
        </p:nvSpPr>
        <p:spPr>
          <a:xfrm>
            <a:off x="6267452" y="2196918"/>
            <a:ext cx="5578510" cy="2308324"/>
          </a:xfrm>
          <a:prstGeom prst="rect">
            <a:avLst/>
          </a:prstGeom>
          <a:noFill/>
        </p:spPr>
        <p:txBody>
          <a:bodyPr wrap="square" rtlCol="0">
            <a:spAutoFit/>
          </a:bodyPr>
          <a:lstStyle/>
          <a:p>
            <a:pPr algn="ctr"/>
            <a:r>
              <a:rPr lang="en-US" sz="2400" dirty="0">
                <a:solidFill>
                  <a:schemeClr val="tx1">
                    <a:lumMod val="65000"/>
                    <a:lumOff val="35000"/>
                  </a:schemeClr>
                </a:solidFill>
                <a:ea typeface="Roboto" panose="02000000000000000000" pitchFamily="2" charset="0"/>
                <a:cs typeface="Roboto" panose="02000000000000000000" pitchFamily="2" charset="0"/>
              </a:rPr>
              <a:t>Introduction</a:t>
            </a:r>
          </a:p>
          <a:p>
            <a:pPr algn="ctr"/>
            <a:r>
              <a:rPr lang="en-US" sz="2400" dirty="0">
                <a:solidFill>
                  <a:schemeClr val="bg1"/>
                </a:solidFill>
                <a:ea typeface="Roboto" panose="02000000000000000000" pitchFamily="2" charset="0"/>
                <a:cs typeface="Roboto" panose="02000000000000000000" pitchFamily="2" charset="0"/>
              </a:rPr>
              <a:t>Utopia: Decline and Fall?</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After the Millennium</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Crisis of the Object</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Collision City and the Politics of ‘Bricolage’</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Collage City and the Reconquest of Time</a:t>
            </a:r>
          </a:p>
        </p:txBody>
      </p:sp>
    </p:spTree>
    <p:extLst>
      <p:ext uri="{BB962C8B-B14F-4D97-AF65-F5344CB8AC3E}">
        <p14:creationId xmlns:p14="http://schemas.microsoft.com/office/powerpoint/2010/main" val="1389829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4B5BD09-69C1-4907-B0E4-83D20008CC34}"/>
              </a:ext>
            </a:extLst>
          </p:cNvPr>
          <p:cNvSpPr txBox="1"/>
          <p:nvPr/>
        </p:nvSpPr>
        <p:spPr>
          <a:xfrm>
            <a:off x="6904406" y="6187081"/>
            <a:ext cx="4488536" cy="461665"/>
          </a:xfrm>
          <a:prstGeom prst="rect">
            <a:avLst/>
          </a:prstGeom>
          <a:noFill/>
        </p:spPr>
        <p:txBody>
          <a:bodyPr wrap="none" rtlCol="0">
            <a:spAutoFit/>
          </a:bodyPr>
          <a:lstStyle/>
          <a:p>
            <a:pPr algn="r"/>
            <a:r>
              <a:rPr lang="en-US" sz="1200" dirty="0">
                <a:solidFill>
                  <a:schemeClr val="bg1"/>
                </a:solidFill>
              </a:rPr>
              <a:t>Top: Raymond Unwin, </a:t>
            </a:r>
            <a:r>
              <a:rPr lang="en-US" sz="1200" i="1" dirty="0">
                <a:solidFill>
                  <a:schemeClr val="bg1"/>
                </a:solidFill>
              </a:rPr>
              <a:t>Study for fictional town</a:t>
            </a:r>
          </a:p>
          <a:p>
            <a:pPr algn="r"/>
            <a:r>
              <a:rPr lang="en-US" sz="1200" dirty="0">
                <a:solidFill>
                  <a:schemeClr val="bg1"/>
                </a:solidFill>
              </a:rPr>
              <a:t>Bottom: </a:t>
            </a:r>
            <a:r>
              <a:rPr lang="en-US" sz="1200" dirty="0" err="1">
                <a:solidFill>
                  <a:schemeClr val="bg1"/>
                </a:solidFill>
              </a:rPr>
              <a:t>Yona</a:t>
            </a:r>
            <a:r>
              <a:rPr lang="en-US" sz="1200" dirty="0">
                <a:solidFill>
                  <a:schemeClr val="bg1"/>
                </a:solidFill>
              </a:rPr>
              <a:t> Friedman, from </a:t>
            </a:r>
            <a:r>
              <a:rPr lang="en-US" sz="1200" i="1" dirty="0">
                <a:solidFill>
                  <a:schemeClr val="bg1"/>
                </a:solidFill>
              </a:rPr>
              <a:t>Mobile Architecture</a:t>
            </a:r>
            <a:r>
              <a:rPr lang="en-US" sz="1200" dirty="0">
                <a:solidFill>
                  <a:schemeClr val="bg1"/>
                </a:solidFill>
              </a:rPr>
              <a:t> studies (1950-60s)</a:t>
            </a:r>
          </a:p>
        </p:txBody>
      </p:sp>
      <p:pic>
        <p:nvPicPr>
          <p:cNvPr id="9" name="Picture 2" descr="Image result for yona friedman">
            <a:extLst>
              <a:ext uri="{FF2B5EF4-FFF2-40B4-BE49-F238E27FC236}">
                <a16:creationId xmlns:a16="http://schemas.microsoft.com/office/drawing/2014/main" id="{04942704-51BC-44C7-806B-C2C7982EF13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95349" y="3578056"/>
            <a:ext cx="5029200" cy="282838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F97675C0-3F0F-43E2-9A81-775C6ED7191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95349" y="404484"/>
            <a:ext cx="5029200" cy="29927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F803FCF-7EDE-4A3D-A79D-F429D6CAAA79}"/>
              </a:ext>
            </a:extLst>
          </p:cNvPr>
          <p:cNvSpPr txBox="1"/>
          <p:nvPr/>
        </p:nvSpPr>
        <p:spPr>
          <a:xfrm>
            <a:off x="6267452" y="2196918"/>
            <a:ext cx="5578510" cy="2308324"/>
          </a:xfrm>
          <a:prstGeom prst="rect">
            <a:avLst/>
          </a:prstGeom>
          <a:noFill/>
        </p:spPr>
        <p:txBody>
          <a:bodyPr wrap="square" rtlCol="0">
            <a:spAutoFit/>
          </a:bodyPr>
          <a:lstStyle/>
          <a:p>
            <a:pPr algn="ctr"/>
            <a:r>
              <a:rPr lang="en-US" sz="2400" dirty="0">
                <a:solidFill>
                  <a:schemeClr val="tx1">
                    <a:lumMod val="65000"/>
                    <a:lumOff val="35000"/>
                  </a:schemeClr>
                </a:solidFill>
                <a:ea typeface="Roboto" panose="02000000000000000000" pitchFamily="2" charset="0"/>
                <a:cs typeface="Roboto" panose="02000000000000000000" pitchFamily="2" charset="0"/>
              </a:rPr>
              <a:t>Introduction</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Utopia: Decline and Fall?</a:t>
            </a:r>
          </a:p>
          <a:p>
            <a:pPr algn="ctr"/>
            <a:r>
              <a:rPr lang="en-US" sz="2400" dirty="0">
                <a:solidFill>
                  <a:schemeClr val="bg1"/>
                </a:solidFill>
                <a:ea typeface="Roboto" panose="02000000000000000000" pitchFamily="2" charset="0"/>
                <a:cs typeface="Roboto" panose="02000000000000000000" pitchFamily="2" charset="0"/>
              </a:rPr>
              <a:t>After the Millennium</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Crisis of the Object</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Collision City and the Politics of ‘Bricolage’</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Collage City and the Reconquest of Time</a:t>
            </a:r>
          </a:p>
        </p:txBody>
      </p:sp>
    </p:spTree>
    <p:extLst>
      <p:ext uri="{BB962C8B-B14F-4D97-AF65-F5344CB8AC3E}">
        <p14:creationId xmlns:p14="http://schemas.microsoft.com/office/powerpoint/2010/main" val="2282477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4B5BD09-69C1-4907-B0E4-83D20008CC34}"/>
              </a:ext>
            </a:extLst>
          </p:cNvPr>
          <p:cNvSpPr txBox="1"/>
          <p:nvPr/>
        </p:nvSpPr>
        <p:spPr>
          <a:xfrm>
            <a:off x="10034878" y="6187081"/>
            <a:ext cx="1358064" cy="276999"/>
          </a:xfrm>
          <a:prstGeom prst="rect">
            <a:avLst/>
          </a:prstGeom>
          <a:noFill/>
        </p:spPr>
        <p:txBody>
          <a:bodyPr wrap="none" rtlCol="0">
            <a:spAutoFit/>
          </a:bodyPr>
          <a:lstStyle/>
          <a:p>
            <a:pPr algn="r"/>
            <a:r>
              <a:rPr lang="en-US" sz="1200" i="1" dirty="0">
                <a:solidFill>
                  <a:schemeClr val="bg1"/>
                </a:solidFill>
              </a:rPr>
              <a:t>Collage City </a:t>
            </a:r>
            <a:r>
              <a:rPr lang="en-US" sz="1200" dirty="0">
                <a:solidFill>
                  <a:schemeClr val="bg1"/>
                </a:solidFill>
              </a:rPr>
              <a:t>(1978)</a:t>
            </a:r>
            <a:endParaRPr lang="en-US" sz="1200" i="1" dirty="0">
              <a:solidFill>
                <a:schemeClr val="bg1"/>
              </a:solidFill>
            </a:endParaRPr>
          </a:p>
        </p:txBody>
      </p:sp>
      <p:sp>
        <p:nvSpPr>
          <p:cNvPr id="7" name="TextBox 6">
            <a:extLst>
              <a:ext uri="{FF2B5EF4-FFF2-40B4-BE49-F238E27FC236}">
                <a16:creationId xmlns:a16="http://schemas.microsoft.com/office/drawing/2014/main" id="{0F0D0435-79F5-4F9D-AEDA-4AECE2EABB74}"/>
              </a:ext>
            </a:extLst>
          </p:cNvPr>
          <p:cNvSpPr txBox="1"/>
          <p:nvPr/>
        </p:nvSpPr>
        <p:spPr>
          <a:xfrm>
            <a:off x="688942" y="1926526"/>
            <a:ext cx="5578510" cy="2677656"/>
          </a:xfrm>
          <a:prstGeom prst="rect">
            <a:avLst/>
          </a:prstGeom>
          <a:noFill/>
        </p:spPr>
        <p:txBody>
          <a:bodyPr wrap="square" rtlCol="0">
            <a:spAutoFit/>
          </a:bodyPr>
          <a:lstStyle/>
          <a:p>
            <a:pPr algn="ctr"/>
            <a:r>
              <a:rPr lang="en-US" sz="2400" dirty="0">
                <a:solidFill>
                  <a:schemeClr val="bg1"/>
                </a:solidFill>
                <a:ea typeface="Roboto" panose="02000000000000000000" pitchFamily="2" charset="0"/>
                <a:cs typeface="Roboto" panose="02000000000000000000" pitchFamily="2" charset="0"/>
              </a:rPr>
              <a:t>“the presumption here inferred that only </a:t>
            </a:r>
            <a:r>
              <a:rPr lang="en-US" sz="2400" dirty="0">
                <a:solidFill>
                  <a:srgbClr val="FF0000"/>
                </a:solidFill>
                <a:ea typeface="Roboto" panose="02000000000000000000" pitchFamily="2" charset="0"/>
                <a:cs typeface="Roboto" panose="02000000000000000000" pitchFamily="2" charset="0"/>
              </a:rPr>
              <a:t>the middle ground of an argument is of use</a:t>
            </a:r>
            <a:r>
              <a:rPr lang="en-US" sz="2400" dirty="0">
                <a:solidFill>
                  <a:schemeClr val="bg1"/>
                </a:solidFill>
                <a:ea typeface="Roboto" panose="02000000000000000000" pitchFamily="2" charset="0"/>
                <a:cs typeface="Roboto" panose="02000000000000000000" pitchFamily="2" charset="0"/>
              </a:rPr>
              <a:t>, that its extremities are likely always to be absurd, is now positively introduced, not from any passion for compromise, but as an intuition which might assist some kind of alert and workable </a:t>
            </a:r>
            <a:r>
              <a:rPr lang="en-US" sz="2400" i="1" dirty="0">
                <a:solidFill>
                  <a:schemeClr val="bg1"/>
                </a:solidFill>
                <a:ea typeface="Roboto" panose="02000000000000000000" pitchFamily="2" charset="0"/>
                <a:cs typeface="Roboto" panose="02000000000000000000" pitchFamily="2" charset="0"/>
              </a:rPr>
              <a:t>détente</a:t>
            </a:r>
            <a:r>
              <a:rPr lang="en-US" sz="2400" dirty="0">
                <a:solidFill>
                  <a:schemeClr val="bg1"/>
                </a:solidFill>
                <a:ea typeface="Roboto" panose="02000000000000000000" pitchFamily="2" charset="0"/>
                <a:cs typeface="Roboto" panose="02000000000000000000" pitchFamily="2" charset="0"/>
              </a:rPr>
              <a:t>.”</a:t>
            </a:r>
          </a:p>
        </p:txBody>
      </p:sp>
      <p:sp>
        <p:nvSpPr>
          <p:cNvPr id="10" name="TextBox 9">
            <a:extLst>
              <a:ext uri="{FF2B5EF4-FFF2-40B4-BE49-F238E27FC236}">
                <a16:creationId xmlns:a16="http://schemas.microsoft.com/office/drawing/2014/main" id="{DF797357-3F60-42D0-BF85-C75A47E06AB8}"/>
              </a:ext>
            </a:extLst>
          </p:cNvPr>
          <p:cNvSpPr txBox="1"/>
          <p:nvPr/>
        </p:nvSpPr>
        <p:spPr>
          <a:xfrm>
            <a:off x="6267452" y="2196918"/>
            <a:ext cx="5578510" cy="2308324"/>
          </a:xfrm>
          <a:prstGeom prst="rect">
            <a:avLst/>
          </a:prstGeom>
          <a:noFill/>
        </p:spPr>
        <p:txBody>
          <a:bodyPr wrap="square" rtlCol="0">
            <a:spAutoFit/>
          </a:bodyPr>
          <a:lstStyle/>
          <a:p>
            <a:pPr algn="ctr"/>
            <a:r>
              <a:rPr lang="en-US" sz="2400" dirty="0">
                <a:solidFill>
                  <a:schemeClr val="tx1">
                    <a:lumMod val="65000"/>
                    <a:lumOff val="35000"/>
                  </a:schemeClr>
                </a:solidFill>
                <a:ea typeface="Roboto" panose="02000000000000000000" pitchFamily="2" charset="0"/>
                <a:cs typeface="Roboto" panose="02000000000000000000" pitchFamily="2" charset="0"/>
              </a:rPr>
              <a:t>Introduction</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Utopia: Decline and Fall?</a:t>
            </a:r>
          </a:p>
          <a:p>
            <a:pPr algn="ctr"/>
            <a:r>
              <a:rPr lang="en-US" sz="2400" dirty="0">
                <a:solidFill>
                  <a:schemeClr val="bg1"/>
                </a:solidFill>
                <a:ea typeface="Roboto" panose="02000000000000000000" pitchFamily="2" charset="0"/>
                <a:cs typeface="Roboto" panose="02000000000000000000" pitchFamily="2" charset="0"/>
              </a:rPr>
              <a:t>After the Millennium</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Crisis of the Object</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Collision City and the Politics of ‘Bricolage’</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Collage City and the Reconquest of Time</a:t>
            </a:r>
          </a:p>
        </p:txBody>
      </p:sp>
    </p:spTree>
    <p:extLst>
      <p:ext uri="{BB962C8B-B14F-4D97-AF65-F5344CB8AC3E}">
        <p14:creationId xmlns:p14="http://schemas.microsoft.com/office/powerpoint/2010/main" val="19414827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4B5BD09-69C1-4907-B0E4-83D20008CC34}"/>
              </a:ext>
            </a:extLst>
          </p:cNvPr>
          <p:cNvSpPr txBox="1"/>
          <p:nvPr/>
        </p:nvSpPr>
        <p:spPr>
          <a:xfrm>
            <a:off x="10034878" y="6187081"/>
            <a:ext cx="1358064" cy="276999"/>
          </a:xfrm>
          <a:prstGeom prst="rect">
            <a:avLst/>
          </a:prstGeom>
          <a:noFill/>
        </p:spPr>
        <p:txBody>
          <a:bodyPr wrap="none" rtlCol="0">
            <a:spAutoFit/>
          </a:bodyPr>
          <a:lstStyle/>
          <a:p>
            <a:pPr algn="r"/>
            <a:r>
              <a:rPr lang="en-US" sz="1200" i="1" dirty="0">
                <a:solidFill>
                  <a:schemeClr val="bg1"/>
                </a:solidFill>
              </a:rPr>
              <a:t>Collage City </a:t>
            </a:r>
            <a:r>
              <a:rPr lang="en-US" sz="1200" dirty="0">
                <a:solidFill>
                  <a:schemeClr val="bg1"/>
                </a:solidFill>
              </a:rPr>
              <a:t>(1978)</a:t>
            </a:r>
            <a:endParaRPr lang="en-US" sz="1200" i="1" dirty="0">
              <a:solidFill>
                <a:schemeClr val="bg1"/>
              </a:solidFill>
            </a:endParaRPr>
          </a:p>
        </p:txBody>
      </p:sp>
      <p:sp>
        <p:nvSpPr>
          <p:cNvPr id="5" name="TextBox 4">
            <a:extLst>
              <a:ext uri="{FF2B5EF4-FFF2-40B4-BE49-F238E27FC236}">
                <a16:creationId xmlns:a16="http://schemas.microsoft.com/office/drawing/2014/main" id="{FBA6BB65-3488-4B6D-AEA4-B582E72DE993}"/>
              </a:ext>
            </a:extLst>
          </p:cNvPr>
          <p:cNvSpPr txBox="1"/>
          <p:nvPr/>
        </p:nvSpPr>
        <p:spPr>
          <a:xfrm>
            <a:off x="688942" y="1996529"/>
            <a:ext cx="5578510" cy="769441"/>
          </a:xfrm>
          <a:prstGeom prst="rect">
            <a:avLst/>
          </a:prstGeom>
          <a:noFill/>
        </p:spPr>
        <p:txBody>
          <a:bodyPr wrap="square" rtlCol="0">
            <a:spAutoFit/>
          </a:bodyPr>
          <a:lstStyle/>
          <a:p>
            <a:pPr algn="ctr"/>
            <a:r>
              <a:rPr lang="en-US" sz="4400" dirty="0">
                <a:solidFill>
                  <a:schemeClr val="bg1"/>
                </a:solidFill>
                <a:ea typeface="Roboto" panose="02000000000000000000" pitchFamily="2" charset="0"/>
                <a:cs typeface="Roboto" panose="02000000000000000000" pitchFamily="2" charset="0"/>
              </a:rPr>
              <a:t>TEXTURE</a:t>
            </a:r>
          </a:p>
        </p:txBody>
      </p:sp>
      <p:sp>
        <p:nvSpPr>
          <p:cNvPr id="7" name="TextBox 6">
            <a:extLst>
              <a:ext uri="{FF2B5EF4-FFF2-40B4-BE49-F238E27FC236}">
                <a16:creationId xmlns:a16="http://schemas.microsoft.com/office/drawing/2014/main" id="{E8C41690-927C-4BDD-B7CE-20BC0A672C2E}"/>
              </a:ext>
            </a:extLst>
          </p:cNvPr>
          <p:cNvSpPr txBox="1"/>
          <p:nvPr/>
        </p:nvSpPr>
        <p:spPr>
          <a:xfrm>
            <a:off x="6267452" y="2196918"/>
            <a:ext cx="5578510" cy="2308324"/>
          </a:xfrm>
          <a:prstGeom prst="rect">
            <a:avLst/>
          </a:prstGeom>
          <a:noFill/>
        </p:spPr>
        <p:txBody>
          <a:bodyPr wrap="square" rtlCol="0">
            <a:spAutoFit/>
          </a:bodyPr>
          <a:lstStyle/>
          <a:p>
            <a:pPr algn="ctr"/>
            <a:r>
              <a:rPr lang="en-US" sz="2400" dirty="0">
                <a:solidFill>
                  <a:schemeClr val="tx1">
                    <a:lumMod val="65000"/>
                    <a:lumOff val="35000"/>
                  </a:schemeClr>
                </a:solidFill>
                <a:ea typeface="Roboto" panose="02000000000000000000" pitchFamily="2" charset="0"/>
                <a:cs typeface="Roboto" panose="02000000000000000000" pitchFamily="2" charset="0"/>
              </a:rPr>
              <a:t>Introduction</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Utopia: Decline and Fall?</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After the Millennium</a:t>
            </a:r>
          </a:p>
          <a:p>
            <a:pPr algn="ctr"/>
            <a:r>
              <a:rPr lang="en-US" sz="2400" dirty="0">
                <a:solidFill>
                  <a:schemeClr val="bg1"/>
                </a:solidFill>
                <a:ea typeface="Roboto" panose="02000000000000000000" pitchFamily="2" charset="0"/>
                <a:cs typeface="Roboto" panose="02000000000000000000" pitchFamily="2" charset="0"/>
              </a:rPr>
              <a:t>Crisis of the Object</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Collision City and the Politics of ‘Bricolage’</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Collage City and the Reconquest of Time</a:t>
            </a:r>
          </a:p>
        </p:txBody>
      </p:sp>
    </p:spTree>
    <p:extLst>
      <p:ext uri="{BB962C8B-B14F-4D97-AF65-F5344CB8AC3E}">
        <p14:creationId xmlns:p14="http://schemas.microsoft.com/office/powerpoint/2010/main" val="2856543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4B5BD09-69C1-4907-B0E4-83D20008CC34}"/>
              </a:ext>
            </a:extLst>
          </p:cNvPr>
          <p:cNvSpPr txBox="1"/>
          <p:nvPr/>
        </p:nvSpPr>
        <p:spPr>
          <a:xfrm>
            <a:off x="10034878" y="6187081"/>
            <a:ext cx="1358064" cy="276999"/>
          </a:xfrm>
          <a:prstGeom prst="rect">
            <a:avLst/>
          </a:prstGeom>
          <a:noFill/>
        </p:spPr>
        <p:txBody>
          <a:bodyPr wrap="none" rtlCol="0">
            <a:spAutoFit/>
          </a:bodyPr>
          <a:lstStyle/>
          <a:p>
            <a:pPr algn="r"/>
            <a:r>
              <a:rPr lang="en-US" sz="1200" i="1" dirty="0">
                <a:solidFill>
                  <a:schemeClr val="bg1"/>
                </a:solidFill>
              </a:rPr>
              <a:t>Collage City </a:t>
            </a:r>
            <a:r>
              <a:rPr lang="en-US" sz="1200" dirty="0">
                <a:solidFill>
                  <a:schemeClr val="bg1"/>
                </a:solidFill>
              </a:rPr>
              <a:t>(1978)</a:t>
            </a:r>
            <a:endParaRPr lang="en-US" sz="1200" i="1" dirty="0">
              <a:solidFill>
                <a:schemeClr val="bg1"/>
              </a:solidFill>
            </a:endParaRPr>
          </a:p>
        </p:txBody>
      </p:sp>
      <p:sp>
        <p:nvSpPr>
          <p:cNvPr id="5" name="TextBox 4">
            <a:extLst>
              <a:ext uri="{FF2B5EF4-FFF2-40B4-BE49-F238E27FC236}">
                <a16:creationId xmlns:a16="http://schemas.microsoft.com/office/drawing/2014/main" id="{FBA6BB65-3488-4B6D-AEA4-B582E72DE993}"/>
              </a:ext>
            </a:extLst>
          </p:cNvPr>
          <p:cNvSpPr txBox="1"/>
          <p:nvPr/>
        </p:nvSpPr>
        <p:spPr>
          <a:xfrm>
            <a:off x="688942" y="1996529"/>
            <a:ext cx="5578510" cy="769441"/>
          </a:xfrm>
          <a:prstGeom prst="rect">
            <a:avLst/>
          </a:prstGeom>
          <a:noFill/>
        </p:spPr>
        <p:txBody>
          <a:bodyPr wrap="square" rtlCol="0">
            <a:spAutoFit/>
          </a:bodyPr>
          <a:lstStyle/>
          <a:p>
            <a:pPr algn="ctr"/>
            <a:r>
              <a:rPr lang="en-US" sz="4400" dirty="0">
                <a:solidFill>
                  <a:schemeClr val="bg1"/>
                </a:solidFill>
                <a:ea typeface="Roboto" panose="02000000000000000000" pitchFamily="2" charset="0"/>
                <a:cs typeface="Roboto" panose="02000000000000000000" pitchFamily="2" charset="0"/>
              </a:rPr>
              <a:t>TEXTURE</a:t>
            </a:r>
          </a:p>
        </p:txBody>
      </p:sp>
      <p:sp>
        <p:nvSpPr>
          <p:cNvPr id="9" name="TextBox 8">
            <a:extLst>
              <a:ext uri="{FF2B5EF4-FFF2-40B4-BE49-F238E27FC236}">
                <a16:creationId xmlns:a16="http://schemas.microsoft.com/office/drawing/2014/main" id="{D76695D1-3915-4339-B158-2EA297CAAE16}"/>
              </a:ext>
            </a:extLst>
          </p:cNvPr>
          <p:cNvSpPr txBox="1"/>
          <p:nvPr/>
        </p:nvSpPr>
        <p:spPr>
          <a:xfrm>
            <a:off x="688942" y="3351079"/>
            <a:ext cx="5578510" cy="830997"/>
          </a:xfrm>
          <a:prstGeom prst="rect">
            <a:avLst/>
          </a:prstGeom>
          <a:noFill/>
        </p:spPr>
        <p:txBody>
          <a:bodyPr wrap="square" rtlCol="0">
            <a:spAutoFit/>
          </a:bodyPr>
          <a:lstStyle/>
          <a:p>
            <a:pPr algn="ctr"/>
            <a:r>
              <a:rPr lang="en-US" sz="2400" dirty="0">
                <a:solidFill>
                  <a:schemeClr val="bg1"/>
                </a:solidFill>
                <a:ea typeface="Roboto" panose="02000000000000000000" pitchFamily="2" charset="0"/>
                <a:cs typeface="Roboto" panose="02000000000000000000" pitchFamily="2" charset="0"/>
              </a:rPr>
              <a:t>“[texture] is a matter of how much the mind and eye can absorb or comprehend.”</a:t>
            </a:r>
          </a:p>
        </p:txBody>
      </p:sp>
      <p:sp>
        <p:nvSpPr>
          <p:cNvPr id="10" name="TextBox 9">
            <a:extLst>
              <a:ext uri="{FF2B5EF4-FFF2-40B4-BE49-F238E27FC236}">
                <a16:creationId xmlns:a16="http://schemas.microsoft.com/office/drawing/2014/main" id="{709E50E9-805C-4A8E-B3A7-8D45C6E68E38}"/>
              </a:ext>
            </a:extLst>
          </p:cNvPr>
          <p:cNvSpPr txBox="1"/>
          <p:nvPr/>
        </p:nvSpPr>
        <p:spPr>
          <a:xfrm>
            <a:off x="6267452" y="2196918"/>
            <a:ext cx="5578510" cy="2308324"/>
          </a:xfrm>
          <a:prstGeom prst="rect">
            <a:avLst/>
          </a:prstGeom>
          <a:noFill/>
        </p:spPr>
        <p:txBody>
          <a:bodyPr wrap="square" rtlCol="0">
            <a:spAutoFit/>
          </a:bodyPr>
          <a:lstStyle/>
          <a:p>
            <a:pPr algn="ctr"/>
            <a:r>
              <a:rPr lang="en-US" sz="2400" dirty="0">
                <a:solidFill>
                  <a:schemeClr val="tx1">
                    <a:lumMod val="65000"/>
                    <a:lumOff val="35000"/>
                  </a:schemeClr>
                </a:solidFill>
                <a:ea typeface="Roboto" panose="02000000000000000000" pitchFamily="2" charset="0"/>
                <a:cs typeface="Roboto" panose="02000000000000000000" pitchFamily="2" charset="0"/>
              </a:rPr>
              <a:t>Introduction</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Utopia: Decline and Fall?</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After the Millennium</a:t>
            </a:r>
          </a:p>
          <a:p>
            <a:pPr algn="ctr"/>
            <a:r>
              <a:rPr lang="en-US" sz="2400" dirty="0">
                <a:solidFill>
                  <a:schemeClr val="bg1"/>
                </a:solidFill>
                <a:ea typeface="Roboto" panose="02000000000000000000" pitchFamily="2" charset="0"/>
                <a:cs typeface="Roboto" panose="02000000000000000000" pitchFamily="2" charset="0"/>
              </a:rPr>
              <a:t>Crisis of the Object</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Collision City and the Politics of ‘Bricolage’</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Collage City and the Reconquest of Time</a:t>
            </a:r>
          </a:p>
        </p:txBody>
      </p:sp>
    </p:spTree>
    <p:extLst>
      <p:ext uri="{BB962C8B-B14F-4D97-AF65-F5344CB8AC3E}">
        <p14:creationId xmlns:p14="http://schemas.microsoft.com/office/powerpoint/2010/main" val="7263301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4B5BD09-69C1-4907-B0E4-83D20008CC34}"/>
              </a:ext>
            </a:extLst>
          </p:cNvPr>
          <p:cNvSpPr txBox="1"/>
          <p:nvPr/>
        </p:nvSpPr>
        <p:spPr>
          <a:xfrm>
            <a:off x="10034878" y="6187081"/>
            <a:ext cx="1358064" cy="276999"/>
          </a:xfrm>
          <a:prstGeom prst="rect">
            <a:avLst/>
          </a:prstGeom>
          <a:noFill/>
        </p:spPr>
        <p:txBody>
          <a:bodyPr wrap="none" rtlCol="0">
            <a:spAutoFit/>
          </a:bodyPr>
          <a:lstStyle/>
          <a:p>
            <a:pPr algn="r"/>
            <a:r>
              <a:rPr lang="en-US" sz="1200" i="1" dirty="0">
                <a:solidFill>
                  <a:schemeClr val="bg1"/>
                </a:solidFill>
              </a:rPr>
              <a:t>Collage City </a:t>
            </a:r>
            <a:r>
              <a:rPr lang="en-US" sz="1200" dirty="0">
                <a:solidFill>
                  <a:schemeClr val="bg1"/>
                </a:solidFill>
              </a:rPr>
              <a:t>(1978)</a:t>
            </a:r>
            <a:endParaRPr lang="en-US" sz="1200" i="1" dirty="0">
              <a:solidFill>
                <a:schemeClr val="bg1"/>
              </a:solidFill>
            </a:endParaRPr>
          </a:p>
        </p:txBody>
      </p:sp>
      <p:sp>
        <p:nvSpPr>
          <p:cNvPr id="5" name="TextBox 4">
            <a:extLst>
              <a:ext uri="{FF2B5EF4-FFF2-40B4-BE49-F238E27FC236}">
                <a16:creationId xmlns:a16="http://schemas.microsoft.com/office/drawing/2014/main" id="{3263D533-5B84-43DE-9998-28B73583A60B}"/>
              </a:ext>
            </a:extLst>
          </p:cNvPr>
          <p:cNvSpPr txBox="1"/>
          <p:nvPr/>
        </p:nvSpPr>
        <p:spPr>
          <a:xfrm>
            <a:off x="6267452" y="2196918"/>
            <a:ext cx="5578510" cy="2308324"/>
          </a:xfrm>
          <a:prstGeom prst="rect">
            <a:avLst/>
          </a:prstGeom>
          <a:noFill/>
        </p:spPr>
        <p:txBody>
          <a:bodyPr wrap="square" rtlCol="0">
            <a:spAutoFit/>
          </a:bodyPr>
          <a:lstStyle/>
          <a:p>
            <a:pPr algn="ctr"/>
            <a:r>
              <a:rPr lang="en-US" sz="2400" dirty="0">
                <a:solidFill>
                  <a:schemeClr val="tx1">
                    <a:lumMod val="65000"/>
                    <a:lumOff val="35000"/>
                  </a:schemeClr>
                </a:solidFill>
                <a:ea typeface="Roboto" panose="02000000000000000000" pitchFamily="2" charset="0"/>
                <a:cs typeface="Roboto" panose="02000000000000000000" pitchFamily="2" charset="0"/>
              </a:rPr>
              <a:t>Introduction</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Utopia: Decline and Fall?</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After the Millennium</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Crisis of the Object</a:t>
            </a:r>
          </a:p>
          <a:p>
            <a:pPr algn="ctr"/>
            <a:r>
              <a:rPr lang="en-US" sz="2400" dirty="0">
                <a:solidFill>
                  <a:schemeClr val="bg1"/>
                </a:solidFill>
                <a:ea typeface="Roboto" panose="02000000000000000000" pitchFamily="2" charset="0"/>
                <a:cs typeface="Roboto" panose="02000000000000000000" pitchFamily="2" charset="0"/>
              </a:rPr>
              <a:t>Collision City and the Politics of ‘Bricolage’</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Collage City and the Reconquest of Time</a:t>
            </a:r>
          </a:p>
        </p:txBody>
      </p:sp>
      <p:sp>
        <p:nvSpPr>
          <p:cNvPr id="9" name="TextBox 8">
            <a:extLst>
              <a:ext uri="{FF2B5EF4-FFF2-40B4-BE49-F238E27FC236}">
                <a16:creationId xmlns:a16="http://schemas.microsoft.com/office/drawing/2014/main" id="{E13D989A-4B85-48BB-BC62-2FF7AF155634}"/>
              </a:ext>
            </a:extLst>
          </p:cNvPr>
          <p:cNvSpPr txBox="1"/>
          <p:nvPr/>
        </p:nvSpPr>
        <p:spPr>
          <a:xfrm>
            <a:off x="688942" y="2358479"/>
            <a:ext cx="5578510" cy="707886"/>
          </a:xfrm>
          <a:prstGeom prst="rect">
            <a:avLst/>
          </a:prstGeom>
          <a:noFill/>
        </p:spPr>
        <p:txBody>
          <a:bodyPr wrap="square" rtlCol="0">
            <a:spAutoFit/>
          </a:bodyPr>
          <a:lstStyle/>
          <a:p>
            <a:pPr algn="ctr"/>
            <a:r>
              <a:rPr lang="en-US" sz="4000" dirty="0">
                <a:solidFill>
                  <a:schemeClr val="bg1"/>
                </a:solidFill>
                <a:ea typeface="Roboto" panose="02000000000000000000" pitchFamily="2" charset="0"/>
                <a:cs typeface="Roboto" panose="02000000000000000000" pitchFamily="2" charset="0"/>
              </a:rPr>
              <a:t>Top-Down</a:t>
            </a:r>
          </a:p>
        </p:txBody>
      </p:sp>
      <p:sp>
        <p:nvSpPr>
          <p:cNvPr id="10" name="TextBox 9">
            <a:extLst>
              <a:ext uri="{FF2B5EF4-FFF2-40B4-BE49-F238E27FC236}">
                <a16:creationId xmlns:a16="http://schemas.microsoft.com/office/drawing/2014/main" id="{251407C0-99A9-441F-9033-E53F0797059A}"/>
              </a:ext>
            </a:extLst>
          </p:cNvPr>
          <p:cNvSpPr txBox="1"/>
          <p:nvPr/>
        </p:nvSpPr>
        <p:spPr>
          <a:xfrm>
            <a:off x="688942" y="3342071"/>
            <a:ext cx="5578510" cy="707886"/>
          </a:xfrm>
          <a:prstGeom prst="rect">
            <a:avLst/>
          </a:prstGeom>
          <a:noFill/>
        </p:spPr>
        <p:txBody>
          <a:bodyPr wrap="square" rtlCol="0">
            <a:spAutoFit/>
          </a:bodyPr>
          <a:lstStyle/>
          <a:p>
            <a:pPr algn="ctr"/>
            <a:r>
              <a:rPr lang="en-US" sz="4000" dirty="0">
                <a:solidFill>
                  <a:schemeClr val="bg1"/>
                </a:solidFill>
                <a:ea typeface="Roboto" panose="02000000000000000000" pitchFamily="2" charset="0"/>
                <a:cs typeface="Roboto" panose="02000000000000000000" pitchFamily="2" charset="0"/>
              </a:rPr>
              <a:t>Bottom-Up</a:t>
            </a:r>
          </a:p>
        </p:txBody>
      </p:sp>
      <p:cxnSp>
        <p:nvCxnSpPr>
          <p:cNvPr id="3" name="Straight Connector 2">
            <a:extLst>
              <a:ext uri="{FF2B5EF4-FFF2-40B4-BE49-F238E27FC236}">
                <a16:creationId xmlns:a16="http://schemas.microsoft.com/office/drawing/2014/main" id="{EDD7903B-3808-4179-A88B-E1A5E1440064}"/>
              </a:ext>
            </a:extLst>
          </p:cNvPr>
          <p:cNvCxnSpPr/>
          <p:nvPr/>
        </p:nvCxnSpPr>
        <p:spPr>
          <a:xfrm>
            <a:off x="1619250" y="3228975"/>
            <a:ext cx="375285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42061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4B5BD09-69C1-4907-B0E4-83D20008CC34}"/>
              </a:ext>
            </a:extLst>
          </p:cNvPr>
          <p:cNvSpPr txBox="1"/>
          <p:nvPr/>
        </p:nvSpPr>
        <p:spPr>
          <a:xfrm>
            <a:off x="10034878" y="6187081"/>
            <a:ext cx="1358064" cy="276999"/>
          </a:xfrm>
          <a:prstGeom prst="rect">
            <a:avLst/>
          </a:prstGeom>
          <a:noFill/>
        </p:spPr>
        <p:txBody>
          <a:bodyPr wrap="none" rtlCol="0">
            <a:spAutoFit/>
          </a:bodyPr>
          <a:lstStyle/>
          <a:p>
            <a:pPr algn="r"/>
            <a:r>
              <a:rPr lang="en-US" sz="1200" i="1" dirty="0">
                <a:solidFill>
                  <a:schemeClr val="bg1"/>
                </a:solidFill>
              </a:rPr>
              <a:t>Collage City </a:t>
            </a:r>
            <a:r>
              <a:rPr lang="en-US" sz="1200" dirty="0">
                <a:solidFill>
                  <a:schemeClr val="bg1"/>
                </a:solidFill>
              </a:rPr>
              <a:t>(1978)</a:t>
            </a:r>
            <a:endParaRPr lang="en-US" sz="1200" i="1" dirty="0">
              <a:solidFill>
                <a:schemeClr val="bg1"/>
              </a:solidFill>
            </a:endParaRPr>
          </a:p>
        </p:txBody>
      </p:sp>
      <p:sp>
        <p:nvSpPr>
          <p:cNvPr id="5" name="TextBox 4">
            <a:extLst>
              <a:ext uri="{FF2B5EF4-FFF2-40B4-BE49-F238E27FC236}">
                <a16:creationId xmlns:a16="http://schemas.microsoft.com/office/drawing/2014/main" id="{3263D533-5B84-43DE-9998-28B73583A60B}"/>
              </a:ext>
            </a:extLst>
          </p:cNvPr>
          <p:cNvSpPr txBox="1"/>
          <p:nvPr/>
        </p:nvSpPr>
        <p:spPr>
          <a:xfrm>
            <a:off x="6267452" y="2196918"/>
            <a:ext cx="5578510" cy="2308324"/>
          </a:xfrm>
          <a:prstGeom prst="rect">
            <a:avLst/>
          </a:prstGeom>
          <a:noFill/>
        </p:spPr>
        <p:txBody>
          <a:bodyPr wrap="square" rtlCol="0">
            <a:spAutoFit/>
          </a:bodyPr>
          <a:lstStyle/>
          <a:p>
            <a:pPr algn="ctr"/>
            <a:r>
              <a:rPr lang="en-US" sz="2400" dirty="0">
                <a:solidFill>
                  <a:schemeClr val="tx1">
                    <a:lumMod val="65000"/>
                    <a:lumOff val="35000"/>
                  </a:schemeClr>
                </a:solidFill>
                <a:ea typeface="Roboto" panose="02000000000000000000" pitchFamily="2" charset="0"/>
                <a:cs typeface="Roboto" panose="02000000000000000000" pitchFamily="2" charset="0"/>
              </a:rPr>
              <a:t>Introduction</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Utopia: Decline and Fall?</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After the Millennium</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Crisis of the Object</a:t>
            </a:r>
          </a:p>
          <a:p>
            <a:pPr algn="ctr"/>
            <a:r>
              <a:rPr lang="en-US" sz="2400" dirty="0">
                <a:solidFill>
                  <a:schemeClr val="bg1"/>
                </a:solidFill>
                <a:ea typeface="Roboto" panose="02000000000000000000" pitchFamily="2" charset="0"/>
                <a:cs typeface="Roboto" panose="02000000000000000000" pitchFamily="2" charset="0"/>
              </a:rPr>
              <a:t>Collision City and the Politics of ‘Bricolage’</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Collage City and the Reconquest of Time</a:t>
            </a:r>
          </a:p>
        </p:txBody>
      </p:sp>
      <p:sp>
        <p:nvSpPr>
          <p:cNvPr id="7" name="TextBox 6">
            <a:extLst>
              <a:ext uri="{FF2B5EF4-FFF2-40B4-BE49-F238E27FC236}">
                <a16:creationId xmlns:a16="http://schemas.microsoft.com/office/drawing/2014/main" id="{E285DAE5-28DE-4371-B0FE-2FF06F1BCD5C}"/>
              </a:ext>
            </a:extLst>
          </p:cNvPr>
          <p:cNvSpPr txBox="1"/>
          <p:nvPr/>
        </p:nvSpPr>
        <p:spPr>
          <a:xfrm>
            <a:off x="688942" y="2997137"/>
            <a:ext cx="5578510" cy="707886"/>
          </a:xfrm>
          <a:prstGeom prst="rect">
            <a:avLst/>
          </a:prstGeom>
          <a:noFill/>
        </p:spPr>
        <p:txBody>
          <a:bodyPr wrap="square" rtlCol="0">
            <a:spAutoFit/>
          </a:bodyPr>
          <a:lstStyle/>
          <a:p>
            <a:pPr algn="ctr"/>
            <a:r>
              <a:rPr lang="en-US" sz="4000" dirty="0">
                <a:solidFill>
                  <a:schemeClr val="bg1"/>
                </a:solidFill>
                <a:ea typeface="Roboto" panose="02000000000000000000" pitchFamily="2" charset="0"/>
                <a:cs typeface="Roboto" panose="02000000000000000000" pitchFamily="2" charset="0"/>
              </a:rPr>
              <a:t>‘Open Society’</a:t>
            </a:r>
          </a:p>
        </p:txBody>
      </p:sp>
    </p:spTree>
    <p:extLst>
      <p:ext uri="{BB962C8B-B14F-4D97-AF65-F5344CB8AC3E}">
        <p14:creationId xmlns:p14="http://schemas.microsoft.com/office/powerpoint/2010/main" val="12652745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4B5BD09-69C1-4907-B0E4-83D20008CC34}"/>
              </a:ext>
            </a:extLst>
          </p:cNvPr>
          <p:cNvSpPr txBox="1"/>
          <p:nvPr/>
        </p:nvSpPr>
        <p:spPr>
          <a:xfrm>
            <a:off x="10034878" y="6187081"/>
            <a:ext cx="1358064" cy="276999"/>
          </a:xfrm>
          <a:prstGeom prst="rect">
            <a:avLst/>
          </a:prstGeom>
          <a:noFill/>
        </p:spPr>
        <p:txBody>
          <a:bodyPr wrap="none" rtlCol="0">
            <a:spAutoFit/>
          </a:bodyPr>
          <a:lstStyle/>
          <a:p>
            <a:pPr algn="r"/>
            <a:r>
              <a:rPr lang="en-US" sz="1200" i="1" dirty="0">
                <a:solidFill>
                  <a:schemeClr val="bg1"/>
                </a:solidFill>
              </a:rPr>
              <a:t>Collage City </a:t>
            </a:r>
            <a:r>
              <a:rPr lang="en-US" sz="1200" dirty="0">
                <a:solidFill>
                  <a:schemeClr val="bg1"/>
                </a:solidFill>
              </a:rPr>
              <a:t>(1978)</a:t>
            </a:r>
            <a:endParaRPr lang="en-US" sz="1200" i="1" dirty="0">
              <a:solidFill>
                <a:schemeClr val="bg1"/>
              </a:solidFill>
            </a:endParaRPr>
          </a:p>
        </p:txBody>
      </p:sp>
      <p:sp>
        <p:nvSpPr>
          <p:cNvPr id="5" name="TextBox 4">
            <a:extLst>
              <a:ext uri="{FF2B5EF4-FFF2-40B4-BE49-F238E27FC236}">
                <a16:creationId xmlns:a16="http://schemas.microsoft.com/office/drawing/2014/main" id="{3263D533-5B84-43DE-9998-28B73583A60B}"/>
              </a:ext>
            </a:extLst>
          </p:cNvPr>
          <p:cNvSpPr txBox="1"/>
          <p:nvPr/>
        </p:nvSpPr>
        <p:spPr>
          <a:xfrm>
            <a:off x="6267452" y="2196918"/>
            <a:ext cx="5578510" cy="2308324"/>
          </a:xfrm>
          <a:prstGeom prst="rect">
            <a:avLst/>
          </a:prstGeom>
          <a:noFill/>
        </p:spPr>
        <p:txBody>
          <a:bodyPr wrap="square" rtlCol="0">
            <a:spAutoFit/>
          </a:bodyPr>
          <a:lstStyle/>
          <a:p>
            <a:pPr algn="ctr"/>
            <a:r>
              <a:rPr lang="en-US" sz="2400" dirty="0">
                <a:solidFill>
                  <a:schemeClr val="tx1">
                    <a:lumMod val="65000"/>
                    <a:lumOff val="35000"/>
                  </a:schemeClr>
                </a:solidFill>
                <a:ea typeface="Roboto" panose="02000000000000000000" pitchFamily="2" charset="0"/>
                <a:cs typeface="Roboto" panose="02000000000000000000" pitchFamily="2" charset="0"/>
              </a:rPr>
              <a:t>Introduction</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Utopia: Decline and Fall?</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After the Millennium</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Crisis of the Object</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Collision City and the Politics of ‘Bricolage’</a:t>
            </a:r>
          </a:p>
          <a:p>
            <a:pPr algn="ctr"/>
            <a:r>
              <a:rPr lang="en-US" sz="2400" dirty="0">
                <a:solidFill>
                  <a:schemeClr val="bg1"/>
                </a:solidFill>
                <a:ea typeface="Roboto" panose="02000000000000000000" pitchFamily="2" charset="0"/>
                <a:cs typeface="Roboto" panose="02000000000000000000" pitchFamily="2" charset="0"/>
              </a:rPr>
              <a:t>Collage City and the Reconquest of Time</a:t>
            </a:r>
          </a:p>
        </p:txBody>
      </p:sp>
      <p:sp>
        <p:nvSpPr>
          <p:cNvPr id="4" name="TextBox 3">
            <a:extLst>
              <a:ext uri="{FF2B5EF4-FFF2-40B4-BE49-F238E27FC236}">
                <a16:creationId xmlns:a16="http://schemas.microsoft.com/office/drawing/2014/main" id="{8F561246-4A78-4341-9CED-784109E92005}"/>
              </a:ext>
            </a:extLst>
          </p:cNvPr>
          <p:cNvSpPr txBox="1"/>
          <p:nvPr/>
        </p:nvSpPr>
        <p:spPr>
          <a:xfrm>
            <a:off x="688942" y="2197153"/>
            <a:ext cx="5578510" cy="707886"/>
          </a:xfrm>
          <a:prstGeom prst="rect">
            <a:avLst/>
          </a:prstGeom>
          <a:noFill/>
        </p:spPr>
        <p:txBody>
          <a:bodyPr wrap="square" rtlCol="0">
            <a:spAutoFit/>
          </a:bodyPr>
          <a:lstStyle/>
          <a:p>
            <a:pPr algn="ctr"/>
            <a:r>
              <a:rPr lang="en-US" sz="4000" dirty="0">
                <a:solidFill>
                  <a:schemeClr val="bg1"/>
                </a:solidFill>
                <a:ea typeface="Roboto" panose="02000000000000000000" pitchFamily="2" charset="0"/>
                <a:cs typeface="Roboto" panose="02000000000000000000" pitchFamily="2" charset="0"/>
              </a:rPr>
              <a:t>COLLAGE</a:t>
            </a:r>
          </a:p>
        </p:txBody>
      </p:sp>
    </p:spTree>
    <p:extLst>
      <p:ext uri="{BB962C8B-B14F-4D97-AF65-F5344CB8AC3E}">
        <p14:creationId xmlns:p14="http://schemas.microsoft.com/office/powerpoint/2010/main" val="367419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CC2EA2-91B3-45AE-B7ED-161CF00DB779}"/>
              </a:ext>
            </a:extLst>
          </p:cNvPr>
          <p:cNvSpPr txBox="1"/>
          <p:nvPr/>
        </p:nvSpPr>
        <p:spPr>
          <a:xfrm>
            <a:off x="1054873" y="2921168"/>
            <a:ext cx="10082254" cy="1015663"/>
          </a:xfrm>
          <a:prstGeom prst="rect">
            <a:avLst/>
          </a:prstGeom>
          <a:noFill/>
        </p:spPr>
        <p:txBody>
          <a:bodyPr wrap="square" rtlCol="0">
            <a:spAutoFit/>
          </a:bodyPr>
          <a:lstStyle/>
          <a:p>
            <a:pPr algn="ctr"/>
            <a:r>
              <a:rPr lang="en-US" sz="6000" dirty="0">
                <a:solidFill>
                  <a:schemeClr val="bg1"/>
                </a:solidFill>
                <a:ea typeface="Roboto" panose="02000000000000000000" pitchFamily="2" charset="0"/>
                <a:cs typeface="Roboto" panose="02000000000000000000" pitchFamily="2" charset="0"/>
              </a:rPr>
              <a:t>ETYMOLOGY of UTOPIA</a:t>
            </a:r>
            <a:endParaRPr lang="en-US" sz="2800" dirty="0">
              <a:solidFill>
                <a:schemeClr val="bg1"/>
              </a:solidFill>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0083210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4B5BD09-69C1-4907-B0E4-83D20008CC34}"/>
              </a:ext>
            </a:extLst>
          </p:cNvPr>
          <p:cNvSpPr txBox="1"/>
          <p:nvPr/>
        </p:nvSpPr>
        <p:spPr>
          <a:xfrm>
            <a:off x="10034878" y="6187081"/>
            <a:ext cx="1358064" cy="276999"/>
          </a:xfrm>
          <a:prstGeom prst="rect">
            <a:avLst/>
          </a:prstGeom>
          <a:noFill/>
        </p:spPr>
        <p:txBody>
          <a:bodyPr wrap="none" rtlCol="0">
            <a:spAutoFit/>
          </a:bodyPr>
          <a:lstStyle/>
          <a:p>
            <a:pPr algn="r"/>
            <a:r>
              <a:rPr lang="en-US" sz="1200" i="1" dirty="0">
                <a:solidFill>
                  <a:schemeClr val="bg1"/>
                </a:solidFill>
              </a:rPr>
              <a:t>Collage City </a:t>
            </a:r>
            <a:r>
              <a:rPr lang="en-US" sz="1200" dirty="0">
                <a:solidFill>
                  <a:schemeClr val="bg1"/>
                </a:solidFill>
              </a:rPr>
              <a:t>(1978)</a:t>
            </a:r>
            <a:endParaRPr lang="en-US" sz="1200" i="1" dirty="0">
              <a:solidFill>
                <a:schemeClr val="bg1"/>
              </a:solidFill>
            </a:endParaRPr>
          </a:p>
        </p:txBody>
      </p:sp>
      <p:sp>
        <p:nvSpPr>
          <p:cNvPr id="5" name="TextBox 4">
            <a:extLst>
              <a:ext uri="{FF2B5EF4-FFF2-40B4-BE49-F238E27FC236}">
                <a16:creationId xmlns:a16="http://schemas.microsoft.com/office/drawing/2014/main" id="{3263D533-5B84-43DE-9998-28B73583A60B}"/>
              </a:ext>
            </a:extLst>
          </p:cNvPr>
          <p:cNvSpPr txBox="1"/>
          <p:nvPr/>
        </p:nvSpPr>
        <p:spPr>
          <a:xfrm>
            <a:off x="6267452" y="2196918"/>
            <a:ext cx="5578510" cy="2308324"/>
          </a:xfrm>
          <a:prstGeom prst="rect">
            <a:avLst/>
          </a:prstGeom>
          <a:noFill/>
        </p:spPr>
        <p:txBody>
          <a:bodyPr wrap="square" rtlCol="0">
            <a:spAutoFit/>
          </a:bodyPr>
          <a:lstStyle/>
          <a:p>
            <a:pPr algn="ctr"/>
            <a:r>
              <a:rPr lang="en-US" sz="2400" dirty="0">
                <a:solidFill>
                  <a:schemeClr val="tx1">
                    <a:lumMod val="65000"/>
                    <a:lumOff val="35000"/>
                  </a:schemeClr>
                </a:solidFill>
                <a:ea typeface="Roboto" panose="02000000000000000000" pitchFamily="2" charset="0"/>
                <a:cs typeface="Roboto" panose="02000000000000000000" pitchFamily="2" charset="0"/>
              </a:rPr>
              <a:t>Introduction</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Utopia: Decline and Fall?</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After the Millennium</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Crisis of the Object</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Collision City and the Politics of ‘Bricolage’</a:t>
            </a:r>
          </a:p>
          <a:p>
            <a:pPr algn="ctr"/>
            <a:r>
              <a:rPr lang="en-US" sz="2400" dirty="0">
                <a:solidFill>
                  <a:schemeClr val="bg1"/>
                </a:solidFill>
                <a:ea typeface="Roboto" panose="02000000000000000000" pitchFamily="2" charset="0"/>
                <a:cs typeface="Roboto" panose="02000000000000000000" pitchFamily="2" charset="0"/>
              </a:rPr>
              <a:t>Collage City and the Reconquest of Time</a:t>
            </a:r>
          </a:p>
        </p:txBody>
      </p:sp>
      <p:sp>
        <p:nvSpPr>
          <p:cNvPr id="4" name="TextBox 3">
            <a:extLst>
              <a:ext uri="{FF2B5EF4-FFF2-40B4-BE49-F238E27FC236}">
                <a16:creationId xmlns:a16="http://schemas.microsoft.com/office/drawing/2014/main" id="{8F561246-4A78-4341-9CED-784109E92005}"/>
              </a:ext>
            </a:extLst>
          </p:cNvPr>
          <p:cNvSpPr txBox="1"/>
          <p:nvPr/>
        </p:nvSpPr>
        <p:spPr>
          <a:xfrm>
            <a:off x="688942" y="2197153"/>
            <a:ext cx="5578510" cy="707886"/>
          </a:xfrm>
          <a:prstGeom prst="rect">
            <a:avLst/>
          </a:prstGeom>
          <a:noFill/>
        </p:spPr>
        <p:txBody>
          <a:bodyPr wrap="square" rtlCol="0">
            <a:spAutoFit/>
          </a:bodyPr>
          <a:lstStyle/>
          <a:p>
            <a:pPr algn="ctr"/>
            <a:r>
              <a:rPr lang="en-US" sz="4000" dirty="0">
                <a:solidFill>
                  <a:schemeClr val="bg1"/>
                </a:solidFill>
                <a:ea typeface="Roboto" panose="02000000000000000000" pitchFamily="2" charset="0"/>
                <a:cs typeface="Roboto" panose="02000000000000000000" pitchFamily="2" charset="0"/>
              </a:rPr>
              <a:t>COLLAGE</a:t>
            </a:r>
          </a:p>
        </p:txBody>
      </p:sp>
      <p:sp>
        <p:nvSpPr>
          <p:cNvPr id="7" name="TextBox 6">
            <a:extLst>
              <a:ext uri="{FF2B5EF4-FFF2-40B4-BE49-F238E27FC236}">
                <a16:creationId xmlns:a16="http://schemas.microsoft.com/office/drawing/2014/main" id="{37D7973F-275C-46DF-A862-4428F5025912}"/>
              </a:ext>
            </a:extLst>
          </p:cNvPr>
          <p:cNvSpPr txBox="1"/>
          <p:nvPr/>
        </p:nvSpPr>
        <p:spPr>
          <a:xfrm>
            <a:off x="688942" y="3465495"/>
            <a:ext cx="5578510" cy="830997"/>
          </a:xfrm>
          <a:prstGeom prst="rect">
            <a:avLst/>
          </a:prstGeom>
          <a:noFill/>
        </p:spPr>
        <p:txBody>
          <a:bodyPr wrap="square" rtlCol="0">
            <a:spAutoFit/>
          </a:bodyPr>
          <a:lstStyle/>
          <a:p>
            <a:pPr algn="ctr"/>
            <a:r>
              <a:rPr lang="en-US" sz="2400" dirty="0">
                <a:solidFill>
                  <a:schemeClr val="bg1"/>
                </a:solidFill>
                <a:ea typeface="Roboto" panose="02000000000000000000" pitchFamily="2" charset="0"/>
                <a:cs typeface="Roboto" panose="02000000000000000000" pitchFamily="2" charset="0"/>
              </a:rPr>
              <a:t>“Disparate objects held together by various means, ‘physical, optical, psychological’”</a:t>
            </a:r>
          </a:p>
        </p:txBody>
      </p:sp>
    </p:spTree>
    <p:extLst>
      <p:ext uri="{BB962C8B-B14F-4D97-AF65-F5344CB8AC3E}">
        <p14:creationId xmlns:p14="http://schemas.microsoft.com/office/powerpoint/2010/main" val="3444207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F803FCF-7EDE-4A3D-A79D-F429D6CAAA79}"/>
              </a:ext>
            </a:extLst>
          </p:cNvPr>
          <p:cNvSpPr txBox="1"/>
          <p:nvPr/>
        </p:nvSpPr>
        <p:spPr>
          <a:xfrm>
            <a:off x="6267452" y="2196918"/>
            <a:ext cx="5578510" cy="2308324"/>
          </a:xfrm>
          <a:prstGeom prst="rect">
            <a:avLst/>
          </a:prstGeom>
          <a:noFill/>
        </p:spPr>
        <p:txBody>
          <a:bodyPr wrap="square" rtlCol="0">
            <a:spAutoFit/>
          </a:bodyPr>
          <a:lstStyle/>
          <a:p>
            <a:pPr algn="ctr"/>
            <a:r>
              <a:rPr lang="en-US" sz="2400" dirty="0">
                <a:solidFill>
                  <a:schemeClr val="bg1"/>
                </a:solidFill>
                <a:ea typeface="Roboto" panose="02000000000000000000" pitchFamily="2" charset="0"/>
                <a:cs typeface="Roboto" panose="02000000000000000000" pitchFamily="2" charset="0"/>
              </a:rPr>
              <a:t>Introduction</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Utopia: Decline and Fall?</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After the Millennium</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Crisis of the Object</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Collision City and the Politics of ‘Bricolage’</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Collage City and the Reconquest of Time</a:t>
            </a:r>
          </a:p>
        </p:txBody>
      </p:sp>
    </p:spTree>
    <p:extLst>
      <p:ext uri="{BB962C8B-B14F-4D97-AF65-F5344CB8AC3E}">
        <p14:creationId xmlns:p14="http://schemas.microsoft.com/office/powerpoint/2010/main" val="34766491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0A3D23-FC3B-482E-A224-753A6A9122B4}"/>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030616" y="1099500"/>
            <a:ext cx="6027409" cy="4520556"/>
          </a:xfrm>
          <a:prstGeom prst="rect">
            <a:avLst/>
          </a:prstGeom>
        </p:spPr>
      </p:pic>
      <p:sp>
        <p:nvSpPr>
          <p:cNvPr id="6" name="TextBox 5">
            <a:extLst>
              <a:ext uri="{FF2B5EF4-FFF2-40B4-BE49-F238E27FC236}">
                <a16:creationId xmlns:a16="http://schemas.microsoft.com/office/drawing/2014/main" id="{D4B5BD09-69C1-4907-B0E4-83D20008CC34}"/>
              </a:ext>
            </a:extLst>
          </p:cNvPr>
          <p:cNvSpPr txBox="1"/>
          <p:nvPr/>
        </p:nvSpPr>
        <p:spPr>
          <a:xfrm>
            <a:off x="8874880" y="6187081"/>
            <a:ext cx="2518062" cy="276999"/>
          </a:xfrm>
          <a:prstGeom prst="rect">
            <a:avLst/>
          </a:prstGeom>
          <a:noFill/>
        </p:spPr>
        <p:txBody>
          <a:bodyPr wrap="none" rtlCol="0">
            <a:spAutoFit/>
          </a:bodyPr>
          <a:lstStyle/>
          <a:p>
            <a:pPr algn="r"/>
            <a:r>
              <a:rPr lang="en-US" sz="1200" dirty="0">
                <a:solidFill>
                  <a:schemeClr val="bg1"/>
                </a:solidFill>
              </a:rPr>
              <a:t>Le Corbusier, </a:t>
            </a:r>
            <a:r>
              <a:rPr lang="en-US" sz="1200" i="1" dirty="0">
                <a:solidFill>
                  <a:schemeClr val="bg1"/>
                </a:solidFill>
              </a:rPr>
              <a:t>Plan </a:t>
            </a:r>
            <a:r>
              <a:rPr lang="en-US" sz="1200" i="1" dirty="0" err="1">
                <a:solidFill>
                  <a:schemeClr val="bg1"/>
                </a:solidFill>
              </a:rPr>
              <a:t>Voisin</a:t>
            </a:r>
            <a:r>
              <a:rPr lang="en-US" sz="1200" dirty="0">
                <a:solidFill>
                  <a:schemeClr val="bg1"/>
                </a:solidFill>
              </a:rPr>
              <a:t>, Paris (1925)</a:t>
            </a:r>
          </a:p>
        </p:txBody>
      </p:sp>
    </p:spTree>
    <p:extLst>
      <p:ext uri="{BB962C8B-B14F-4D97-AF65-F5344CB8AC3E}">
        <p14:creationId xmlns:p14="http://schemas.microsoft.com/office/powerpoint/2010/main" val="13981361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0A3D23-FC3B-482E-A224-753A6A9122B4}"/>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030616" y="1099500"/>
            <a:ext cx="6027409" cy="4520556"/>
          </a:xfrm>
          <a:prstGeom prst="rect">
            <a:avLst/>
          </a:prstGeom>
        </p:spPr>
      </p:pic>
      <p:sp>
        <p:nvSpPr>
          <p:cNvPr id="5" name="TextBox 4">
            <a:extLst>
              <a:ext uri="{FF2B5EF4-FFF2-40B4-BE49-F238E27FC236}">
                <a16:creationId xmlns:a16="http://schemas.microsoft.com/office/drawing/2014/main" id="{9F17E30F-4A6A-400E-99B5-A15AE338D408}"/>
              </a:ext>
            </a:extLst>
          </p:cNvPr>
          <p:cNvSpPr txBox="1"/>
          <p:nvPr/>
        </p:nvSpPr>
        <p:spPr>
          <a:xfrm>
            <a:off x="6737317" y="2721114"/>
            <a:ext cx="5578510" cy="707886"/>
          </a:xfrm>
          <a:prstGeom prst="rect">
            <a:avLst/>
          </a:prstGeom>
          <a:noFill/>
        </p:spPr>
        <p:txBody>
          <a:bodyPr wrap="square" rtlCol="0">
            <a:spAutoFit/>
          </a:bodyPr>
          <a:lstStyle/>
          <a:p>
            <a:pPr algn="ctr"/>
            <a:r>
              <a:rPr lang="en-US" sz="4000" dirty="0">
                <a:solidFill>
                  <a:schemeClr val="bg1"/>
                </a:solidFill>
                <a:ea typeface="Roboto" panose="02000000000000000000" pitchFamily="2" charset="0"/>
                <a:cs typeface="Roboto" panose="02000000000000000000" pitchFamily="2" charset="0"/>
              </a:rPr>
              <a:t>SCIENCE</a:t>
            </a:r>
          </a:p>
        </p:txBody>
      </p:sp>
    </p:spTree>
    <p:extLst>
      <p:ext uri="{BB962C8B-B14F-4D97-AF65-F5344CB8AC3E}">
        <p14:creationId xmlns:p14="http://schemas.microsoft.com/office/powerpoint/2010/main" val="3312291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F17E30F-4A6A-400E-99B5-A15AE338D408}"/>
              </a:ext>
            </a:extLst>
          </p:cNvPr>
          <p:cNvSpPr txBox="1"/>
          <p:nvPr/>
        </p:nvSpPr>
        <p:spPr>
          <a:xfrm>
            <a:off x="6737317" y="2721114"/>
            <a:ext cx="5578510" cy="707886"/>
          </a:xfrm>
          <a:prstGeom prst="rect">
            <a:avLst/>
          </a:prstGeom>
          <a:noFill/>
        </p:spPr>
        <p:txBody>
          <a:bodyPr wrap="square" rtlCol="0">
            <a:spAutoFit/>
          </a:bodyPr>
          <a:lstStyle/>
          <a:p>
            <a:pPr algn="ctr"/>
            <a:r>
              <a:rPr lang="en-US" sz="4000" dirty="0">
                <a:solidFill>
                  <a:schemeClr val="bg1"/>
                </a:solidFill>
                <a:ea typeface="Roboto" panose="02000000000000000000" pitchFamily="2" charset="0"/>
                <a:cs typeface="Roboto" panose="02000000000000000000" pitchFamily="2" charset="0"/>
              </a:rPr>
              <a:t>PEOPLE</a:t>
            </a:r>
          </a:p>
        </p:txBody>
      </p:sp>
      <p:pic>
        <p:nvPicPr>
          <p:cNvPr id="7" name="Picture 2" descr="Image result for Golden lane estate rue interior">
            <a:extLst>
              <a:ext uri="{FF2B5EF4-FFF2-40B4-BE49-F238E27FC236}">
                <a16:creationId xmlns:a16="http://schemas.microsoft.com/office/drawing/2014/main" id="{41B69061-1CEB-4DF1-9D31-99BA2D3C78E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01914"/>
            <a:ext cx="7520083" cy="3281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71218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8A04B06-0EC7-4061-BD70-95E97EE264FC}"/>
              </a:ext>
            </a:extLst>
          </p:cNvPr>
          <p:cNvSpPr txBox="1"/>
          <p:nvPr/>
        </p:nvSpPr>
        <p:spPr>
          <a:xfrm>
            <a:off x="1552575" y="1047750"/>
            <a:ext cx="9086850" cy="1200329"/>
          </a:xfrm>
          <a:prstGeom prst="rect">
            <a:avLst/>
          </a:prstGeom>
          <a:noFill/>
        </p:spPr>
        <p:txBody>
          <a:bodyPr wrap="square" rtlCol="0">
            <a:spAutoFit/>
          </a:bodyPr>
          <a:lstStyle/>
          <a:p>
            <a:r>
              <a:rPr lang="en-US" sz="2400" dirty="0">
                <a:solidFill>
                  <a:schemeClr val="bg1"/>
                </a:solidFill>
              </a:rPr>
              <a:t>“Nor should it be necessary to say that these alternatives – </a:t>
            </a:r>
            <a:r>
              <a:rPr lang="en-US" sz="2400" i="1" dirty="0">
                <a:solidFill>
                  <a:schemeClr val="bg1"/>
                </a:solidFill>
              </a:rPr>
              <a:t>Let science build the town </a:t>
            </a:r>
            <a:r>
              <a:rPr lang="en-US" sz="2400" dirty="0">
                <a:solidFill>
                  <a:schemeClr val="bg1"/>
                </a:solidFill>
              </a:rPr>
              <a:t>and </a:t>
            </a:r>
            <a:r>
              <a:rPr lang="en-US" sz="2400" i="1" dirty="0">
                <a:solidFill>
                  <a:schemeClr val="bg1"/>
                </a:solidFill>
              </a:rPr>
              <a:t>Let people build the town</a:t>
            </a:r>
            <a:r>
              <a:rPr lang="en-US" sz="2400" dirty="0">
                <a:solidFill>
                  <a:schemeClr val="bg1"/>
                </a:solidFill>
              </a:rPr>
              <a:t> – are both of them profoundly neurotic.”</a:t>
            </a:r>
            <a:endParaRPr lang="en-US" sz="1400" dirty="0">
              <a:solidFill>
                <a:schemeClr val="bg1"/>
              </a:solidFill>
            </a:endParaRPr>
          </a:p>
        </p:txBody>
      </p:sp>
      <p:pic>
        <p:nvPicPr>
          <p:cNvPr id="3" name="Picture 2">
            <a:extLst>
              <a:ext uri="{FF2B5EF4-FFF2-40B4-BE49-F238E27FC236}">
                <a16:creationId xmlns:a16="http://schemas.microsoft.com/office/drawing/2014/main" id="{AC6DF661-9DE0-410E-BA17-AF0E1984BEE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57200" y="2549680"/>
            <a:ext cx="4093834" cy="3070375"/>
          </a:xfrm>
          <a:prstGeom prst="rect">
            <a:avLst/>
          </a:prstGeom>
        </p:spPr>
      </p:pic>
      <p:pic>
        <p:nvPicPr>
          <p:cNvPr id="5" name="Picture 2" descr="Image result for Golden lane estate rue interior">
            <a:extLst>
              <a:ext uri="{FF2B5EF4-FFF2-40B4-BE49-F238E27FC236}">
                <a16:creationId xmlns:a16="http://schemas.microsoft.com/office/drawing/2014/main" id="{B72FC032-86FB-41AB-BF64-098699A8ECA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45577" y="2549680"/>
            <a:ext cx="7036848" cy="307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8920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8A04B06-0EC7-4061-BD70-95E97EE264FC}"/>
              </a:ext>
            </a:extLst>
          </p:cNvPr>
          <p:cNvSpPr txBox="1"/>
          <p:nvPr/>
        </p:nvSpPr>
        <p:spPr>
          <a:xfrm>
            <a:off x="1552575" y="2000250"/>
            <a:ext cx="9086850" cy="2431435"/>
          </a:xfrm>
          <a:prstGeom prst="rect">
            <a:avLst/>
          </a:prstGeom>
          <a:noFill/>
        </p:spPr>
        <p:txBody>
          <a:bodyPr wrap="square" rtlCol="0">
            <a:spAutoFit/>
          </a:bodyPr>
          <a:lstStyle/>
          <a:p>
            <a:r>
              <a:rPr lang="en-US" sz="2400" dirty="0">
                <a:solidFill>
                  <a:schemeClr val="bg1"/>
                </a:solidFill>
              </a:rPr>
              <a:t>“A proposal for </a:t>
            </a:r>
            <a:r>
              <a:rPr lang="en-US" sz="2400" b="1" dirty="0">
                <a:solidFill>
                  <a:srgbClr val="FF0000"/>
                </a:solidFill>
              </a:rPr>
              <a:t>constructive dis-illusion</a:t>
            </a:r>
            <a:r>
              <a:rPr lang="en-US" sz="2400" dirty="0">
                <a:solidFill>
                  <a:schemeClr val="bg1"/>
                </a:solidFill>
              </a:rPr>
              <a:t>, it is simultaneously an appeal for order and disorder, for the simple and the complex, for the joint existence of permanent reference and random happening, of the private and the public, of innovation and tradition, of both the retrospective and the prophetic gesture.”</a:t>
            </a:r>
          </a:p>
          <a:p>
            <a:endParaRPr lang="en-US" dirty="0">
              <a:solidFill>
                <a:schemeClr val="bg1"/>
              </a:solidFill>
            </a:endParaRPr>
          </a:p>
          <a:p>
            <a:r>
              <a:rPr lang="en-US" sz="1400" dirty="0">
                <a:solidFill>
                  <a:schemeClr val="bg1"/>
                </a:solidFill>
              </a:rPr>
              <a:t>Rowe / Koetter, </a:t>
            </a:r>
            <a:r>
              <a:rPr lang="en-US" sz="1400" i="1" dirty="0">
                <a:solidFill>
                  <a:schemeClr val="bg1"/>
                </a:solidFill>
              </a:rPr>
              <a:t>Collage City</a:t>
            </a:r>
            <a:endParaRPr lang="en-US" sz="1400" dirty="0">
              <a:solidFill>
                <a:schemeClr val="bg1"/>
              </a:solidFill>
            </a:endParaRPr>
          </a:p>
        </p:txBody>
      </p:sp>
    </p:spTree>
    <p:extLst>
      <p:ext uri="{BB962C8B-B14F-4D97-AF65-F5344CB8AC3E}">
        <p14:creationId xmlns:p14="http://schemas.microsoft.com/office/powerpoint/2010/main" val="37048970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F803FCF-7EDE-4A3D-A79D-F429D6CAAA79}"/>
              </a:ext>
            </a:extLst>
          </p:cNvPr>
          <p:cNvSpPr txBox="1"/>
          <p:nvPr/>
        </p:nvSpPr>
        <p:spPr>
          <a:xfrm>
            <a:off x="6267452" y="2196918"/>
            <a:ext cx="5578510" cy="2308324"/>
          </a:xfrm>
          <a:prstGeom prst="rect">
            <a:avLst/>
          </a:prstGeom>
          <a:noFill/>
        </p:spPr>
        <p:txBody>
          <a:bodyPr wrap="square" rtlCol="0">
            <a:spAutoFit/>
          </a:bodyPr>
          <a:lstStyle/>
          <a:p>
            <a:pPr algn="ctr"/>
            <a:r>
              <a:rPr lang="en-US" sz="2400" dirty="0">
                <a:solidFill>
                  <a:schemeClr val="tx1">
                    <a:lumMod val="65000"/>
                    <a:lumOff val="35000"/>
                  </a:schemeClr>
                </a:solidFill>
                <a:ea typeface="Roboto" panose="02000000000000000000" pitchFamily="2" charset="0"/>
                <a:cs typeface="Roboto" panose="02000000000000000000" pitchFamily="2" charset="0"/>
              </a:rPr>
              <a:t>Introduction</a:t>
            </a:r>
          </a:p>
          <a:p>
            <a:pPr algn="ctr"/>
            <a:r>
              <a:rPr lang="en-US" sz="2400" dirty="0">
                <a:solidFill>
                  <a:schemeClr val="bg1"/>
                </a:solidFill>
                <a:ea typeface="Roboto" panose="02000000000000000000" pitchFamily="2" charset="0"/>
                <a:cs typeface="Roboto" panose="02000000000000000000" pitchFamily="2" charset="0"/>
              </a:rPr>
              <a:t>Utopia: Decline and Fall?</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After the Millennium</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Crisis of the Object</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Collision City and the Politics of ‘Bricolage’</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Collage City and the Reconquest of Time</a:t>
            </a:r>
          </a:p>
        </p:txBody>
      </p:sp>
    </p:spTree>
    <p:extLst>
      <p:ext uri="{BB962C8B-B14F-4D97-AF65-F5344CB8AC3E}">
        <p14:creationId xmlns:p14="http://schemas.microsoft.com/office/powerpoint/2010/main" val="13745362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A0CCFA-25B1-4093-9FD8-2E6C79C5E860}"/>
              </a:ext>
            </a:extLst>
          </p:cNvPr>
          <p:cNvSpPr txBox="1"/>
          <p:nvPr/>
        </p:nvSpPr>
        <p:spPr>
          <a:xfrm>
            <a:off x="688942" y="2509100"/>
            <a:ext cx="5578510" cy="707886"/>
          </a:xfrm>
          <a:prstGeom prst="rect">
            <a:avLst/>
          </a:prstGeom>
          <a:noFill/>
        </p:spPr>
        <p:txBody>
          <a:bodyPr wrap="square" rtlCol="0">
            <a:spAutoFit/>
          </a:bodyPr>
          <a:lstStyle/>
          <a:p>
            <a:pPr algn="ctr"/>
            <a:r>
              <a:rPr lang="en-US" sz="4000" dirty="0">
                <a:ea typeface="Roboto" panose="02000000000000000000" pitchFamily="2" charset="0"/>
                <a:cs typeface="Roboto" panose="02000000000000000000" pitchFamily="2" charset="0"/>
              </a:rPr>
              <a:t>UTOPIA</a:t>
            </a:r>
          </a:p>
        </p:txBody>
      </p:sp>
      <p:sp>
        <p:nvSpPr>
          <p:cNvPr id="5" name="TextBox 4">
            <a:extLst>
              <a:ext uri="{FF2B5EF4-FFF2-40B4-BE49-F238E27FC236}">
                <a16:creationId xmlns:a16="http://schemas.microsoft.com/office/drawing/2014/main" id="{D39E124C-011D-44A4-A2E3-2E01C41178DB}"/>
              </a:ext>
            </a:extLst>
          </p:cNvPr>
          <p:cNvSpPr txBox="1"/>
          <p:nvPr/>
        </p:nvSpPr>
        <p:spPr>
          <a:xfrm>
            <a:off x="688942" y="3641015"/>
            <a:ext cx="5578510" cy="707886"/>
          </a:xfrm>
          <a:prstGeom prst="rect">
            <a:avLst/>
          </a:prstGeom>
          <a:noFill/>
        </p:spPr>
        <p:txBody>
          <a:bodyPr wrap="square" rtlCol="0">
            <a:spAutoFit/>
          </a:bodyPr>
          <a:lstStyle/>
          <a:p>
            <a:pPr algn="ctr"/>
            <a:r>
              <a:rPr lang="en-US" sz="4000" i="1" dirty="0">
                <a:ea typeface="Roboto" panose="02000000000000000000" pitchFamily="2" charset="0"/>
                <a:cs typeface="Roboto" panose="02000000000000000000" pitchFamily="2" charset="0"/>
              </a:rPr>
              <a:t>‘nowhere’</a:t>
            </a:r>
          </a:p>
        </p:txBody>
      </p:sp>
      <p:sp>
        <p:nvSpPr>
          <p:cNvPr id="8" name="TextBox 7">
            <a:extLst>
              <a:ext uri="{FF2B5EF4-FFF2-40B4-BE49-F238E27FC236}">
                <a16:creationId xmlns:a16="http://schemas.microsoft.com/office/drawing/2014/main" id="{B7F6978B-0894-45C8-80C0-C19BF7887C64}"/>
              </a:ext>
            </a:extLst>
          </p:cNvPr>
          <p:cNvSpPr txBox="1"/>
          <p:nvPr/>
        </p:nvSpPr>
        <p:spPr>
          <a:xfrm>
            <a:off x="6096000" y="2509100"/>
            <a:ext cx="5578510" cy="707886"/>
          </a:xfrm>
          <a:prstGeom prst="rect">
            <a:avLst/>
          </a:prstGeom>
          <a:noFill/>
        </p:spPr>
        <p:txBody>
          <a:bodyPr wrap="square" rtlCol="0">
            <a:spAutoFit/>
          </a:bodyPr>
          <a:lstStyle/>
          <a:p>
            <a:pPr algn="ctr"/>
            <a:r>
              <a:rPr lang="en-US" sz="4000" dirty="0">
                <a:ea typeface="Roboto" panose="02000000000000000000" pitchFamily="2" charset="0"/>
                <a:cs typeface="Roboto" panose="02000000000000000000" pitchFamily="2" charset="0"/>
              </a:rPr>
              <a:t>‘Classical Utopia’</a:t>
            </a:r>
          </a:p>
        </p:txBody>
      </p:sp>
      <p:sp>
        <p:nvSpPr>
          <p:cNvPr id="9" name="TextBox 8">
            <a:extLst>
              <a:ext uri="{FF2B5EF4-FFF2-40B4-BE49-F238E27FC236}">
                <a16:creationId xmlns:a16="http://schemas.microsoft.com/office/drawing/2014/main" id="{670715A6-859E-4A7A-BB04-C04F7030B0D8}"/>
              </a:ext>
            </a:extLst>
          </p:cNvPr>
          <p:cNvSpPr txBox="1"/>
          <p:nvPr/>
        </p:nvSpPr>
        <p:spPr>
          <a:xfrm>
            <a:off x="6085625" y="3641015"/>
            <a:ext cx="5578510" cy="707886"/>
          </a:xfrm>
          <a:prstGeom prst="rect">
            <a:avLst/>
          </a:prstGeom>
          <a:noFill/>
        </p:spPr>
        <p:txBody>
          <a:bodyPr wrap="square" rtlCol="0">
            <a:spAutoFit/>
          </a:bodyPr>
          <a:lstStyle/>
          <a:p>
            <a:pPr algn="ctr"/>
            <a:r>
              <a:rPr lang="en-US" sz="4000" dirty="0">
                <a:ea typeface="Roboto" panose="02000000000000000000" pitchFamily="2" charset="0"/>
                <a:cs typeface="Roboto" panose="02000000000000000000" pitchFamily="2" charset="0"/>
              </a:rPr>
              <a:t>‘Active Utopia’</a:t>
            </a:r>
          </a:p>
        </p:txBody>
      </p:sp>
    </p:spTree>
    <p:extLst>
      <p:ext uri="{BB962C8B-B14F-4D97-AF65-F5344CB8AC3E}">
        <p14:creationId xmlns:p14="http://schemas.microsoft.com/office/powerpoint/2010/main" val="951182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D76CAC3-0A81-4364-A637-A8050DC760FF}"/>
              </a:ext>
            </a:extLst>
          </p:cNvPr>
          <p:cNvSpPr txBox="1"/>
          <p:nvPr/>
        </p:nvSpPr>
        <p:spPr>
          <a:xfrm>
            <a:off x="6096000" y="1256769"/>
            <a:ext cx="5578510" cy="707886"/>
          </a:xfrm>
          <a:prstGeom prst="rect">
            <a:avLst/>
          </a:prstGeom>
          <a:noFill/>
        </p:spPr>
        <p:txBody>
          <a:bodyPr wrap="square" rtlCol="0">
            <a:spAutoFit/>
          </a:bodyPr>
          <a:lstStyle/>
          <a:p>
            <a:pPr algn="ctr"/>
            <a:r>
              <a:rPr lang="en-US" sz="4000" dirty="0">
                <a:ea typeface="Roboto" panose="02000000000000000000" pitchFamily="2" charset="0"/>
                <a:cs typeface="Roboto" panose="02000000000000000000" pitchFamily="2" charset="0"/>
              </a:rPr>
              <a:t>‘Classical Utopia’</a:t>
            </a:r>
          </a:p>
        </p:txBody>
      </p:sp>
      <p:pic>
        <p:nvPicPr>
          <p:cNvPr id="4" name="Picture 3">
            <a:extLst>
              <a:ext uri="{FF2B5EF4-FFF2-40B4-BE49-F238E27FC236}">
                <a16:creationId xmlns:a16="http://schemas.microsoft.com/office/drawing/2014/main" id="{764F1D78-C58B-4299-8988-D0F5893C2B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7292" y="876929"/>
            <a:ext cx="5048708" cy="5104141"/>
          </a:xfrm>
          <a:prstGeom prst="rect">
            <a:avLst/>
          </a:prstGeom>
        </p:spPr>
      </p:pic>
      <p:sp>
        <p:nvSpPr>
          <p:cNvPr id="8" name="TextBox 7">
            <a:extLst>
              <a:ext uri="{FF2B5EF4-FFF2-40B4-BE49-F238E27FC236}">
                <a16:creationId xmlns:a16="http://schemas.microsoft.com/office/drawing/2014/main" id="{C2496B20-E14E-4F79-8E61-134E5E50766B}"/>
              </a:ext>
            </a:extLst>
          </p:cNvPr>
          <p:cNvSpPr txBox="1"/>
          <p:nvPr/>
        </p:nvSpPr>
        <p:spPr>
          <a:xfrm>
            <a:off x="8034843" y="6187081"/>
            <a:ext cx="3358099" cy="276999"/>
          </a:xfrm>
          <a:prstGeom prst="rect">
            <a:avLst/>
          </a:prstGeom>
          <a:noFill/>
        </p:spPr>
        <p:txBody>
          <a:bodyPr wrap="none" rtlCol="0">
            <a:spAutoFit/>
          </a:bodyPr>
          <a:lstStyle/>
          <a:p>
            <a:pPr algn="r"/>
            <a:r>
              <a:rPr lang="en-US" sz="1200" dirty="0"/>
              <a:t>Francesco di Giorgio Martini: </a:t>
            </a:r>
            <a:r>
              <a:rPr lang="en-US" sz="1200" i="1" dirty="0"/>
              <a:t>studies for ideal cities</a:t>
            </a:r>
            <a:endParaRPr lang="en-US" sz="1200" dirty="0"/>
          </a:p>
        </p:txBody>
      </p:sp>
      <p:sp>
        <p:nvSpPr>
          <p:cNvPr id="10" name="TextBox 9">
            <a:extLst>
              <a:ext uri="{FF2B5EF4-FFF2-40B4-BE49-F238E27FC236}">
                <a16:creationId xmlns:a16="http://schemas.microsoft.com/office/drawing/2014/main" id="{55C350BF-FE1C-4E1F-8C6A-EAD9B350BFC3}"/>
              </a:ext>
            </a:extLst>
          </p:cNvPr>
          <p:cNvSpPr txBox="1"/>
          <p:nvPr/>
        </p:nvSpPr>
        <p:spPr>
          <a:xfrm>
            <a:off x="6460435" y="2344495"/>
            <a:ext cx="5203699" cy="2554545"/>
          </a:xfrm>
          <a:prstGeom prst="rect">
            <a:avLst/>
          </a:prstGeom>
          <a:noFill/>
        </p:spPr>
        <p:txBody>
          <a:bodyPr wrap="square" rtlCol="0">
            <a:spAutoFit/>
          </a:bodyPr>
          <a:lstStyle/>
          <a:p>
            <a:pPr marL="457200" indent="-457200">
              <a:buFontTx/>
              <a:buChar char="-"/>
            </a:pPr>
            <a:r>
              <a:rPr lang="en-US" sz="2000" dirty="0">
                <a:ea typeface="Roboto" panose="02000000000000000000" pitchFamily="2" charset="0"/>
                <a:cs typeface="Roboto" panose="02000000000000000000" pitchFamily="2" charset="0"/>
              </a:rPr>
              <a:t>Pre-Enlightenment (pre~1700)</a:t>
            </a:r>
          </a:p>
          <a:p>
            <a:pPr marL="457200" indent="-457200">
              <a:buFontTx/>
              <a:buChar char="-"/>
            </a:pPr>
            <a:r>
              <a:rPr lang="en-US" sz="2000" dirty="0">
                <a:ea typeface="Roboto" panose="02000000000000000000" pitchFamily="2" charset="0"/>
                <a:cs typeface="Roboto" panose="02000000000000000000" pitchFamily="2" charset="0"/>
              </a:rPr>
              <a:t>Intellectual exercise</a:t>
            </a:r>
          </a:p>
          <a:p>
            <a:pPr marL="457200" indent="-457200">
              <a:buFontTx/>
              <a:buChar char="-"/>
            </a:pPr>
            <a:r>
              <a:rPr lang="en-US" sz="2000" dirty="0">
                <a:ea typeface="Roboto" panose="02000000000000000000" pitchFamily="2" charset="0"/>
                <a:cs typeface="Roboto" panose="02000000000000000000" pitchFamily="2" charset="0"/>
              </a:rPr>
              <a:t>For learned class</a:t>
            </a:r>
          </a:p>
          <a:p>
            <a:pPr marL="457200" indent="-457200">
              <a:buFontTx/>
              <a:buChar char="-"/>
            </a:pPr>
            <a:r>
              <a:rPr lang="en-US" sz="2000" dirty="0">
                <a:ea typeface="Roboto" panose="02000000000000000000" pitchFamily="2" charset="0"/>
                <a:cs typeface="Roboto" panose="02000000000000000000" pitchFamily="2" charset="0"/>
              </a:rPr>
              <a:t>Often schemes designed for the recommendation to ruling classes</a:t>
            </a:r>
          </a:p>
          <a:p>
            <a:pPr marL="457200" indent="-457200">
              <a:buFontTx/>
              <a:buChar char="-"/>
            </a:pPr>
            <a:r>
              <a:rPr lang="en-US" sz="2000" dirty="0">
                <a:ea typeface="Roboto" panose="02000000000000000000" pitchFamily="2" charset="0"/>
                <a:cs typeface="Roboto" panose="02000000000000000000" pitchFamily="2" charset="0"/>
              </a:rPr>
              <a:t>Inspired by universal rationality / morality</a:t>
            </a:r>
          </a:p>
          <a:p>
            <a:pPr marL="457200" indent="-457200">
              <a:buFontTx/>
              <a:buChar char="-"/>
            </a:pPr>
            <a:r>
              <a:rPr lang="en-US" sz="2000" dirty="0">
                <a:ea typeface="Roboto" panose="02000000000000000000" pitchFamily="2" charset="0"/>
                <a:cs typeface="Roboto" panose="02000000000000000000" pitchFamily="2" charset="0"/>
              </a:rPr>
              <a:t>Platonic inheritance</a:t>
            </a:r>
          </a:p>
          <a:p>
            <a:pPr marL="457200" indent="-457200">
              <a:buFontTx/>
              <a:buChar char="-"/>
            </a:pPr>
            <a:r>
              <a:rPr lang="en-US" sz="2000" dirty="0">
                <a:ea typeface="Roboto" panose="02000000000000000000" pitchFamily="2" charset="0"/>
                <a:cs typeface="Roboto" panose="02000000000000000000" pitchFamily="2" charset="0"/>
              </a:rPr>
              <a:t>Fundamentally hypothetical – intellectual</a:t>
            </a:r>
          </a:p>
        </p:txBody>
      </p:sp>
    </p:spTree>
    <p:extLst>
      <p:ext uri="{BB962C8B-B14F-4D97-AF65-F5344CB8AC3E}">
        <p14:creationId xmlns:p14="http://schemas.microsoft.com/office/powerpoint/2010/main" val="2197668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CC2EA2-91B3-45AE-B7ED-161CF00DB779}"/>
              </a:ext>
            </a:extLst>
          </p:cNvPr>
          <p:cNvSpPr txBox="1"/>
          <p:nvPr/>
        </p:nvSpPr>
        <p:spPr>
          <a:xfrm>
            <a:off x="1054873" y="1233046"/>
            <a:ext cx="10082254" cy="646331"/>
          </a:xfrm>
          <a:prstGeom prst="rect">
            <a:avLst/>
          </a:prstGeom>
          <a:noFill/>
        </p:spPr>
        <p:txBody>
          <a:bodyPr wrap="square" rtlCol="0">
            <a:spAutoFit/>
          </a:bodyPr>
          <a:lstStyle/>
          <a:p>
            <a:pPr algn="ctr"/>
            <a:r>
              <a:rPr lang="en-US" sz="3600" dirty="0">
                <a:solidFill>
                  <a:schemeClr val="bg1"/>
                </a:solidFill>
                <a:ea typeface="Roboto" panose="02000000000000000000" pitchFamily="2" charset="0"/>
                <a:cs typeface="Roboto" panose="02000000000000000000" pitchFamily="2" charset="0"/>
              </a:rPr>
              <a:t>According to Rowe/Koetter, what’s the comparison?</a:t>
            </a:r>
          </a:p>
        </p:txBody>
      </p:sp>
      <p:pic>
        <p:nvPicPr>
          <p:cNvPr id="2" name="Picture 1">
            <a:extLst>
              <a:ext uri="{FF2B5EF4-FFF2-40B4-BE49-F238E27FC236}">
                <a16:creationId xmlns:a16="http://schemas.microsoft.com/office/drawing/2014/main" id="{8087B910-EE06-45C8-B6A0-D1EA9F9F52A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57200" y="2736534"/>
            <a:ext cx="4093834" cy="3070375"/>
          </a:xfrm>
          <a:prstGeom prst="rect">
            <a:avLst/>
          </a:prstGeom>
        </p:spPr>
      </p:pic>
      <p:pic>
        <p:nvPicPr>
          <p:cNvPr id="6" name="Picture 2" descr="Image result for Golden lane estate rue interior">
            <a:extLst>
              <a:ext uri="{FF2B5EF4-FFF2-40B4-BE49-F238E27FC236}">
                <a16:creationId xmlns:a16="http://schemas.microsoft.com/office/drawing/2014/main" id="{7995EF8D-8656-48AE-B887-89D6EAB7039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45577" y="2736534"/>
            <a:ext cx="7036848" cy="307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11341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D76CAC3-0A81-4364-A637-A8050DC760FF}"/>
              </a:ext>
            </a:extLst>
          </p:cNvPr>
          <p:cNvSpPr txBox="1"/>
          <p:nvPr/>
        </p:nvSpPr>
        <p:spPr>
          <a:xfrm>
            <a:off x="6096000" y="1256769"/>
            <a:ext cx="5578510" cy="707886"/>
          </a:xfrm>
          <a:prstGeom prst="rect">
            <a:avLst/>
          </a:prstGeom>
          <a:noFill/>
        </p:spPr>
        <p:txBody>
          <a:bodyPr wrap="square" rtlCol="0">
            <a:spAutoFit/>
          </a:bodyPr>
          <a:lstStyle/>
          <a:p>
            <a:pPr algn="ctr"/>
            <a:r>
              <a:rPr lang="en-US" sz="4000" dirty="0">
                <a:ea typeface="Roboto" panose="02000000000000000000" pitchFamily="2" charset="0"/>
                <a:cs typeface="Roboto" panose="02000000000000000000" pitchFamily="2" charset="0"/>
              </a:rPr>
              <a:t>‘Classical Utopia’</a:t>
            </a:r>
          </a:p>
        </p:txBody>
      </p:sp>
      <p:sp>
        <p:nvSpPr>
          <p:cNvPr id="8" name="TextBox 7">
            <a:extLst>
              <a:ext uri="{FF2B5EF4-FFF2-40B4-BE49-F238E27FC236}">
                <a16:creationId xmlns:a16="http://schemas.microsoft.com/office/drawing/2014/main" id="{C2496B20-E14E-4F79-8E61-134E5E50766B}"/>
              </a:ext>
            </a:extLst>
          </p:cNvPr>
          <p:cNvSpPr txBox="1"/>
          <p:nvPr/>
        </p:nvSpPr>
        <p:spPr>
          <a:xfrm>
            <a:off x="7939817" y="6187081"/>
            <a:ext cx="3453125" cy="276999"/>
          </a:xfrm>
          <a:prstGeom prst="rect">
            <a:avLst/>
          </a:prstGeom>
          <a:noFill/>
        </p:spPr>
        <p:txBody>
          <a:bodyPr wrap="none" rtlCol="0">
            <a:spAutoFit/>
          </a:bodyPr>
          <a:lstStyle/>
          <a:p>
            <a:pPr algn="r"/>
            <a:r>
              <a:rPr lang="en-US" sz="1200" dirty="0"/>
              <a:t>André: mid-19</a:t>
            </a:r>
            <a:r>
              <a:rPr lang="en-US" sz="1200" baseline="30000" dirty="0"/>
              <a:t>th</a:t>
            </a:r>
            <a:r>
              <a:rPr lang="en-US" sz="1200" dirty="0"/>
              <a:t> century project for ideal community</a:t>
            </a:r>
          </a:p>
        </p:txBody>
      </p:sp>
      <p:sp>
        <p:nvSpPr>
          <p:cNvPr id="10" name="TextBox 9">
            <a:extLst>
              <a:ext uri="{FF2B5EF4-FFF2-40B4-BE49-F238E27FC236}">
                <a16:creationId xmlns:a16="http://schemas.microsoft.com/office/drawing/2014/main" id="{55C350BF-FE1C-4E1F-8C6A-EAD9B350BFC3}"/>
              </a:ext>
            </a:extLst>
          </p:cNvPr>
          <p:cNvSpPr txBox="1"/>
          <p:nvPr/>
        </p:nvSpPr>
        <p:spPr>
          <a:xfrm>
            <a:off x="6460435" y="2344495"/>
            <a:ext cx="5203699" cy="2554545"/>
          </a:xfrm>
          <a:prstGeom prst="rect">
            <a:avLst/>
          </a:prstGeom>
          <a:noFill/>
        </p:spPr>
        <p:txBody>
          <a:bodyPr wrap="square" rtlCol="0">
            <a:spAutoFit/>
          </a:bodyPr>
          <a:lstStyle/>
          <a:p>
            <a:pPr marL="457200" indent="-457200">
              <a:buFontTx/>
              <a:buChar char="-"/>
            </a:pPr>
            <a:r>
              <a:rPr lang="en-US" sz="2000" dirty="0">
                <a:ea typeface="Roboto" panose="02000000000000000000" pitchFamily="2" charset="0"/>
                <a:cs typeface="Roboto" panose="02000000000000000000" pitchFamily="2" charset="0"/>
              </a:rPr>
              <a:t>Pre-Enlightenment (pre~1700)</a:t>
            </a:r>
          </a:p>
          <a:p>
            <a:pPr marL="457200" indent="-457200">
              <a:buFontTx/>
              <a:buChar char="-"/>
            </a:pPr>
            <a:r>
              <a:rPr lang="en-US" sz="2000" dirty="0">
                <a:ea typeface="Roboto" panose="02000000000000000000" pitchFamily="2" charset="0"/>
                <a:cs typeface="Roboto" panose="02000000000000000000" pitchFamily="2" charset="0"/>
              </a:rPr>
              <a:t>Intellectual exercise</a:t>
            </a:r>
          </a:p>
          <a:p>
            <a:pPr marL="457200" indent="-457200">
              <a:buFontTx/>
              <a:buChar char="-"/>
            </a:pPr>
            <a:r>
              <a:rPr lang="en-US" sz="2000" dirty="0">
                <a:ea typeface="Roboto" panose="02000000000000000000" pitchFamily="2" charset="0"/>
                <a:cs typeface="Roboto" panose="02000000000000000000" pitchFamily="2" charset="0"/>
              </a:rPr>
              <a:t>For learned class</a:t>
            </a:r>
          </a:p>
          <a:p>
            <a:pPr marL="457200" indent="-457200">
              <a:buFontTx/>
              <a:buChar char="-"/>
            </a:pPr>
            <a:r>
              <a:rPr lang="en-US" sz="2000" dirty="0">
                <a:ea typeface="Roboto" panose="02000000000000000000" pitchFamily="2" charset="0"/>
                <a:cs typeface="Roboto" panose="02000000000000000000" pitchFamily="2" charset="0"/>
              </a:rPr>
              <a:t>Often schemes designed for the recommendation to ruling classes</a:t>
            </a:r>
          </a:p>
          <a:p>
            <a:pPr marL="457200" indent="-457200">
              <a:buFontTx/>
              <a:buChar char="-"/>
            </a:pPr>
            <a:r>
              <a:rPr lang="en-US" sz="2000" dirty="0">
                <a:ea typeface="Roboto" panose="02000000000000000000" pitchFamily="2" charset="0"/>
                <a:cs typeface="Roboto" panose="02000000000000000000" pitchFamily="2" charset="0"/>
              </a:rPr>
              <a:t>Inspired by universal rationality / morality</a:t>
            </a:r>
          </a:p>
          <a:p>
            <a:pPr marL="457200" indent="-457200">
              <a:buFontTx/>
              <a:buChar char="-"/>
            </a:pPr>
            <a:r>
              <a:rPr lang="en-US" sz="2000" dirty="0">
                <a:ea typeface="Roboto" panose="02000000000000000000" pitchFamily="2" charset="0"/>
                <a:cs typeface="Roboto" panose="02000000000000000000" pitchFamily="2" charset="0"/>
              </a:rPr>
              <a:t>Platonic inheritance</a:t>
            </a:r>
          </a:p>
          <a:p>
            <a:pPr marL="457200" indent="-457200">
              <a:buFontTx/>
              <a:buChar char="-"/>
            </a:pPr>
            <a:r>
              <a:rPr lang="en-US" sz="2000" dirty="0">
                <a:ea typeface="Roboto" panose="02000000000000000000" pitchFamily="2" charset="0"/>
                <a:cs typeface="Roboto" panose="02000000000000000000" pitchFamily="2" charset="0"/>
              </a:rPr>
              <a:t>Fundamentally hypothetical – intellectual</a:t>
            </a:r>
          </a:p>
        </p:txBody>
      </p:sp>
      <p:graphicFrame>
        <p:nvGraphicFramePr>
          <p:cNvPr id="2" name="Object 1">
            <a:extLst>
              <a:ext uri="{FF2B5EF4-FFF2-40B4-BE49-F238E27FC236}">
                <a16:creationId xmlns:a16="http://schemas.microsoft.com/office/drawing/2014/main" id="{788FB0AA-C8C2-4780-9CEF-F70C7EB1B373}"/>
              </a:ext>
            </a:extLst>
          </p:cNvPr>
          <p:cNvGraphicFramePr>
            <a:graphicFrameLocks noChangeAspect="1"/>
          </p:cNvGraphicFramePr>
          <p:nvPr/>
        </p:nvGraphicFramePr>
        <p:xfrm>
          <a:off x="527866" y="1867787"/>
          <a:ext cx="5665787" cy="3289300"/>
        </p:xfrm>
        <a:graphic>
          <a:graphicData uri="http://schemas.openxmlformats.org/presentationml/2006/ole">
            <mc:AlternateContent xmlns:mc="http://schemas.openxmlformats.org/markup-compatibility/2006">
              <mc:Choice xmlns:v="urn:schemas-microsoft-com:vml" Requires="v">
                <p:oleObj spid="_x0000_s6237" r:id="rId3" imgW="5666040" imgH="3288600" progId="">
                  <p:embed/>
                </p:oleObj>
              </mc:Choice>
              <mc:Fallback>
                <p:oleObj r:id="rId3" imgW="5666040" imgH="3288600" progId="">
                  <p:embed/>
                  <p:pic>
                    <p:nvPicPr>
                      <p:cNvPr id="2" name="Object 1">
                        <a:extLst>
                          <a:ext uri="{FF2B5EF4-FFF2-40B4-BE49-F238E27FC236}">
                            <a16:creationId xmlns:a16="http://schemas.microsoft.com/office/drawing/2014/main" id="{788FB0AA-C8C2-4780-9CEF-F70C7EB1B373}"/>
                          </a:ext>
                        </a:extLst>
                      </p:cNvPr>
                      <p:cNvPicPr/>
                      <p:nvPr/>
                    </p:nvPicPr>
                    <p:blipFill>
                      <a:blip r:embed="rId4"/>
                      <a:stretch>
                        <a:fillRect/>
                      </a:stretch>
                    </p:blipFill>
                    <p:spPr>
                      <a:xfrm>
                        <a:off x="527866" y="1867787"/>
                        <a:ext cx="5665787" cy="3289300"/>
                      </a:xfrm>
                      <a:prstGeom prst="rect">
                        <a:avLst/>
                      </a:prstGeom>
                    </p:spPr>
                  </p:pic>
                </p:oleObj>
              </mc:Fallback>
            </mc:AlternateContent>
          </a:graphicData>
        </a:graphic>
      </p:graphicFrame>
    </p:spTree>
    <p:extLst>
      <p:ext uri="{BB962C8B-B14F-4D97-AF65-F5344CB8AC3E}">
        <p14:creationId xmlns:p14="http://schemas.microsoft.com/office/powerpoint/2010/main" val="31259354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D76CAC3-0A81-4364-A637-A8050DC760FF}"/>
              </a:ext>
            </a:extLst>
          </p:cNvPr>
          <p:cNvSpPr txBox="1"/>
          <p:nvPr/>
        </p:nvSpPr>
        <p:spPr>
          <a:xfrm>
            <a:off x="6096000" y="1256769"/>
            <a:ext cx="5578510" cy="1323439"/>
          </a:xfrm>
          <a:prstGeom prst="rect">
            <a:avLst/>
          </a:prstGeom>
          <a:noFill/>
        </p:spPr>
        <p:txBody>
          <a:bodyPr wrap="square" rtlCol="0">
            <a:spAutoFit/>
          </a:bodyPr>
          <a:lstStyle/>
          <a:p>
            <a:pPr algn="ctr"/>
            <a:r>
              <a:rPr lang="en-US" sz="4000" dirty="0">
                <a:ea typeface="Roboto" panose="02000000000000000000" pitchFamily="2" charset="0"/>
                <a:cs typeface="Roboto" panose="02000000000000000000" pitchFamily="2" charset="0"/>
              </a:rPr>
              <a:t>From ‘</a:t>
            </a:r>
            <a:r>
              <a:rPr lang="en-US" sz="4000" b="1" dirty="0">
                <a:ea typeface="Roboto" panose="02000000000000000000" pitchFamily="2" charset="0"/>
                <a:cs typeface="Roboto" panose="02000000000000000000" pitchFamily="2" charset="0"/>
              </a:rPr>
              <a:t>Classical</a:t>
            </a:r>
            <a:r>
              <a:rPr lang="en-US" sz="4000" dirty="0">
                <a:ea typeface="Roboto" panose="02000000000000000000" pitchFamily="2" charset="0"/>
                <a:cs typeface="Roboto" panose="02000000000000000000" pitchFamily="2" charset="0"/>
              </a:rPr>
              <a:t>’ to</a:t>
            </a:r>
          </a:p>
          <a:p>
            <a:pPr algn="ctr"/>
            <a:r>
              <a:rPr lang="en-US" sz="4000" dirty="0">
                <a:ea typeface="Roboto" panose="02000000000000000000" pitchFamily="2" charset="0"/>
                <a:cs typeface="Roboto" panose="02000000000000000000" pitchFamily="2" charset="0"/>
              </a:rPr>
              <a:t>‘</a:t>
            </a:r>
            <a:r>
              <a:rPr lang="en-US" sz="4000" b="1" dirty="0">
                <a:ea typeface="Roboto" panose="02000000000000000000" pitchFamily="2" charset="0"/>
                <a:cs typeface="Roboto" panose="02000000000000000000" pitchFamily="2" charset="0"/>
              </a:rPr>
              <a:t>Active</a:t>
            </a:r>
            <a:r>
              <a:rPr lang="en-US" sz="4000" dirty="0">
                <a:ea typeface="Roboto" panose="02000000000000000000" pitchFamily="2" charset="0"/>
                <a:cs typeface="Roboto" panose="02000000000000000000" pitchFamily="2" charset="0"/>
              </a:rPr>
              <a:t>’ Utopia</a:t>
            </a:r>
          </a:p>
        </p:txBody>
      </p:sp>
      <p:sp>
        <p:nvSpPr>
          <p:cNvPr id="8" name="TextBox 7">
            <a:extLst>
              <a:ext uri="{FF2B5EF4-FFF2-40B4-BE49-F238E27FC236}">
                <a16:creationId xmlns:a16="http://schemas.microsoft.com/office/drawing/2014/main" id="{C2496B20-E14E-4F79-8E61-134E5E50766B}"/>
              </a:ext>
            </a:extLst>
          </p:cNvPr>
          <p:cNvSpPr txBox="1"/>
          <p:nvPr/>
        </p:nvSpPr>
        <p:spPr>
          <a:xfrm>
            <a:off x="8123777" y="6187081"/>
            <a:ext cx="3269165" cy="276999"/>
          </a:xfrm>
          <a:prstGeom prst="rect">
            <a:avLst/>
          </a:prstGeom>
          <a:noFill/>
        </p:spPr>
        <p:txBody>
          <a:bodyPr wrap="none" rtlCol="0">
            <a:spAutoFit/>
          </a:bodyPr>
          <a:lstStyle/>
          <a:p>
            <a:pPr algn="r"/>
            <a:r>
              <a:rPr lang="en-US" sz="1200" dirty="0"/>
              <a:t>Claude-Nicolas Ledoux: </a:t>
            </a:r>
            <a:r>
              <a:rPr lang="en-US" sz="1200" i="1" dirty="0"/>
              <a:t>La Saline de </a:t>
            </a:r>
            <a:r>
              <a:rPr lang="en-US" sz="1200" i="1" dirty="0" err="1"/>
              <a:t>Chaux</a:t>
            </a:r>
            <a:r>
              <a:rPr lang="en-US" sz="1200" dirty="0"/>
              <a:t> (1776)</a:t>
            </a:r>
          </a:p>
        </p:txBody>
      </p:sp>
      <p:sp>
        <p:nvSpPr>
          <p:cNvPr id="10" name="TextBox 9">
            <a:extLst>
              <a:ext uri="{FF2B5EF4-FFF2-40B4-BE49-F238E27FC236}">
                <a16:creationId xmlns:a16="http://schemas.microsoft.com/office/drawing/2014/main" id="{55C350BF-FE1C-4E1F-8C6A-EAD9B350BFC3}"/>
              </a:ext>
            </a:extLst>
          </p:cNvPr>
          <p:cNvSpPr txBox="1"/>
          <p:nvPr/>
        </p:nvSpPr>
        <p:spPr>
          <a:xfrm>
            <a:off x="6536675" y="3154408"/>
            <a:ext cx="4856267" cy="2246769"/>
          </a:xfrm>
          <a:prstGeom prst="rect">
            <a:avLst/>
          </a:prstGeom>
          <a:noFill/>
        </p:spPr>
        <p:txBody>
          <a:bodyPr wrap="square" rtlCol="0">
            <a:spAutoFit/>
          </a:bodyPr>
          <a:lstStyle/>
          <a:p>
            <a:r>
              <a:rPr lang="en-US" sz="2000" dirty="0">
                <a:ea typeface="Roboto" panose="02000000000000000000" pitchFamily="2" charset="0"/>
                <a:cs typeface="Roboto" panose="02000000000000000000" pitchFamily="2" charset="0"/>
              </a:rPr>
              <a:t>“Simply </a:t>
            </a:r>
            <a:r>
              <a:rPr lang="en-US" sz="2000" dirty="0">
                <a:solidFill>
                  <a:srgbClr val="C00000"/>
                </a:solidFill>
                <a:ea typeface="Roboto" panose="02000000000000000000" pitchFamily="2" charset="0"/>
                <a:cs typeface="Roboto" panose="02000000000000000000" pitchFamily="2" charset="0"/>
              </a:rPr>
              <a:t>the manager has pre-empted the place of the prince</a:t>
            </a:r>
            <a:r>
              <a:rPr lang="en-US" sz="2000" dirty="0">
                <a:ea typeface="Roboto" panose="02000000000000000000" pitchFamily="2" charset="0"/>
                <a:cs typeface="Roboto" panose="02000000000000000000" pitchFamily="2" charset="0"/>
              </a:rPr>
              <a:t>; and, if it is now not the law-giver but </a:t>
            </a:r>
            <a:r>
              <a:rPr lang="en-US" sz="2000" i="1" dirty="0">
                <a:ea typeface="Roboto" panose="02000000000000000000" pitchFamily="2" charset="0"/>
                <a:cs typeface="Roboto" panose="02000000000000000000" pitchFamily="2" charset="0"/>
              </a:rPr>
              <a:t>le </a:t>
            </a:r>
            <a:r>
              <a:rPr lang="en-US" sz="2000" i="1" dirty="0" err="1">
                <a:ea typeface="Roboto" panose="02000000000000000000" pitchFamily="2" charset="0"/>
                <a:cs typeface="Roboto" panose="02000000000000000000" pitchFamily="2" charset="0"/>
              </a:rPr>
              <a:t>directeur</a:t>
            </a:r>
            <a:r>
              <a:rPr lang="en-US" sz="2000" dirty="0">
                <a:ea typeface="Roboto" panose="02000000000000000000" pitchFamily="2" charset="0"/>
                <a:cs typeface="Roboto" panose="02000000000000000000" pitchFamily="2" charset="0"/>
              </a:rPr>
              <a:t> who is the informing power of the city, it is just possible that we are here, very incipiently, presented with a new idea for the constitution of the state.”</a:t>
            </a:r>
          </a:p>
        </p:txBody>
      </p:sp>
      <p:graphicFrame>
        <p:nvGraphicFramePr>
          <p:cNvPr id="3" name="Object 2">
            <a:extLst>
              <a:ext uri="{FF2B5EF4-FFF2-40B4-BE49-F238E27FC236}">
                <a16:creationId xmlns:a16="http://schemas.microsoft.com/office/drawing/2014/main" id="{5F25C201-CE16-48A6-B044-75D949C93947}"/>
              </a:ext>
            </a:extLst>
          </p:cNvPr>
          <p:cNvGraphicFramePr>
            <a:graphicFrameLocks noChangeAspect="1"/>
          </p:cNvGraphicFramePr>
          <p:nvPr>
            <p:extLst>
              <p:ext uri="{D42A27DB-BD31-4B8C-83A1-F6EECF244321}">
                <p14:modId xmlns:p14="http://schemas.microsoft.com/office/powerpoint/2010/main" val="183683355"/>
              </p:ext>
            </p:extLst>
          </p:nvPr>
        </p:nvGraphicFramePr>
        <p:xfrm>
          <a:off x="1370702" y="3622995"/>
          <a:ext cx="4453628" cy="2702585"/>
        </p:xfrm>
        <a:graphic>
          <a:graphicData uri="http://schemas.openxmlformats.org/presentationml/2006/ole">
            <mc:AlternateContent xmlns:mc="http://schemas.openxmlformats.org/markup-compatibility/2006">
              <mc:Choice xmlns:v="urn:schemas-microsoft-com:vml" Requires="v">
                <p:oleObj spid="_x0000_s7352" r:id="rId3" imgW="5580720" imgH="3386160" progId="">
                  <p:embed/>
                </p:oleObj>
              </mc:Choice>
              <mc:Fallback>
                <p:oleObj r:id="rId3" imgW="5580720" imgH="3386160" progId="">
                  <p:embed/>
                  <p:pic>
                    <p:nvPicPr>
                      <p:cNvPr id="0" name=""/>
                      <p:cNvPicPr/>
                      <p:nvPr/>
                    </p:nvPicPr>
                    <p:blipFill>
                      <a:blip r:embed="rId4"/>
                      <a:stretch>
                        <a:fillRect/>
                      </a:stretch>
                    </p:blipFill>
                    <p:spPr>
                      <a:xfrm>
                        <a:off x="1370702" y="3622995"/>
                        <a:ext cx="4453628" cy="270258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AED9DC61-EE24-4ECF-BDB1-F8729C66003E}"/>
              </a:ext>
            </a:extLst>
          </p:cNvPr>
          <p:cNvGraphicFramePr>
            <a:graphicFrameLocks noChangeAspect="1"/>
          </p:cNvGraphicFramePr>
          <p:nvPr>
            <p:extLst>
              <p:ext uri="{D42A27DB-BD31-4B8C-83A1-F6EECF244321}">
                <p14:modId xmlns:p14="http://schemas.microsoft.com/office/powerpoint/2010/main" val="1145299719"/>
              </p:ext>
            </p:extLst>
          </p:nvPr>
        </p:nvGraphicFramePr>
        <p:xfrm>
          <a:off x="1370702" y="671867"/>
          <a:ext cx="4453628" cy="2585575"/>
        </p:xfrm>
        <a:graphic>
          <a:graphicData uri="http://schemas.openxmlformats.org/presentationml/2006/ole">
            <mc:AlternateContent xmlns:mc="http://schemas.openxmlformats.org/markup-compatibility/2006">
              <mc:Choice xmlns:v="urn:schemas-microsoft-com:vml" Requires="v">
                <p:oleObj spid="_x0000_s7353" r:id="rId5" imgW="5666040" imgH="3288600" progId="">
                  <p:embed/>
                </p:oleObj>
              </mc:Choice>
              <mc:Fallback>
                <p:oleObj r:id="rId5" imgW="5666040" imgH="3288600" progId="">
                  <p:embed/>
                  <p:pic>
                    <p:nvPicPr>
                      <p:cNvPr id="2" name="Object 1">
                        <a:extLst>
                          <a:ext uri="{FF2B5EF4-FFF2-40B4-BE49-F238E27FC236}">
                            <a16:creationId xmlns:a16="http://schemas.microsoft.com/office/drawing/2014/main" id="{788FB0AA-C8C2-4780-9CEF-F70C7EB1B373}"/>
                          </a:ext>
                        </a:extLst>
                      </p:cNvPr>
                      <p:cNvPicPr/>
                      <p:nvPr/>
                    </p:nvPicPr>
                    <p:blipFill>
                      <a:blip r:embed="rId6"/>
                      <a:stretch>
                        <a:fillRect/>
                      </a:stretch>
                    </p:blipFill>
                    <p:spPr>
                      <a:xfrm>
                        <a:off x="1370702" y="671867"/>
                        <a:ext cx="4453628" cy="2585575"/>
                      </a:xfrm>
                      <a:prstGeom prst="rect">
                        <a:avLst/>
                      </a:prstGeom>
                    </p:spPr>
                  </p:pic>
                </p:oleObj>
              </mc:Fallback>
            </mc:AlternateContent>
          </a:graphicData>
        </a:graphic>
      </p:graphicFrame>
      <p:sp>
        <p:nvSpPr>
          <p:cNvPr id="5" name="Arrow: Right 4">
            <a:extLst>
              <a:ext uri="{FF2B5EF4-FFF2-40B4-BE49-F238E27FC236}">
                <a16:creationId xmlns:a16="http://schemas.microsoft.com/office/drawing/2014/main" id="{C6E1EDD6-21D5-4917-91B4-93A188DF7A1B}"/>
              </a:ext>
            </a:extLst>
          </p:cNvPr>
          <p:cNvSpPr/>
          <p:nvPr/>
        </p:nvSpPr>
        <p:spPr>
          <a:xfrm rot="1802764">
            <a:off x="2196548" y="952518"/>
            <a:ext cx="1272209" cy="563238"/>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F01DDEED-2E54-4A8B-92E3-4A3402459698}"/>
              </a:ext>
            </a:extLst>
          </p:cNvPr>
          <p:cNvSpPr/>
          <p:nvPr/>
        </p:nvSpPr>
        <p:spPr>
          <a:xfrm rot="1802764">
            <a:off x="2388704" y="4692669"/>
            <a:ext cx="1272209" cy="563238"/>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3322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D76CAC3-0A81-4364-A637-A8050DC760FF}"/>
              </a:ext>
            </a:extLst>
          </p:cNvPr>
          <p:cNvSpPr txBox="1"/>
          <p:nvPr/>
        </p:nvSpPr>
        <p:spPr>
          <a:xfrm>
            <a:off x="6096000" y="1256769"/>
            <a:ext cx="5578510" cy="707886"/>
          </a:xfrm>
          <a:prstGeom prst="rect">
            <a:avLst/>
          </a:prstGeom>
          <a:noFill/>
        </p:spPr>
        <p:txBody>
          <a:bodyPr wrap="square" rtlCol="0">
            <a:spAutoFit/>
          </a:bodyPr>
          <a:lstStyle/>
          <a:p>
            <a:pPr algn="ctr"/>
            <a:r>
              <a:rPr lang="en-US" sz="4000" dirty="0">
                <a:ea typeface="Roboto" panose="02000000000000000000" pitchFamily="2" charset="0"/>
                <a:cs typeface="Roboto" panose="02000000000000000000" pitchFamily="2" charset="0"/>
              </a:rPr>
              <a:t>‘Active Utopia’</a:t>
            </a:r>
          </a:p>
        </p:txBody>
      </p:sp>
      <p:sp>
        <p:nvSpPr>
          <p:cNvPr id="8" name="TextBox 7">
            <a:extLst>
              <a:ext uri="{FF2B5EF4-FFF2-40B4-BE49-F238E27FC236}">
                <a16:creationId xmlns:a16="http://schemas.microsoft.com/office/drawing/2014/main" id="{C2496B20-E14E-4F79-8E61-134E5E50766B}"/>
              </a:ext>
            </a:extLst>
          </p:cNvPr>
          <p:cNvSpPr txBox="1"/>
          <p:nvPr/>
        </p:nvSpPr>
        <p:spPr>
          <a:xfrm>
            <a:off x="8123777" y="6187081"/>
            <a:ext cx="3269165" cy="276999"/>
          </a:xfrm>
          <a:prstGeom prst="rect">
            <a:avLst/>
          </a:prstGeom>
          <a:noFill/>
        </p:spPr>
        <p:txBody>
          <a:bodyPr wrap="none" rtlCol="0">
            <a:spAutoFit/>
          </a:bodyPr>
          <a:lstStyle/>
          <a:p>
            <a:pPr algn="r"/>
            <a:r>
              <a:rPr lang="en-US" sz="1200" dirty="0"/>
              <a:t>Claude-Nicolas Ledoux: </a:t>
            </a:r>
            <a:r>
              <a:rPr lang="en-US" sz="1200" i="1" dirty="0"/>
              <a:t>La Saline de </a:t>
            </a:r>
            <a:r>
              <a:rPr lang="en-US" sz="1200" i="1" dirty="0" err="1"/>
              <a:t>Chaux</a:t>
            </a:r>
            <a:r>
              <a:rPr lang="en-US" sz="1200" dirty="0"/>
              <a:t> (1776)</a:t>
            </a:r>
          </a:p>
        </p:txBody>
      </p:sp>
      <p:sp>
        <p:nvSpPr>
          <p:cNvPr id="10" name="TextBox 9">
            <a:extLst>
              <a:ext uri="{FF2B5EF4-FFF2-40B4-BE49-F238E27FC236}">
                <a16:creationId xmlns:a16="http://schemas.microsoft.com/office/drawing/2014/main" id="{55C350BF-FE1C-4E1F-8C6A-EAD9B350BFC3}"/>
              </a:ext>
            </a:extLst>
          </p:cNvPr>
          <p:cNvSpPr txBox="1"/>
          <p:nvPr/>
        </p:nvSpPr>
        <p:spPr>
          <a:xfrm>
            <a:off x="6460435" y="2692364"/>
            <a:ext cx="5203699" cy="1938992"/>
          </a:xfrm>
          <a:prstGeom prst="rect">
            <a:avLst/>
          </a:prstGeom>
          <a:noFill/>
        </p:spPr>
        <p:txBody>
          <a:bodyPr wrap="square" rtlCol="0">
            <a:spAutoFit/>
          </a:bodyPr>
          <a:lstStyle/>
          <a:p>
            <a:r>
              <a:rPr lang="en-US" sz="2000" dirty="0">
                <a:ea typeface="Roboto" panose="02000000000000000000" pitchFamily="2" charset="0"/>
                <a:cs typeface="Roboto" panose="02000000000000000000" pitchFamily="2" charset="0"/>
              </a:rPr>
              <a:t>“The need is evident and hence the attempt must be made to establish science as the foundation of morals, to turn politics into a branch of physics and, ultimately, to enjoin the replacement of arbitrary government by the rule of rational administration.”</a:t>
            </a:r>
          </a:p>
        </p:txBody>
      </p:sp>
      <p:graphicFrame>
        <p:nvGraphicFramePr>
          <p:cNvPr id="3" name="Object 2">
            <a:extLst>
              <a:ext uri="{FF2B5EF4-FFF2-40B4-BE49-F238E27FC236}">
                <a16:creationId xmlns:a16="http://schemas.microsoft.com/office/drawing/2014/main" id="{5F25C201-CE16-48A6-B044-75D949C93947}"/>
              </a:ext>
            </a:extLst>
          </p:cNvPr>
          <p:cNvGraphicFramePr>
            <a:graphicFrameLocks noChangeAspect="1"/>
          </p:cNvGraphicFramePr>
          <p:nvPr/>
        </p:nvGraphicFramePr>
        <p:xfrm>
          <a:off x="515937" y="1735931"/>
          <a:ext cx="5580063" cy="3386137"/>
        </p:xfrm>
        <a:graphic>
          <a:graphicData uri="http://schemas.openxmlformats.org/presentationml/2006/ole">
            <mc:AlternateContent xmlns:mc="http://schemas.openxmlformats.org/markup-compatibility/2006">
              <mc:Choice xmlns:v="urn:schemas-microsoft-com:vml" Requires="v">
                <p:oleObj spid="_x0000_s8283" r:id="rId3" imgW="5580720" imgH="3386160" progId="">
                  <p:embed/>
                </p:oleObj>
              </mc:Choice>
              <mc:Fallback>
                <p:oleObj r:id="rId3" imgW="5580720" imgH="3386160" progId="">
                  <p:embed/>
                  <p:pic>
                    <p:nvPicPr>
                      <p:cNvPr id="3" name="Object 2">
                        <a:extLst>
                          <a:ext uri="{FF2B5EF4-FFF2-40B4-BE49-F238E27FC236}">
                            <a16:creationId xmlns:a16="http://schemas.microsoft.com/office/drawing/2014/main" id="{5F25C201-CE16-48A6-B044-75D949C93947}"/>
                          </a:ext>
                        </a:extLst>
                      </p:cNvPr>
                      <p:cNvPicPr/>
                      <p:nvPr/>
                    </p:nvPicPr>
                    <p:blipFill>
                      <a:blip r:embed="rId4"/>
                      <a:stretch>
                        <a:fillRect/>
                      </a:stretch>
                    </p:blipFill>
                    <p:spPr>
                      <a:xfrm>
                        <a:off x="515937" y="1735931"/>
                        <a:ext cx="5580063" cy="3386137"/>
                      </a:xfrm>
                      <a:prstGeom prst="rect">
                        <a:avLst/>
                      </a:prstGeom>
                    </p:spPr>
                  </p:pic>
                </p:oleObj>
              </mc:Fallback>
            </mc:AlternateContent>
          </a:graphicData>
        </a:graphic>
      </p:graphicFrame>
    </p:spTree>
    <p:extLst>
      <p:ext uri="{BB962C8B-B14F-4D97-AF65-F5344CB8AC3E}">
        <p14:creationId xmlns:p14="http://schemas.microsoft.com/office/powerpoint/2010/main" val="19454283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D76CAC3-0A81-4364-A637-A8050DC760FF}"/>
              </a:ext>
            </a:extLst>
          </p:cNvPr>
          <p:cNvSpPr txBox="1"/>
          <p:nvPr/>
        </p:nvSpPr>
        <p:spPr>
          <a:xfrm>
            <a:off x="6096000" y="1256769"/>
            <a:ext cx="5578510" cy="707886"/>
          </a:xfrm>
          <a:prstGeom prst="rect">
            <a:avLst/>
          </a:prstGeom>
          <a:noFill/>
        </p:spPr>
        <p:txBody>
          <a:bodyPr wrap="square" rtlCol="0">
            <a:spAutoFit/>
          </a:bodyPr>
          <a:lstStyle/>
          <a:p>
            <a:pPr algn="ctr"/>
            <a:r>
              <a:rPr lang="en-US" sz="4000" dirty="0">
                <a:ea typeface="Roboto" panose="02000000000000000000" pitchFamily="2" charset="0"/>
                <a:cs typeface="Roboto" panose="02000000000000000000" pitchFamily="2" charset="0"/>
              </a:rPr>
              <a:t>‘Active Utopia’</a:t>
            </a:r>
          </a:p>
        </p:txBody>
      </p:sp>
      <p:sp>
        <p:nvSpPr>
          <p:cNvPr id="8" name="TextBox 7">
            <a:extLst>
              <a:ext uri="{FF2B5EF4-FFF2-40B4-BE49-F238E27FC236}">
                <a16:creationId xmlns:a16="http://schemas.microsoft.com/office/drawing/2014/main" id="{C2496B20-E14E-4F79-8E61-134E5E50766B}"/>
              </a:ext>
            </a:extLst>
          </p:cNvPr>
          <p:cNvSpPr txBox="1"/>
          <p:nvPr/>
        </p:nvSpPr>
        <p:spPr>
          <a:xfrm>
            <a:off x="8123777" y="6187081"/>
            <a:ext cx="3269165" cy="276999"/>
          </a:xfrm>
          <a:prstGeom prst="rect">
            <a:avLst/>
          </a:prstGeom>
          <a:noFill/>
        </p:spPr>
        <p:txBody>
          <a:bodyPr wrap="none" rtlCol="0">
            <a:spAutoFit/>
          </a:bodyPr>
          <a:lstStyle/>
          <a:p>
            <a:pPr algn="r"/>
            <a:r>
              <a:rPr lang="en-US" sz="1200" dirty="0"/>
              <a:t>Claude-Nicolas Ledoux: </a:t>
            </a:r>
            <a:r>
              <a:rPr lang="en-US" sz="1200" i="1" dirty="0"/>
              <a:t>La Saline de </a:t>
            </a:r>
            <a:r>
              <a:rPr lang="en-US" sz="1200" i="1" dirty="0" err="1"/>
              <a:t>Chaux</a:t>
            </a:r>
            <a:r>
              <a:rPr lang="en-US" sz="1200" dirty="0"/>
              <a:t> (1776)</a:t>
            </a:r>
          </a:p>
        </p:txBody>
      </p:sp>
      <p:sp>
        <p:nvSpPr>
          <p:cNvPr id="10" name="TextBox 9">
            <a:extLst>
              <a:ext uri="{FF2B5EF4-FFF2-40B4-BE49-F238E27FC236}">
                <a16:creationId xmlns:a16="http://schemas.microsoft.com/office/drawing/2014/main" id="{55C350BF-FE1C-4E1F-8C6A-EAD9B350BFC3}"/>
              </a:ext>
            </a:extLst>
          </p:cNvPr>
          <p:cNvSpPr txBox="1"/>
          <p:nvPr/>
        </p:nvSpPr>
        <p:spPr>
          <a:xfrm>
            <a:off x="6460435" y="2344495"/>
            <a:ext cx="5203699" cy="1938992"/>
          </a:xfrm>
          <a:prstGeom prst="rect">
            <a:avLst/>
          </a:prstGeom>
          <a:noFill/>
        </p:spPr>
        <p:txBody>
          <a:bodyPr wrap="square" rtlCol="0">
            <a:spAutoFit/>
          </a:bodyPr>
          <a:lstStyle/>
          <a:p>
            <a:pPr marL="457200" indent="-457200">
              <a:buFontTx/>
              <a:buChar char="-"/>
            </a:pPr>
            <a:r>
              <a:rPr lang="en-US" sz="2000" dirty="0">
                <a:ea typeface="Roboto" panose="02000000000000000000" pitchFamily="2" charset="0"/>
                <a:cs typeface="Roboto" panose="02000000000000000000" pitchFamily="2" charset="0"/>
              </a:rPr>
              <a:t>Enlightenment (post~1700)</a:t>
            </a:r>
          </a:p>
          <a:p>
            <a:pPr marL="457200" indent="-457200">
              <a:buFontTx/>
              <a:buChar char="-"/>
            </a:pPr>
            <a:r>
              <a:rPr lang="en-US" sz="2000" dirty="0">
                <a:ea typeface="Roboto" panose="02000000000000000000" pitchFamily="2" charset="0"/>
                <a:cs typeface="Roboto" panose="02000000000000000000" pitchFamily="2" charset="0"/>
              </a:rPr>
              <a:t>Utopia as ‘a blueprint for the future’</a:t>
            </a:r>
          </a:p>
          <a:p>
            <a:pPr marL="457200" indent="-457200">
              <a:buFontTx/>
              <a:buChar char="-"/>
            </a:pPr>
            <a:r>
              <a:rPr lang="en-US" sz="2000" dirty="0">
                <a:ea typeface="Roboto" panose="02000000000000000000" pitchFamily="2" charset="0"/>
                <a:cs typeface="Roboto" panose="02000000000000000000" pitchFamily="2" charset="0"/>
              </a:rPr>
              <a:t>For the masses</a:t>
            </a:r>
          </a:p>
          <a:p>
            <a:pPr marL="457200" indent="-457200">
              <a:buFontTx/>
              <a:buChar char="-"/>
            </a:pPr>
            <a:r>
              <a:rPr lang="en-US" sz="2000" dirty="0">
                <a:ea typeface="Roboto" panose="02000000000000000000" pitchFamily="2" charset="0"/>
                <a:cs typeface="Roboto" panose="02000000000000000000" pitchFamily="2" charset="0"/>
              </a:rPr>
              <a:t>Inspired by science</a:t>
            </a:r>
          </a:p>
          <a:p>
            <a:pPr marL="457200" indent="-457200">
              <a:buFontTx/>
              <a:buChar char="-"/>
            </a:pPr>
            <a:r>
              <a:rPr lang="en-US" sz="2000" dirty="0">
                <a:ea typeface="Roboto" panose="02000000000000000000" pitchFamily="2" charset="0"/>
                <a:cs typeface="Roboto" panose="02000000000000000000" pitchFamily="2" charset="0"/>
              </a:rPr>
              <a:t>Platonic inheritance</a:t>
            </a:r>
          </a:p>
          <a:p>
            <a:pPr marL="457200" indent="-457200">
              <a:buFontTx/>
              <a:buChar char="-"/>
            </a:pPr>
            <a:r>
              <a:rPr lang="en-US" sz="2000" dirty="0">
                <a:ea typeface="Roboto" panose="02000000000000000000" pitchFamily="2" charset="0"/>
                <a:cs typeface="Roboto" panose="02000000000000000000" pitchFamily="2" charset="0"/>
              </a:rPr>
              <a:t>Fundamentally pragmatic</a:t>
            </a:r>
          </a:p>
        </p:txBody>
      </p:sp>
      <p:graphicFrame>
        <p:nvGraphicFramePr>
          <p:cNvPr id="3" name="Object 2">
            <a:extLst>
              <a:ext uri="{FF2B5EF4-FFF2-40B4-BE49-F238E27FC236}">
                <a16:creationId xmlns:a16="http://schemas.microsoft.com/office/drawing/2014/main" id="{5F25C201-CE16-48A6-B044-75D949C93947}"/>
              </a:ext>
            </a:extLst>
          </p:cNvPr>
          <p:cNvGraphicFramePr>
            <a:graphicFrameLocks noChangeAspect="1"/>
          </p:cNvGraphicFramePr>
          <p:nvPr/>
        </p:nvGraphicFramePr>
        <p:xfrm>
          <a:off x="515937" y="1735931"/>
          <a:ext cx="5580063" cy="3386137"/>
        </p:xfrm>
        <a:graphic>
          <a:graphicData uri="http://schemas.openxmlformats.org/presentationml/2006/ole">
            <mc:AlternateContent xmlns:mc="http://schemas.openxmlformats.org/markup-compatibility/2006">
              <mc:Choice xmlns:v="urn:schemas-microsoft-com:vml" Requires="v">
                <p:oleObj spid="_x0000_s10326" r:id="rId3" imgW="5580720" imgH="3386160" progId="">
                  <p:embed/>
                </p:oleObj>
              </mc:Choice>
              <mc:Fallback>
                <p:oleObj r:id="rId3" imgW="5580720" imgH="3386160" progId="">
                  <p:embed/>
                  <p:pic>
                    <p:nvPicPr>
                      <p:cNvPr id="3" name="Object 2">
                        <a:extLst>
                          <a:ext uri="{FF2B5EF4-FFF2-40B4-BE49-F238E27FC236}">
                            <a16:creationId xmlns:a16="http://schemas.microsoft.com/office/drawing/2014/main" id="{5F25C201-CE16-48A6-B044-75D949C93947}"/>
                          </a:ext>
                        </a:extLst>
                      </p:cNvPr>
                      <p:cNvPicPr/>
                      <p:nvPr/>
                    </p:nvPicPr>
                    <p:blipFill>
                      <a:blip r:embed="rId4"/>
                      <a:stretch>
                        <a:fillRect/>
                      </a:stretch>
                    </p:blipFill>
                    <p:spPr>
                      <a:xfrm>
                        <a:off x="515937" y="1735931"/>
                        <a:ext cx="5580063" cy="3386137"/>
                      </a:xfrm>
                      <a:prstGeom prst="rect">
                        <a:avLst/>
                      </a:prstGeom>
                    </p:spPr>
                  </p:pic>
                </p:oleObj>
              </mc:Fallback>
            </mc:AlternateContent>
          </a:graphicData>
        </a:graphic>
      </p:graphicFrame>
    </p:spTree>
    <p:extLst>
      <p:ext uri="{BB962C8B-B14F-4D97-AF65-F5344CB8AC3E}">
        <p14:creationId xmlns:p14="http://schemas.microsoft.com/office/powerpoint/2010/main" val="10540288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D76CAC3-0A81-4364-A637-A8050DC760FF}"/>
              </a:ext>
            </a:extLst>
          </p:cNvPr>
          <p:cNvSpPr txBox="1"/>
          <p:nvPr/>
        </p:nvSpPr>
        <p:spPr>
          <a:xfrm>
            <a:off x="6096000" y="1256769"/>
            <a:ext cx="5578510" cy="707886"/>
          </a:xfrm>
          <a:prstGeom prst="rect">
            <a:avLst/>
          </a:prstGeom>
          <a:noFill/>
        </p:spPr>
        <p:txBody>
          <a:bodyPr wrap="square" rtlCol="0">
            <a:spAutoFit/>
          </a:bodyPr>
          <a:lstStyle/>
          <a:p>
            <a:pPr algn="ctr"/>
            <a:r>
              <a:rPr lang="en-US" sz="4000" dirty="0">
                <a:ea typeface="Roboto" panose="02000000000000000000" pitchFamily="2" charset="0"/>
                <a:cs typeface="Roboto" panose="02000000000000000000" pitchFamily="2" charset="0"/>
              </a:rPr>
              <a:t>‘Active Utopia’</a:t>
            </a:r>
          </a:p>
        </p:txBody>
      </p:sp>
      <p:sp>
        <p:nvSpPr>
          <p:cNvPr id="8" name="TextBox 7">
            <a:extLst>
              <a:ext uri="{FF2B5EF4-FFF2-40B4-BE49-F238E27FC236}">
                <a16:creationId xmlns:a16="http://schemas.microsoft.com/office/drawing/2014/main" id="{C2496B20-E14E-4F79-8E61-134E5E50766B}"/>
              </a:ext>
            </a:extLst>
          </p:cNvPr>
          <p:cNvSpPr txBox="1"/>
          <p:nvPr/>
        </p:nvSpPr>
        <p:spPr>
          <a:xfrm>
            <a:off x="9026845" y="6187081"/>
            <a:ext cx="2366097" cy="276999"/>
          </a:xfrm>
          <a:prstGeom prst="rect">
            <a:avLst/>
          </a:prstGeom>
          <a:noFill/>
        </p:spPr>
        <p:txBody>
          <a:bodyPr wrap="none" rtlCol="0">
            <a:spAutoFit/>
          </a:bodyPr>
          <a:lstStyle/>
          <a:p>
            <a:pPr algn="r"/>
            <a:r>
              <a:rPr lang="en-US" sz="1200" dirty="0"/>
              <a:t>Charles Fourier, </a:t>
            </a:r>
            <a:r>
              <a:rPr lang="en-US" sz="1200" i="1" dirty="0"/>
              <a:t>Phalanstery </a:t>
            </a:r>
            <a:r>
              <a:rPr lang="en-US" sz="1200" dirty="0"/>
              <a:t>(1829)</a:t>
            </a:r>
          </a:p>
        </p:txBody>
      </p:sp>
      <p:sp>
        <p:nvSpPr>
          <p:cNvPr id="10" name="TextBox 9">
            <a:extLst>
              <a:ext uri="{FF2B5EF4-FFF2-40B4-BE49-F238E27FC236}">
                <a16:creationId xmlns:a16="http://schemas.microsoft.com/office/drawing/2014/main" id="{55C350BF-FE1C-4E1F-8C6A-EAD9B350BFC3}"/>
              </a:ext>
            </a:extLst>
          </p:cNvPr>
          <p:cNvSpPr txBox="1"/>
          <p:nvPr/>
        </p:nvSpPr>
        <p:spPr>
          <a:xfrm>
            <a:off x="6460435" y="2344495"/>
            <a:ext cx="5203699" cy="1938992"/>
          </a:xfrm>
          <a:prstGeom prst="rect">
            <a:avLst/>
          </a:prstGeom>
          <a:noFill/>
        </p:spPr>
        <p:txBody>
          <a:bodyPr wrap="square" rtlCol="0">
            <a:spAutoFit/>
          </a:bodyPr>
          <a:lstStyle/>
          <a:p>
            <a:pPr marL="457200" indent="-457200">
              <a:buFontTx/>
              <a:buChar char="-"/>
            </a:pPr>
            <a:r>
              <a:rPr lang="en-US" sz="2000" dirty="0">
                <a:ea typeface="Roboto" panose="02000000000000000000" pitchFamily="2" charset="0"/>
                <a:cs typeface="Roboto" panose="02000000000000000000" pitchFamily="2" charset="0"/>
              </a:rPr>
              <a:t>Enlightenment (post~1700)</a:t>
            </a:r>
          </a:p>
          <a:p>
            <a:pPr marL="457200" indent="-457200">
              <a:buFontTx/>
              <a:buChar char="-"/>
            </a:pPr>
            <a:r>
              <a:rPr lang="en-US" sz="2000" dirty="0">
                <a:ea typeface="Roboto" panose="02000000000000000000" pitchFamily="2" charset="0"/>
                <a:cs typeface="Roboto" panose="02000000000000000000" pitchFamily="2" charset="0"/>
              </a:rPr>
              <a:t>Utopia as ‘a blueprint for the future’</a:t>
            </a:r>
          </a:p>
          <a:p>
            <a:pPr marL="457200" indent="-457200">
              <a:buFontTx/>
              <a:buChar char="-"/>
            </a:pPr>
            <a:r>
              <a:rPr lang="en-US" sz="2000" dirty="0">
                <a:ea typeface="Roboto" panose="02000000000000000000" pitchFamily="2" charset="0"/>
                <a:cs typeface="Roboto" panose="02000000000000000000" pitchFamily="2" charset="0"/>
              </a:rPr>
              <a:t>For the masses</a:t>
            </a:r>
          </a:p>
          <a:p>
            <a:pPr marL="457200" indent="-457200">
              <a:buFontTx/>
              <a:buChar char="-"/>
            </a:pPr>
            <a:r>
              <a:rPr lang="en-US" sz="2000" dirty="0">
                <a:ea typeface="Roboto" panose="02000000000000000000" pitchFamily="2" charset="0"/>
                <a:cs typeface="Roboto" panose="02000000000000000000" pitchFamily="2" charset="0"/>
              </a:rPr>
              <a:t>Inspired by science</a:t>
            </a:r>
          </a:p>
          <a:p>
            <a:pPr marL="457200" indent="-457200">
              <a:buFontTx/>
              <a:buChar char="-"/>
            </a:pPr>
            <a:r>
              <a:rPr lang="en-US" sz="2000" dirty="0">
                <a:ea typeface="Roboto" panose="02000000000000000000" pitchFamily="2" charset="0"/>
                <a:cs typeface="Roboto" panose="02000000000000000000" pitchFamily="2" charset="0"/>
              </a:rPr>
              <a:t>Platonic inheritance</a:t>
            </a:r>
          </a:p>
          <a:p>
            <a:pPr marL="457200" indent="-457200">
              <a:buFontTx/>
              <a:buChar char="-"/>
            </a:pPr>
            <a:r>
              <a:rPr lang="en-US" sz="2000" dirty="0">
                <a:ea typeface="Roboto" panose="02000000000000000000" pitchFamily="2" charset="0"/>
                <a:cs typeface="Roboto" panose="02000000000000000000" pitchFamily="2" charset="0"/>
              </a:rPr>
              <a:t>Fundamentally pragmatic</a:t>
            </a:r>
          </a:p>
        </p:txBody>
      </p:sp>
      <p:pic>
        <p:nvPicPr>
          <p:cNvPr id="9220" name="Picture 4" descr="Image result for charles fourier phalanstery">
            <a:extLst>
              <a:ext uri="{FF2B5EF4-FFF2-40B4-BE49-F238E27FC236}">
                <a16:creationId xmlns:a16="http://schemas.microsoft.com/office/drawing/2014/main" id="{BBAC3ECE-2468-4B67-8367-A9FA5E67DD0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9045" y="1840396"/>
            <a:ext cx="5496955" cy="2443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0415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D76CAC3-0A81-4364-A637-A8050DC760FF}"/>
              </a:ext>
            </a:extLst>
          </p:cNvPr>
          <p:cNvSpPr txBox="1"/>
          <p:nvPr/>
        </p:nvSpPr>
        <p:spPr>
          <a:xfrm>
            <a:off x="6096000" y="1256769"/>
            <a:ext cx="5578510" cy="707886"/>
          </a:xfrm>
          <a:prstGeom prst="rect">
            <a:avLst/>
          </a:prstGeom>
          <a:noFill/>
        </p:spPr>
        <p:txBody>
          <a:bodyPr wrap="square" rtlCol="0">
            <a:spAutoFit/>
          </a:bodyPr>
          <a:lstStyle/>
          <a:p>
            <a:pPr algn="ctr"/>
            <a:r>
              <a:rPr lang="en-US" sz="4000" dirty="0">
                <a:ea typeface="Roboto" panose="02000000000000000000" pitchFamily="2" charset="0"/>
                <a:cs typeface="Roboto" panose="02000000000000000000" pitchFamily="2" charset="0"/>
              </a:rPr>
              <a:t>‘Active Utopia’</a:t>
            </a:r>
          </a:p>
        </p:txBody>
      </p:sp>
      <p:sp>
        <p:nvSpPr>
          <p:cNvPr id="8" name="TextBox 7">
            <a:extLst>
              <a:ext uri="{FF2B5EF4-FFF2-40B4-BE49-F238E27FC236}">
                <a16:creationId xmlns:a16="http://schemas.microsoft.com/office/drawing/2014/main" id="{C2496B20-E14E-4F79-8E61-134E5E50766B}"/>
              </a:ext>
            </a:extLst>
          </p:cNvPr>
          <p:cNvSpPr txBox="1"/>
          <p:nvPr/>
        </p:nvSpPr>
        <p:spPr>
          <a:xfrm>
            <a:off x="8944065" y="6187081"/>
            <a:ext cx="2448877" cy="276999"/>
          </a:xfrm>
          <a:prstGeom prst="rect">
            <a:avLst/>
          </a:prstGeom>
          <a:noFill/>
        </p:spPr>
        <p:txBody>
          <a:bodyPr wrap="none" rtlCol="0">
            <a:spAutoFit/>
          </a:bodyPr>
          <a:lstStyle/>
          <a:p>
            <a:pPr algn="r"/>
            <a:r>
              <a:rPr lang="en-US" sz="1200" dirty="0"/>
              <a:t>Palace of Versailles, Louis XIV (1634)</a:t>
            </a:r>
          </a:p>
        </p:txBody>
      </p:sp>
      <p:sp>
        <p:nvSpPr>
          <p:cNvPr id="10" name="TextBox 9">
            <a:extLst>
              <a:ext uri="{FF2B5EF4-FFF2-40B4-BE49-F238E27FC236}">
                <a16:creationId xmlns:a16="http://schemas.microsoft.com/office/drawing/2014/main" id="{55C350BF-FE1C-4E1F-8C6A-EAD9B350BFC3}"/>
              </a:ext>
            </a:extLst>
          </p:cNvPr>
          <p:cNvSpPr txBox="1"/>
          <p:nvPr/>
        </p:nvSpPr>
        <p:spPr>
          <a:xfrm>
            <a:off x="6460435" y="2344495"/>
            <a:ext cx="5203699" cy="1938992"/>
          </a:xfrm>
          <a:prstGeom prst="rect">
            <a:avLst/>
          </a:prstGeom>
          <a:noFill/>
        </p:spPr>
        <p:txBody>
          <a:bodyPr wrap="square" rtlCol="0">
            <a:spAutoFit/>
          </a:bodyPr>
          <a:lstStyle/>
          <a:p>
            <a:pPr marL="457200" indent="-457200">
              <a:buFontTx/>
              <a:buChar char="-"/>
            </a:pPr>
            <a:r>
              <a:rPr lang="en-US" sz="2000" dirty="0">
                <a:ea typeface="Roboto" panose="02000000000000000000" pitchFamily="2" charset="0"/>
                <a:cs typeface="Roboto" panose="02000000000000000000" pitchFamily="2" charset="0"/>
              </a:rPr>
              <a:t>Enlightenment (post~1700)</a:t>
            </a:r>
          </a:p>
          <a:p>
            <a:pPr marL="457200" indent="-457200">
              <a:buFontTx/>
              <a:buChar char="-"/>
            </a:pPr>
            <a:r>
              <a:rPr lang="en-US" sz="2000" dirty="0">
                <a:ea typeface="Roboto" panose="02000000000000000000" pitchFamily="2" charset="0"/>
                <a:cs typeface="Roboto" panose="02000000000000000000" pitchFamily="2" charset="0"/>
              </a:rPr>
              <a:t>Utopia as ‘a blueprint for the future’</a:t>
            </a:r>
          </a:p>
          <a:p>
            <a:pPr marL="457200" indent="-457200">
              <a:buFontTx/>
              <a:buChar char="-"/>
            </a:pPr>
            <a:r>
              <a:rPr lang="en-US" sz="2000" dirty="0">
                <a:ea typeface="Roboto" panose="02000000000000000000" pitchFamily="2" charset="0"/>
                <a:cs typeface="Roboto" panose="02000000000000000000" pitchFamily="2" charset="0"/>
              </a:rPr>
              <a:t>For the masses</a:t>
            </a:r>
          </a:p>
          <a:p>
            <a:pPr marL="457200" indent="-457200">
              <a:buFontTx/>
              <a:buChar char="-"/>
            </a:pPr>
            <a:r>
              <a:rPr lang="en-US" sz="2000" dirty="0">
                <a:ea typeface="Roboto" panose="02000000000000000000" pitchFamily="2" charset="0"/>
                <a:cs typeface="Roboto" panose="02000000000000000000" pitchFamily="2" charset="0"/>
              </a:rPr>
              <a:t>Inspired by science</a:t>
            </a:r>
          </a:p>
          <a:p>
            <a:pPr marL="457200" indent="-457200">
              <a:buFontTx/>
              <a:buChar char="-"/>
            </a:pPr>
            <a:r>
              <a:rPr lang="en-US" sz="2000" dirty="0">
                <a:ea typeface="Roboto" panose="02000000000000000000" pitchFamily="2" charset="0"/>
                <a:cs typeface="Roboto" panose="02000000000000000000" pitchFamily="2" charset="0"/>
              </a:rPr>
              <a:t>Platonic inheritance</a:t>
            </a:r>
          </a:p>
          <a:p>
            <a:pPr marL="457200" indent="-457200">
              <a:buFontTx/>
              <a:buChar char="-"/>
            </a:pPr>
            <a:r>
              <a:rPr lang="en-US" sz="2000" dirty="0">
                <a:ea typeface="Roboto" panose="02000000000000000000" pitchFamily="2" charset="0"/>
                <a:cs typeface="Roboto" panose="02000000000000000000" pitchFamily="2" charset="0"/>
              </a:rPr>
              <a:t>Fundamentally pragmatic</a:t>
            </a:r>
          </a:p>
        </p:txBody>
      </p:sp>
      <p:pic>
        <p:nvPicPr>
          <p:cNvPr id="9222" name="Picture 6" descr="Image result for versailles drawing">
            <a:extLst>
              <a:ext uri="{FF2B5EF4-FFF2-40B4-BE49-F238E27FC236}">
                <a16:creationId xmlns:a16="http://schemas.microsoft.com/office/drawing/2014/main" id="{87CB4305-6AB2-4869-B309-CB48800F59A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9768" y="1309176"/>
            <a:ext cx="5686232" cy="4239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05805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D76CAC3-0A81-4364-A637-A8050DC760FF}"/>
              </a:ext>
            </a:extLst>
          </p:cNvPr>
          <p:cNvSpPr txBox="1"/>
          <p:nvPr/>
        </p:nvSpPr>
        <p:spPr>
          <a:xfrm>
            <a:off x="6096000" y="1256769"/>
            <a:ext cx="5578510" cy="707886"/>
          </a:xfrm>
          <a:prstGeom prst="rect">
            <a:avLst/>
          </a:prstGeom>
          <a:noFill/>
        </p:spPr>
        <p:txBody>
          <a:bodyPr wrap="square" rtlCol="0">
            <a:spAutoFit/>
          </a:bodyPr>
          <a:lstStyle/>
          <a:p>
            <a:pPr algn="ctr"/>
            <a:r>
              <a:rPr lang="en-US" sz="4000" dirty="0">
                <a:ea typeface="Roboto" panose="02000000000000000000" pitchFamily="2" charset="0"/>
                <a:cs typeface="Roboto" panose="02000000000000000000" pitchFamily="2" charset="0"/>
              </a:rPr>
              <a:t>‘Active Utopia’</a:t>
            </a:r>
          </a:p>
        </p:txBody>
      </p:sp>
      <p:sp>
        <p:nvSpPr>
          <p:cNvPr id="8" name="TextBox 7">
            <a:extLst>
              <a:ext uri="{FF2B5EF4-FFF2-40B4-BE49-F238E27FC236}">
                <a16:creationId xmlns:a16="http://schemas.microsoft.com/office/drawing/2014/main" id="{C2496B20-E14E-4F79-8E61-134E5E50766B}"/>
              </a:ext>
            </a:extLst>
          </p:cNvPr>
          <p:cNvSpPr txBox="1"/>
          <p:nvPr/>
        </p:nvSpPr>
        <p:spPr>
          <a:xfrm>
            <a:off x="8114544" y="6187081"/>
            <a:ext cx="3278398" cy="276999"/>
          </a:xfrm>
          <a:prstGeom prst="rect">
            <a:avLst/>
          </a:prstGeom>
          <a:noFill/>
        </p:spPr>
        <p:txBody>
          <a:bodyPr wrap="none" rtlCol="0">
            <a:spAutoFit/>
          </a:bodyPr>
          <a:lstStyle/>
          <a:p>
            <a:pPr algn="r"/>
            <a:r>
              <a:rPr lang="en-US" sz="1200" dirty="0"/>
              <a:t>Le Corbusier, </a:t>
            </a:r>
            <a:r>
              <a:rPr lang="en-US" sz="1200" i="1" dirty="0"/>
              <a:t>Sketch of an ideal modern living unit</a:t>
            </a:r>
            <a:endParaRPr lang="en-US" sz="1200" dirty="0"/>
          </a:p>
        </p:txBody>
      </p:sp>
      <p:sp>
        <p:nvSpPr>
          <p:cNvPr id="10" name="TextBox 9">
            <a:extLst>
              <a:ext uri="{FF2B5EF4-FFF2-40B4-BE49-F238E27FC236}">
                <a16:creationId xmlns:a16="http://schemas.microsoft.com/office/drawing/2014/main" id="{55C350BF-FE1C-4E1F-8C6A-EAD9B350BFC3}"/>
              </a:ext>
            </a:extLst>
          </p:cNvPr>
          <p:cNvSpPr txBox="1"/>
          <p:nvPr/>
        </p:nvSpPr>
        <p:spPr>
          <a:xfrm>
            <a:off x="6460435" y="2344495"/>
            <a:ext cx="5203699" cy="1938992"/>
          </a:xfrm>
          <a:prstGeom prst="rect">
            <a:avLst/>
          </a:prstGeom>
          <a:noFill/>
        </p:spPr>
        <p:txBody>
          <a:bodyPr wrap="square" rtlCol="0">
            <a:spAutoFit/>
          </a:bodyPr>
          <a:lstStyle/>
          <a:p>
            <a:pPr marL="457200" indent="-457200">
              <a:buFontTx/>
              <a:buChar char="-"/>
            </a:pPr>
            <a:r>
              <a:rPr lang="en-US" sz="2000" dirty="0">
                <a:ea typeface="Roboto" panose="02000000000000000000" pitchFamily="2" charset="0"/>
                <a:cs typeface="Roboto" panose="02000000000000000000" pitchFamily="2" charset="0"/>
              </a:rPr>
              <a:t>Enlightenment (post~1700)</a:t>
            </a:r>
          </a:p>
          <a:p>
            <a:pPr marL="457200" indent="-457200">
              <a:buFontTx/>
              <a:buChar char="-"/>
            </a:pPr>
            <a:r>
              <a:rPr lang="en-US" sz="2000" dirty="0">
                <a:ea typeface="Roboto" panose="02000000000000000000" pitchFamily="2" charset="0"/>
                <a:cs typeface="Roboto" panose="02000000000000000000" pitchFamily="2" charset="0"/>
              </a:rPr>
              <a:t>Utopia as ‘a blueprint for the future’</a:t>
            </a:r>
          </a:p>
          <a:p>
            <a:pPr marL="457200" indent="-457200">
              <a:buFontTx/>
              <a:buChar char="-"/>
            </a:pPr>
            <a:r>
              <a:rPr lang="en-US" sz="2000" dirty="0">
                <a:ea typeface="Roboto" panose="02000000000000000000" pitchFamily="2" charset="0"/>
                <a:cs typeface="Roboto" panose="02000000000000000000" pitchFamily="2" charset="0"/>
              </a:rPr>
              <a:t>For the masses</a:t>
            </a:r>
          </a:p>
          <a:p>
            <a:pPr marL="457200" indent="-457200">
              <a:buFontTx/>
              <a:buChar char="-"/>
            </a:pPr>
            <a:r>
              <a:rPr lang="en-US" sz="2000" dirty="0">
                <a:ea typeface="Roboto" panose="02000000000000000000" pitchFamily="2" charset="0"/>
                <a:cs typeface="Roboto" panose="02000000000000000000" pitchFamily="2" charset="0"/>
              </a:rPr>
              <a:t>Inspired by science</a:t>
            </a:r>
          </a:p>
          <a:p>
            <a:pPr marL="457200" indent="-457200">
              <a:buFontTx/>
              <a:buChar char="-"/>
            </a:pPr>
            <a:r>
              <a:rPr lang="en-US" sz="2000" dirty="0">
                <a:ea typeface="Roboto" panose="02000000000000000000" pitchFamily="2" charset="0"/>
                <a:cs typeface="Roboto" panose="02000000000000000000" pitchFamily="2" charset="0"/>
              </a:rPr>
              <a:t>Platonic inheritance</a:t>
            </a:r>
          </a:p>
          <a:p>
            <a:pPr marL="457200" indent="-457200">
              <a:buFontTx/>
              <a:buChar char="-"/>
            </a:pPr>
            <a:r>
              <a:rPr lang="en-US" sz="2000" dirty="0">
                <a:ea typeface="Roboto" panose="02000000000000000000" pitchFamily="2" charset="0"/>
                <a:cs typeface="Roboto" panose="02000000000000000000" pitchFamily="2" charset="0"/>
              </a:rPr>
              <a:t>Fundamentally pragmatic</a:t>
            </a:r>
          </a:p>
        </p:txBody>
      </p:sp>
      <p:graphicFrame>
        <p:nvGraphicFramePr>
          <p:cNvPr id="2" name="Object 1">
            <a:extLst>
              <a:ext uri="{FF2B5EF4-FFF2-40B4-BE49-F238E27FC236}">
                <a16:creationId xmlns:a16="http://schemas.microsoft.com/office/drawing/2014/main" id="{9312A708-BB3E-4F6A-A3F8-945FDC5F7274}"/>
              </a:ext>
            </a:extLst>
          </p:cNvPr>
          <p:cNvGraphicFramePr>
            <a:graphicFrameLocks noChangeAspect="1"/>
          </p:cNvGraphicFramePr>
          <p:nvPr>
            <p:extLst>
              <p:ext uri="{D42A27DB-BD31-4B8C-83A1-F6EECF244321}">
                <p14:modId xmlns:p14="http://schemas.microsoft.com/office/powerpoint/2010/main" val="3861435654"/>
              </p:ext>
            </p:extLst>
          </p:nvPr>
        </p:nvGraphicFramePr>
        <p:xfrm>
          <a:off x="393424" y="927230"/>
          <a:ext cx="5937802" cy="5003540"/>
        </p:xfrm>
        <a:graphic>
          <a:graphicData uri="http://schemas.openxmlformats.org/presentationml/2006/ole">
            <mc:AlternateContent xmlns:mc="http://schemas.openxmlformats.org/markup-compatibility/2006">
              <mc:Choice xmlns:v="urn:schemas-microsoft-com:vml" Requires="v">
                <p:oleObj spid="_x0000_s9307" r:id="rId3" imgW="4227480" imgH="3562920" progId="">
                  <p:embed/>
                </p:oleObj>
              </mc:Choice>
              <mc:Fallback>
                <p:oleObj r:id="rId3" imgW="4227480" imgH="3562920" progId="">
                  <p:embed/>
                  <p:pic>
                    <p:nvPicPr>
                      <p:cNvPr id="0" name=""/>
                      <p:cNvPicPr/>
                      <p:nvPr/>
                    </p:nvPicPr>
                    <p:blipFill>
                      <a:blip r:embed="rId4"/>
                      <a:stretch>
                        <a:fillRect/>
                      </a:stretch>
                    </p:blipFill>
                    <p:spPr>
                      <a:xfrm>
                        <a:off x="393424" y="927230"/>
                        <a:ext cx="5937802" cy="5003540"/>
                      </a:xfrm>
                      <a:prstGeom prst="rect">
                        <a:avLst/>
                      </a:prstGeom>
                    </p:spPr>
                  </p:pic>
                </p:oleObj>
              </mc:Fallback>
            </mc:AlternateContent>
          </a:graphicData>
        </a:graphic>
      </p:graphicFrame>
    </p:spTree>
    <p:extLst>
      <p:ext uri="{BB962C8B-B14F-4D97-AF65-F5344CB8AC3E}">
        <p14:creationId xmlns:p14="http://schemas.microsoft.com/office/powerpoint/2010/main" val="12369388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2496B20-E14E-4F79-8E61-134E5E50766B}"/>
              </a:ext>
            </a:extLst>
          </p:cNvPr>
          <p:cNvSpPr txBox="1"/>
          <p:nvPr/>
        </p:nvSpPr>
        <p:spPr>
          <a:xfrm>
            <a:off x="5238116" y="6187081"/>
            <a:ext cx="6154826" cy="646331"/>
          </a:xfrm>
          <a:prstGeom prst="rect">
            <a:avLst/>
          </a:prstGeom>
          <a:noFill/>
        </p:spPr>
        <p:txBody>
          <a:bodyPr wrap="none" rtlCol="0">
            <a:spAutoFit/>
          </a:bodyPr>
          <a:lstStyle/>
          <a:p>
            <a:pPr algn="r"/>
            <a:r>
              <a:rPr lang="en-US" sz="1200" dirty="0"/>
              <a:t>Le Corbusier, </a:t>
            </a:r>
            <a:r>
              <a:rPr lang="en-US" sz="1200" i="1" dirty="0"/>
              <a:t>Sketch of an ideal modern living unit</a:t>
            </a:r>
          </a:p>
          <a:p>
            <a:pPr algn="r"/>
            <a:r>
              <a:rPr lang="en-US" sz="1200" i="1" dirty="0"/>
              <a:t>Right: </a:t>
            </a:r>
            <a:r>
              <a:rPr lang="en-US" sz="1200" dirty="0"/>
              <a:t>Jean Jacque Rousseau, </a:t>
            </a:r>
            <a:r>
              <a:rPr lang="en-US" sz="1200" i="1" dirty="0"/>
              <a:t>Discourse on the Origin and Basis of Inequality Among Men (1754)</a:t>
            </a:r>
          </a:p>
          <a:p>
            <a:pPr algn="r"/>
            <a:endParaRPr lang="en-US" sz="1200" dirty="0"/>
          </a:p>
        </p:txBody>
      </p:sp>
      <p:graphicFrame>
        <p:nvGraphicFramePr>
          <p:cNvPr id="2" name="Object 1">
            <a:extLst>
              <a:ext uri="{FF2B5EF4-FFF2-40B4-BE49-F238E27FC236}">
                <a16:creationId xmlns:a16="http://schemas.microsoft.com/office/drawing/2014/main" id="{9312A708-BB3E-4F6A-A3F8-945FDC5F7274}"/>
              </a:ext>
            </a:extLst>
          </p:cNvPr>
          <p:cNvGraphicFramePr>
            <a:graphicFrameLocks noChangeAspect="1"/>
          </p:cNvGraphicFramePr>
          <p:nvPr/>
        </p:nvGraphicFramePr>
        <p:xfrm>
          <a:off x="393424" y="927230"/>
          <a:ext cx="5937802" cy="5003540"/>
        </p:xfrm>
        <a:graphic>
          <a:graphicData uri="http://schemas.openxmlformats.org/presentationml/2006/ole">
            <mc:AlternateContent xmlns:mc="http://schemas.openxmlformats.org/markup-compatibility/2006">
              <mc:Choice xmlns:v="urn:schemas-microsoft-com:vml" Requires="v">
                <p:oleObj spid="_x0000_s25617" r:id="rId4" imgW="4227480" imgH="3562920" progId="">
                  <p:embed/>
                </p:oleObj>
              </mc:Choice>
              <mc:Fallback>
                <p:oleObj r:id="rId4" imgW="4227480" imgH="3562920" progId="">
                  <p:embed/>
                  <p:pic>
                    <p:nvPicPr>
                      <p:cNvPr id="2" name="Object 1">
                        <a:extLst>
                          <a:ext uri="{FF2B5EF4-FFF2-40B4-BE49-F238E27FC236}">
                            <a16:creationId xmlns:a16="http://schemas.microsoft.com/office/drawing/2014/main" id="{9312A708-BB3E-4F6A-A3F8-945FDC5F7274}"/>
                          </a:ext>
                        </a:extLst>
                      </p:cNvPr>
                      <p:cNvPicPr/>
                      <p:nvPr/>
                    </p:nvPicPr>
                    <p:blipFill>
                      <a:blip r:embed="rId5"/>
                      <a:stretch>
                        <a:fillRect/>
                      </a:stretch>
                    </p:blipFill>
                    <p:spPr>
                      <a:xfrm>
                        <a:off x="393424" y="927230"/>
                        <a:ext cx="5937802" cy="5003540"/>
                      </a:xfrm>
                      <a:prstGeom prst="rect">
                        <a:avLst/>
                      </a:prstGeom>
                    </p:spPr>
                  </p:pic>
                </p:oleObj>
              </mc:Fallback>
            </mc:AlternateContent>
          </a:graphicData>
        </a:graphic>
      </p:graphicFrame>
      <p:pic>
        <p:nvPicPr>
          <p:cNvPr id="25602" name="Picture 2" descr="Rousseau (1755), &quot;Discourse on Inequality&quot; and the invention of the idea of  the noble savage - J.-J. rousseau (1712-1778) — Google Arts &amp; Culture">
            <a:extLst>
              <a:ext uri="{FF2B5EF4-FFF2-40B4-BE49-F238E27FC236}">
                <a16:creationId xmlns:a16="http://schemas.microsoft.com/office/drawing/2014/main" id="{00025773-A0F0-4F02-BE4F-407499A604A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541495" y="1136236"/>
            <a:ext cx="4934339" cy="4358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9030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2496B20-E14E-4F79-8E61-134E5E50766B}"/>
              </a:ext>
            </a:extLst>
          </p:cNvPr>
          <p:cNvSpPr txBox="1"/>
          <p:nvPr/>
        </p:nvSpPr>
        <p:spPr>
          <a:xfrm>
            <a:off x="5238116" y="6187081"/>
            <a:ext cx="6154826" cy="646331"/>
          </a:xfrm>
          <a:prstGeom prst="rect">
            <a:avLst/>
          </a:prstGeom>
          <a:noFill/>
        </p:spPr>
        <p:txBody>
          <a:bodyPr wrap="none" rtlCol="0">
            <a:spAutoFit/>
          </a:bodyPr>
          <a:lstStyle/>
          <a:p>
            <a:pPr algn="r"/>
            <a:r>
              <a:rPr lang="en-US" sz="1200" dirty="0" err="1"/>
              <a:t>Eugéne</a:t>
            </a:r>
            <a:r>
              <a:rPr lang="en-US" sz="1200" dirty="0"/>
              <a:t> Delcroix, </a:t>
            </a:r>
            <a:r>
              <a:rPr lang="en-US" sz="1200" i="1" dirty="0"/>
              <a:t>Liberty Leading the People </a:t>
            </a:r>
            <a:r>
              <a:rPr lang="en-US" sz="1200" dirty="0"/>
              <a:t>(1830)</a:t>
            </a:r>
            <a:endParaRPr lang="en-US" sz="1200" i="1" dirty="0"/>
          </a:p>
          <a:p>
            <a:pPr algn="r"/>
            <a:r>
              <a:rPr lang="en-US" sz="1200" i="1" dirty="0"/>
              <a:t>Right: </a:t>
            </a:r>
            <a:r>
              <a:rPr lang="en-US" sz="1200" dirty="0"/>
              <a:t>Jean Jacque Rousseau, </a:t>
            </a:r>
            <a:r>
              <a:rPr lang="en-US" sz="1200" i="1" dirty="0"/>
              <a:t>Discourse on the Origin and Basis of Inequality Among Men (1754)</a:t>
            </a:r>
          </a:p>
          <a:p>
            <a:pPr algn="r"/>
            <a:endParaRPr lang="en-US" sz="1200" dirty="0"/>
          </a:p>
        </p:txBody>
      </p:sp>
      <p:pic>
        <p:nvPicPr>
          <p:cNvPr id="25602" name="Picture 2" descr="Rousseau (1755), &quot;Discourse on Inequality&quot; and the invention of the idea of  the noble savage - J.-J. rousseau (1712-1778) — Google Arts &amp; Culture">
            <a:extLst>
              <a:ext uri="{FF2B5EF4-FFF2-40B4-BE49-F238E27FC236}">
                <a16:creationId xmlns:a16="http://schemas.microsoft.com/office/drawing/2014/main" id="{00025773-A0F0-4F02-BE4F-407499A604A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41495" y="1136236"/>
            <a:ext cx="4934339" cy="4358279"/>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a:extLst>
              <a:ext uri="{FF2B5EF4-FFF2-40B4-BE49-F238E27FC236}">
                <a16:creationId xmlns:a16="http://schemas.microsoft.com/office/drawing/2014/main" id="{477289B0-4660-4DF1-9C9D-B6DC8CA3749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8205" y="1136236"/>
            <a:ext cx="5431707" cy="4358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70026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F803FCF-7EDE-4A3D-A79D-F429D6CAAA79}"/>
              </a:ext>
            </a:extLst>
          </p:cNvPr>
          <p:cNvSpPr txBox="1"/>
          <p:nvPr/>
        </p:nvSpPr>
        <p:spPr>
          <a:xfrm>
            <a:off x="6267452" y="2196918"/>
            <a:ext cx="5578510" cy="2308324"/>
          </a:xfrm>
          <a:prstGeom prst="rect">
            <a:avLst/>
          </a:prstGeom>
          <a:noFill/>
        </p:spPr>
        <p:txBody>
          <a:bodyPr wrap="square" rtlCol="0">
            <a:spAutoFit/>
          </a:bodyPr>
          <a:lstStyle/>
          <a:p>
            <a:pPr algn="ctr"/>
            <a:r>
              <a:rPr lang="en-US" sz="2400" dirty="0">
                <a:solidFill>
                  <a:schemeClr val="tx1">
                    <a:lumMod val="65000"/>
                    <a:lumOff val="35000"/>
                  </a:schemeClr>
                </a:solidFill>
                <a:ea typeface="Roboto" panose="02000000000000000000" pitchFamily="2" charset="0"/>
                <a:cs typeface="Roboto" panose="02000000000000000000" pitchFamily="2" charset="0"/>
              </a:rPr>
              <a:t>Introduction</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Utopia: Decline and Fall?</a:t>
            </a:r>
          </a:p>
          <a:p>
            <a:pPr algn="ctr"/>
            <a:r>
              <a:rPr lang="en-US" sz="2400" dirty="0">
                <a:solidFill>
                  <a:schemeClr val="bg1"/>
                </a:solidFill>
                <a:ea typeface="Roboto" panose="02000000000000000000" pitchFamily="2" charset="0"/>
                <a:cs typeface="Roboto" panose="02000000000000000000" pitchFamily="2" charset="0"/>
              </a:rPr>
              <a:t>After the Millennium</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Crisis of the Object</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Collision City and the Politics of ‘Bricolage’</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Collage City and the Reconquest of Time</a:t>
            </a:r>
          </a:p>
        </p:txBody>
      </p:sp>
    </p:spTree>
    <p:extLst>
      <p:ext uri="{BB962C8B-B14F-4D97-AF65-F5344CB8AC3E}">
        <p14:creationId xmlns:p14="http://schemas.microsoft.com/office/powerpoint/2010/main" val="702989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A7D64F5-41FB-4526-81BF-0DB539F79847}"/>
              </a:ext>
            </a:extLst>
          </p:cNvPr>
          <p:cNvSpPr txBox="1"/>
          <p:nvPr/>
        </p:nvSpPr>
        <p:spPr>
          <a:xfrm>
            <a:off x="1054873" y="5050684"/>
            <a:ext cx="4877354" cy="1077218"/>
          </a:xfrm>
          <a:prstGeom prst="rect">
            <a:avLst/>
          </a:prstGeom>
          <a:noFill/>
        </p:spPr>
        <p:txBody>
          <a:bodyPr wrap="square" rtlCol="0">
            <a:spAutoFit/>
          </a:bodyPr>
          <a:lstStyle/>
          <a:p>
            <a:r>
              <a:rPr lang="en-US" sz="1600" b="1" dirty="0">
                <a:solidFill>
                  <a:schemeClr val="bg1"/>
                </a:solidFill>
                <a:ea typeface="Roboto" panose="02000000000000000000" pitchFamily="2" charset="0"/>
                <a:cs typeface="Roboto" panose="02000000000000000000" pitchFamily="2" charset="0"/>
              </a:rPr>
              <a:t>Contemporary Architecture Theory</a:t>
            </a:r>
          </a:p>
          <a:p>
            <a:r>
              <a:rPr lang="en-US" sz="1600" dirty="0">
                <a:solidFill>
                  <a:schemeClr val="bg1"/>
                </a:solidFill>
                <a:ea typeface="Roboto" panose="02000000000000000000" pitchFamily="2" charset="0"/>
                <a:cs typeface="Roboto" panose="02000000000000000000" pitchFamily="2" charset="0"/>
              </a:rPr>
              <a:t>Eugene Han</a:t>
            </a:r>
          </a:p>
          <a:p>
            <a:r>
              <a:rPr lang="en-US" sz="1600" dirty="0">
                <a:solidFill>
                  <a:schemeClr val="bg1"/>
                </a:solidFill>
                <a:ea typeface="Roboto" panose="02000000000000000000" pitchFamily="2" charset="0"/>
                <a:cs typeface="Roboto" panose="02000000000000000000" pitchFamily="2" charset="0"/>
              </a:rPr>
              <a:t>Fall 2020, 11:15 – 12:30 pm</a:t>
            </a:r>
          </a:p>
          <a:p>
            <a:r>
              <a:rPr lang="en-US" sz="1600" dirty="0">
                <a:solidFill>
                  <a:schemeClr val="bg1"/>
                </a:solidFill>
                <a:ea typeface="Roboto" panose="02000000000000000000" pitchFamily="2" charset="0"/>
                <a:cs typeface="Roboto" panose="02000000000000000000" pitchFamily="2" charset="0"/>
              </a:rPr>
              <a:t>Online Instruction</a:t>
            </a:r>
          </a:p>
        </p:txBody>
      </p:sp>
      <p:sp>
        <p:nvSpPr>
          <p:cNvPr id="3" name="TextBox 2">
            <a:extLst>
              <a:ext uri="{FF2B5EF4-FFF2-40B4-BE49-F238E27FC236}">
                <a16:creationId xmlns:a16="http://schemas.microsoft.com/office/drawing/2014/main" id="{56CC2EA2-91B3-45AE-B7ED-161CF00DB779}"/>
              </a:ext>
            </a:extLst>
          </p:cNvPr>
          <p:cNvSpPr txBox="1"/>
          <p:nvPr/>
        </p:nvSpPr>
        <p:spPr>
          <a:xfrm>
            <a:off x="1054873" y="2222953"/>
            <a:ext cx="10082254" cy="1446550"/>
          </a:xfrm>
          <a:prstGeom prst="rect">
            <a:avLst/>
          </a:prstGeom>
          <a:noFill/>
        </p:spPr>
        <p:txBody>
          <a:bodyPr wrap="square" rtlCol="0">
            <a:spAutoFit/>
          </a:bodyPr>
          <a:lstStyle/>
          <a:p>
            <a:pPr algn="ctr"/>
            <a:r>
              <a:rPr lang="en-US" sz="6000" dirty="0">
                <a:solidFill>
                  <a:schemeClr val="bg1"/>
                </a:solidFill>
                <a:ea typeface="Roboto" panose="02000000000000000000" pitchFamily="2" charset="0"/>
                <a:cs typeface="Roboto" panose="02000000000000000000" pitchFamily="2" charset="0"/>
              </a:rPr>
              <a:t>The City</a:t>
            </a:r>
          </a:p>
          <a:p>
            <a:pPr algn="ctr"/>
            <a:r>
              <a:rPr lang="en-US" sz="2800" dirty="0">
                <a:solidFill>
                  <a:schemeClr val="bg1"/>
                </a:solidFill>
                <a:ea typeface="Roboto" panose="02000000000000000000" pitchFamily="2" charset="0"/>
                <a:cs typeface="Roboto" panose="02000000000000000000" pitchFamily="2" charset="0"/>
              </a:rPr>
              <a:t>Part 2 of 3 (Rowe/Koetter)</a:t>
            </a:r>
          </a:p>
        </p:txBody>
      </p:sp>
    </p:spTree>
    <p:extLst>
      <p:ext uri="{BB962C8B-B14F-4D97-AF65-F5344CB8AC3E}">
        <p14:creationId xmlns:p14="http://schemas.microsoft.com/office/powerpoint/2010/main" val="8751617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Object 6">
            <a:extLst>
              <a:ext uri="{FF2B5EF4-FFF2-40B4-BE49-F238E27FC236}">
                <a16:creationId xmlns:a16="http://schemas.microsoft.com/office/drawing/2014/main" id="{31DC00AF-3551-4E21-87BE-C991CFF175C0}"/>
              </a:ext>
            </a:extLst>
          </p:cNvPr>
          <p:cNvGraphicFramePr>
            <a:graphicFrameLocks noChangeAspect="1"/>
          </p:cNvGraphicFramePr>
          <p:nvPr>
            <p:extLst>
              <p:ext uri="{D42A27DB-BD31-4B8C-83A1-F6EECF244321}">
                <p14:modId xmlns:p14="http://schemas.microsoft.com/office/powerpoint/2010/main" val="2206762511"/>
              </p:ext>
            </p:extLst>
          </p:nvPr>
        </p:nvGraphicFramePr>
        <p:xfrm>
          <a:off x="6676441" y="1822485"/>
          <a:ext cx="5017916" cy="3213030"/>
        </p:xfrm>
        <a:graphic>
          <a:graphicData uri="http://schemas.openxmlformats.org/presentationml/2006/ole">
            <mc:AlternateContent xmlns:mc="http://schemas.openxmlformats.org/markup-compatibility/2006">
              <mc:Choice xmlns:v="urn:schemas-microsoft-com:vml" Requires="v">
                <p:oleObj spid="_x0000_s24663" r:id="rId4" imgW="8152200" imgH="5218920" progId="">
                  <p:embed/>
                </p:oleObj>
              </mc:Choice>
              <mc:Fallback>
                <p:oleObj r:id="rId4" imgW="8152200" imgH="5218920" progId="">
                  <p:embed/>
                  <p:pic>
                    <p:nvPicPr>
                      <p:cNvPr id="7" name="Object 6">
                        <a:extLst>
                          <a:ext uri="{FF2B5EF4-FFF2-40B4-BE49-F238E27FC236}">
                            <a16:creationId xmlns:a16="http://schemas.microsoft.com/office/drawing/2014/main" id="{31DC00AF-3551-4E21-87BE-C991CFF175C0}"/>
                          </a:ext>
                        </a:extLst>
                      </p:cNvPr>
                      <p:cNvPicPr/>
                      <p:nvPr/>
                    </p:nvPicPr>
                    <p:blipFill>
                      <a:blip r:embed="rId5"/>
                      <a:stretch>
                        <a:fillRect/>
                      </a:stretch>
                    </p:blipFill>
                    <p:spPr>
                      <a:xfrm>
                        <a:off x="6676441" y="1822485"/>
                        <a:ext cx="5017916" cy="3213030"/>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106C8732-BB4D-4965-AAFA-BD667B54428E}"/>
              </a:ext>
            </a:extLst>
          </p:cNvPr>
          <p:cNvSpPr txBox="1"/>
          <p:nvPr/>
        </p:nvSpPr>
        <p:spPr>
          <a:xfrm>
            <a:off x="8281769" y="6187081"/>
            <a:ext cx="3111173" cy="461665"/>
          </a:xfrm>
          <a:prstGeom prst="rect">
            <a:avLst/>
          </a:prstGeom>
          <a:noFill/>
        </p:spPr>
        <p:txBody>
          <a:bodyPr wrap="none" rtlCol="0">
            <a:spAutoFit/>
          </a:bodyPr>
          <a:lstStyle/>
          <a:p>
            <a:pPr algn="r"/>
            <a:r>
              <a:rPr lang="en-US" sz="1200" dirty="0"/>
              <a:t>Left: Arata </a:t>
            </a:r>
            <a:r>
              <a:rPr lang="en-US" sz="1200" dirty="0" err="1"/>
              <a:t>Isozaki</a:t>
            </a:r>
            <a:r>
              <a:rPr lang="en-US" sz="1200" dirty="0"/>
              <a:t>, </a:t>
            </a:r>
            <a:r>
              <a:rPr lang="en-US" sz="1200" i="1" dirty="0"/>
              <a:t>Clusters in the Air</a:t>
            </a:r>
            <a:r>
              <a:rPr lang="en-US" sz="1200" dirty="0"/>
              <a:t> (1962)</a:t>
            </a:r>
          </a:p>
          <a:p>
            <a:pPr algn="r"/>
            <a:r>
              <a:rPr lang="en-US" sz="1200" dirty="0"/>
              <a:t>Right: Gordon Cullen, </a:t>
            </a:r>
            <a:r>
              <a:rPr lang="en-US" sz="1200" i="1" dirty="0"/>
              <a:t>Townscape Model </a:t>
            </a:r>
            <a:r>
              <a:rPr lang="en-US" sz="1200" dirty="0"/>
              <a:t>(1961)</a:t>
            </a:r>
            <a:endParaRPr lang="en-US" sz="1200" i="1" dirty="0"/>
          </a:p>
        </p:txBody>
      </p:sp>
      <p:pic>
        <p:nvPicPr>
          <p:cNvPr id="24578" name="Picture 2" descr="Image result for isozaki space city project">
            <a:extLst>
              <a:ext uri="{FF2B5EF4-FFF2-40B4-BE49-F238E27FC236}">
                <a16:creationId xmlns:a16="http://schemas.microsoft.com/office/drawing/2014/main" id="{693A5B04-A76D-42AC-A112-D67D25EA9DD9}"/>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82267" y="1822485"/>
            <a:ext cx="5585500" cy="3213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17096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48635E-DD62-4BE8-997F-8CEDEFBB491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58097" y="1857487"/>
            <a:ext cx="4893076" cy="3067958"/>
          </a:xfrm>
          <a:prstGeom prst="rect">
            <a:avLst/>
          </a:prstGeom>
        </p:spPr>
      </p:pic>
      <p:graphicFrame>
        <p:nvGraphicFramePr>
          <p:cNvPr id="7" name="Object 6">
            <a:extLst>
              <a:ext uri="{FF2B5EF4-FFF2-40B4-BE49-F238E27FC236}">
                <a16:creationId xmlns:a16="http://schemas.microsoft.com/office/drawing/2014/main" id="{31DC00AF-3551-4E21-87BE-C991CFF175C0}"/>
              </a:ext>
            </a:extLst>
          </p:cNvPr>
          <p:cNvGraphicFramePr>
            <a:graphicFrameLocks noChangeAspect="1"/>
          </p:cNvGraphicFramePr>
          <p:nvPr>
            <p:extLst>
              <p:ext uri="{D42A27DB-BD31-4B8C-83A1-F6EECF244321}">
                <p14:modId xmlns:p14="http://schemas.microsoft.com/office/powerpoint/2010/main" val="1985788304"/>
              </p:ext>
            </p:extLst>
          </p:nvPr>
        </p:nvGraphicFramePr>
        <p:xfrm>
          <a:off x="5639536" y="1390649"/>
          <a:ext cx="5846099" cy="3743325"/>
        </p:xfrm>
        <a:graphic>
          <a:graphicData uri="http://schemas.openxmlformats.org/presentationml/2006/ole">
            <mc:AlternateContent xmlns:mc="http://schemas.openxmlformats.org/markup-compatibility/2006">
              <mc:Choice xmlns:v="urn:schemas-microsoft-com:vml" Requires="v">
                <p:oleObj spid="_x0000_s2170" r:id="rId5" imgW="8152200" imgH="5218920" progId="">
                  <p:embed/>
                </p:oleObj>
              </mc:Choice>
              <mc:Fallback>
                <p:oleObj r:id="rId5" imgW="8152200" imgH="5218920" progId="">
                  <p:embed/>
                  <p:pic>
                    <p:nvPicPr>
                      <p:cNvPr id="2" name="Object 1">
                        <a:extLst>
                          <a:ext uri="{FF2B5EF4-FFF2-40B4-BE49-F238E27FC236}">
                            <a16:creationId xmlns:a16="http://schemas.microsoft.com/office/drawing/2014/main" id="{21598856-619A-4EF8-AD85-F3DDA7CFA255}"/>
                          </a:ext>
                        </a:extLst>
                      </p:cNvPr>
                      <p:cNvPicPr/>
                      <p:nvPr/>
                    </p:nvPicPr>
                    <p:blipFill>
                      <a:blip r:embed="rId6"/>
                      <a:stretch>
                        <a:fillRect/>
                      </a:stretch>
                    </p:blipFill>
                    <p:spPr>
                      <a:xfrm>
                        <a:off x="5639536" y="1390649"/>
                        <a:ext cx="5846099" cy="3743325"/>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106C8732-BB4D-4965-AAFA-BD667B54428E}"/>
              </a:ext>
            </a:extLst>
          </p:cNvPr>
          <p:cNvSpPr txBox="1"/>
          <p:nvPr/>
        </p:nvSpPr>
        <p:spPr>
          <a:xfrm>
            <a:off x="8679570" y="6187081"/>
            <a:ext cx="2713372" cy="276999"/>
          </a:xfrm>
          <a:prstGeom prst="rect">
            <a:avLst/>
          </a:prstGeom>
          <a:noFill/>
        </p:spPr>
        <p:txBody>
          <a:bodyPr wrap="none" rtlCol="0">
            <a:spAutoFit/>
          </a:bodyPr>
          <a:lstStyle/>
          <a:p>
            <a:pPr algn="r"/>
            <a:r>
              <a:rPr lang="en-US" sz="1200" dirty="0"/>
              <a:t>Gordon Cullen, </a:t>
            </a:r>
            <a:r>
              <a:rPr lang="en-US" sz="1200" i="1" dirty="0"/>
              <a:t>Townscape Model </a:t>
            </a:r>
            <a:r>
              <a:rPr lang="en-US" sz="1200" dirty="0"/>
              <a:t>(1961)</a:t>
            </a:r>
            <a:endParaRPr lang="en-US" sz="1200" i="1" dirty="0"/>
          </a:p>
        </p:txBody>
      </p:sp>
    </p:spTree>
    <p:extLst>
      <p:ext uri="{BB962C8B-B14F-4D97-AF65-F5344CB8AC3E}">
        <p14:creationId xmlns:p14="http://schemas.microsoft.com/office/powerpoint/2010/main" val="18702227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D6BDE9-314E-46F4-AF49-F6F71FE4B7C1}"/>
              </a:ext>
            </a:extLst>
          </p:cNvPr>
          <p:cNvSpPr txBox="1"/>
          <p:nvPr/>
        </p:nvSpPr>
        <p:spPr>
          <a:xfrm>
            <a:off x="8679570" y="6187081"/>
            <a:ext cx="2713372" cy="276999"/>
          </a:xfrm>
          <a:prstGeom prst="rect">
            <a:avLst/>
          </a:prstGeom>
          <a:noFill/>
        </p:spPr>
        <p:txBody>
          <a:bodyPr wrap="none" rtlCol="0">
            <a:spAutoFit/>
          </a:bodyPr>
          <a:lstStyle/>
          <a:p>
            <a:pPr algn="r"/>
            <a:r>
              <a:rPr lang="en-US" sz="1200" dirty="0"/>
              <a:t>Gordon Cullen, </a:t>
            </a:r>
            <a:r>
              <a:rPr lang="en-US" sz="1200" i="1" dirty="0"/>
              <a:t>Townscape Model </a:t>
            </a:r>
            <a:r>
              <a:rPr lang="en-US" sz="1200" dirty="0"/>
              <a:t>(1961)</a:t>
            </a:r>
            <a:endParaRPr lang="en-US" sz="1200" i="1" dirty="0"/>
          </a:p>
        </p:txBody>
      </p:sp>
      <p:pic>
        <p:nvPicPr>
          <p:cNvPr id="6" name="Picture 5">
            <a:extLst>
              <a:ext uri="{FF2B5EF4-FFF2-40B4-BE49-F238E27FC236}">
                <a16:creationId xmlns:a16="http://schemas.microsoft.com/office/drawing/2014/main" id="{D548635E-DD62-4BE8-997F-8CEDEFBB491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58097" y="457352"/>
            <a:ext cx="4893076" cy="5868228"/>
          </a:xfrm>
          <a:prstGeom prst="rect">
            <a:avLst/>
          </a:prstGeom>
        </p:spPr>
      </p:pic>
      <p:graphicFrame>
        <p:nvGraphicFramePr>
          <p:cNvPr id="2" name="Object 1">
            <a:extLst>
              <a:ext uri="{FF2B5EF4-FFF2-40B4-BE49-F238E27FC236}">
                <a16:creationId xmlns:a16="http://schemas.microsoft.com/office/drawing/2014/main" id="{21598856-619A-4EF8-AD85-F3DDA7CFA255}"/>
              </a:ext>
            </a:extLst>
          </p:cNvPr>
          <p:cNvGraphicFramePr>
            <a:graphicFrameLocks noChangeAspect="1"/>
          </p:cNvGraphicFramePr>
          <p:nvPr>
            <p:extLst>
              <p:ext uri="{D42A27DB-BD31-4B8C-83A1-F6EECF244321}">
                <p14:modId xmlns:p14="http://schemas.microsoft.com/office/powerpoint/2010/main" val="3031739250"/>
              </p:ext>
            </p:extLst>
          </p:nvPr>
        </p:nvGraphicFramePr>
        <p:xfrm>
          <a:off x="5639536" y="1390649"/>
          <a:ext cx="5846099" cy="3743325"/>
        </p:xfrm>
        <a:graphic>
          <a:graphicData uri="http://schemas.openxmlformats.org/presentationml/2006/ole">
            <mc:AlternateContent xmlns:mc="http://schemas.openxmlformats.org/markup-compatibility/2006">
              <mc:Choice xmlns:v="urn:schemas-microsoft-com:vml" Requires="v">
                <p:oleObj spid="_x0000_s1147" r:id="rId5" imgW="8152200" imgH="5218920" progId="">
                  <p:embed/>
                </p:oleObj>
              </mc:Choice>
              <mc:Fallback>
                <p:oleObj r:id="rId5" imgW="8152200" imgH="5218920" progId="">
                  <p:embed/>
                  <p:pic>
                    <p:nvPicPr>
                      <p:cNvPr id="0" name=""/>
                      <p:cNvPicPr/>
                      <p:nvPr/>
                    </p:nvPicPr>
                    <p:blipFill>
                      <a:blip r:embed="rId6"/>
                      <a:stretch>
                        <a:fillRect/>
                      </a:stretch>
                    </p:blipFill>
                    <p:spPr>
                      <a:xfrm>
                        <a:off x="5639536" y="1390649"/>
                        <a:ext cx="5846099" cy="3743325"/>
                      </a:xfrm>
                      <a:prstGeom prst="rect">
                        <a:avLst/>
                      </a:prstGeom>
                    </p:spPr>
                  </p:pic>
                </p:oleObj>
              </mc:Fallback>
            </mc:AlternateContent>
          </a:graphicData>
        </a:graphic>
      </p:graphicFrame>
    </p:spTree>
    <p:extLst>
      <p:ext uri="{BB962C8B-B14F-4D97-AF65-F5344CB8AC3E}">
        <p14:creationId xmlns:p14="http://schemas.microsoft.com/office/powerpoint/2010/main" val="6590050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D6BDE9-314E-46F4-AF49-F6F71FE4B7C1}"/>
              </a:ext>
            </a:extLst>
          </p:cNvPr>
          <p:cNvSpPr txBox="1"/>
          <p:nvPr/>
        </p:nvSpPr>
        <p:spPr>
          <a:xfrm>
            <a:off x="8679570" y="6187081"/>
            <a:ext cx="2713372" cy="276999"/>
          </a:xfrm>
          <a:prstGeom prst="rect">
            <a:avLst/>
          </a:prstGeom>
          <a:noFill/>
        </p:spPr>
        <p:txBody>
          <a:bodyPr wrap="none" rtlCol="0">
            <a:spAutoFit/>
          </a:bodyPr>
          <a:lstStyle/>
          <a:p>
            <a:pPr algn="r"/>
            <a:r>
              <a:rPr lang="en-US" sz="1200" dirty="0"/>
              <a:t>Gordon Cullen, </a:t>
            </a:r>
            <a:r>
              <a:rPr lang="en-US" sz="1200" i="1" dirty="0"/>
              <a:t>Townscape Model </a:t>
            </a:r>
            <a:r>
              <a:rPr lang="en-US" sz="1200" dirty="0"/>
              <a:t>(1961)</a:t>
            </a:r>
            <a:endParaRPr lang="en-US" sz="1200" i="1" dirty="0"/>
          </a:p>
        </p:txBody>
      </p:sp>
      <p:pic>
        <p:nvPicPr>
          <p:cNvPr id="6" name="Picture 5">
            <a:extLst>
              <a:ext uri="{FF2B5EF4-FFF2-40B4-BE49-F238E27FC236}">
                <a16:creationId xmlns:a16="http://schemas.microsoft.com/office/drawing/2014/main" id="{D548635E-DD62-4BE8-997F-8CEDEFBB491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58097" y="457352"/>
            <a:ext cx="4893076" cy="5868228"/>
          </a:xfrm>
          <a:prstGeom prst="rect">
            <a:avLst/>
          </a:prstGeom>
        </p:spPr>
      </p:pic>
      <p:sp>
        <p:nvSpPr>
          <p:cNvPr id="7" name="TextBox 6">
            <a:extLst>
              <a:ext uri="{FF2B5EF4-FFF2-40B4-BE49-F238E27FC236}">
                <a16:creationId xmlns:a16="http://schemas.microsoft.com/office/drawing/2014/main" id="{488090BF-ADCC-469F-9715-B9A55A7192E6}"/>
              </a:ext>
            </a:extLst>
          </p:cNvPr>
          <p:cNvSpPr txBox="1"/>
          <p:nvPr/>
        </p:nvSpPr>
        <p:spPr>
          <a:xfrm>
            <a:off x="6536675" y="1954258"/>
            <a:ext cx="4856267" cy="2554545"/>
          </a:xfrm>
          <a:prstGeom prst="rect">
            <a:avLst/>
          </a:prstGeom>
          <a:noFill/>
        </p:spPr>
        <p:txBody>
          <a:bodyPr wrap="square" rtlCol="0">
            <a:spAutoFit/>
          </a:bodyPr>
          <a:lstStyle/>
          <a:p>
            <a:r>
              <a:rPr lang="en-US" sz="2000" dirty="0">
                <a:ea typeface="Roboto" panose="02000000000000000000" pitchFamily="2" charset="0"/>
                <a:cs typeface="Roboto" panose="02000000000000000000" pitchFamily="2" charset="0"/>
              </a:rPr>
              <a:t>“but, in practice, townscape seems to have </a:t>
            </a:r>
            <a:r>
              <a:rPr lang="en-US" sz="2000" dirty="0">
                <a:solidFill>
                  <a:srgbClr val="FF0000"/>
                </a:solidFill>
                <a:ea typeface="Roboto" panose="02000000000000000000" pitchFamily="2" charset="0"/>
                <a:cs typeface="Roboto" panose="02000000000000000000" pitchFamily="2" charset="0"/>
              </a:rPr>
              <a:t>lacked any ideal referent for the always engaging ‘accidents’ which it sought to promote</a:t>
            </a:r>
            <a:r>
              <a:rPr lang="en-US" sz="2000" dirty="0">
                <a:ea typeface="Roboto" panose="02000000000000000000" pitchFamily="2" charset="0"/>
                <a:cs typeface="Roboto" panose="02000000000000000000" pitchFamily="2" charset="0"/>
              </a:rPr>
              <a:t>; and, as a result, its tendency has been to provide sensation without plan, </a:t>
            </a:r>
            <a:r>
              <a:rPr lang="en-US" sz="2000" dirty="0">
                <a:solidFill>
                  <a:srgbClr val="FF0000"/>
                </a:solidFill>
                <a:ea typeface="Roboto" panose="02000000000000000000" pitchFamily="2" charset="0"/>
                <a:cs typeface="Roboto" panose="02000000000000000000" pitchFamily="2" charset="0"/>
              </a:rPr>
              <a:t>to appeal to the eye and not to the mind</a:t>
            </a:r>
            <a:r>
              <a:rPr lang="en-US" sz="2000" dirty="0">
                <a:ea typeface="Roboto" panose="02000000000000000000" pitchFamily="2" charset="0"/>
                <a:cs typeface="Roboto" panose="02000000000000000000" pitchFamily="2" charset="0"/>
              </a:rPr>
              <a:t> and, while usefully sponsoring a perceptual world, to devalue a world of concepts.</a:t>
            </a:r>
          </a:p>
        </p:txBody>
      </p:sp>
    </p:spTree>
    <p:extLst>
      <p:ext uri="{BB962C8B-B14F-4D97-AF65-F5344CB8AC3E}">
        <p14:creationId xmlns:p14="http://schemas.microsoft.com/office/powerpoint/2010/main" val="22269336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D6BDE9-314E-46F4-AF49-F6F71FE4B7C1}"/>
              </a:ext>
            </a:extLst>
          </p:cNvPr>
          <p:cNvSpPr txBox="1"/>
          <p:nvPr/>
        </p:nvSpPr>
        <p:spPr>
          <a:xfrm>
            <a:off x="6942685" y="6187081"/>
            <a:ext cx="4450257" cy="276999"/>
          </a:xfrm>
          <a:prstGeom prst="rect">
            <a:avLst/>
          </a:prstGeom>
          <a:noFill/>
        </p:spPr>
        <p:txBody>
          <a:bodyPr wrap="none" rtlCol="0">
            <a:spAutoFit/>
          </a:bodyPr>
          <a:lstStyle/>
          <a:p>
            <a:pPr algn="r"/>
            <a:r>
              <a:rPr lang="en-US" sz="1200" dirty="0"/>
              <a:t>Alison and Peter Smithson, </a:t>
            </a:r>
            <a:r>
              <a:rPr lang="en-US" sz="1200" i="1" dirty="0"/>
              <a:t>Golden Lane Housing Competition</a:t>
            </a:r>
            <a:r>
              <a:rPr lang="en-US" sz="1200" dirty="0"/>
              <a:t> (1952)</a:t>
            </a:r>
          </a:p>
        </p:txBody>
      </p:sp>
      <p:pic>
        <p:nvPicPr>
          <p:cNvPr id="6" name="Picture 2" descr="Image result for Golden lane estate rue interior">
            <a:extLst>
              <a:ext uri="{FF2B5EF4-FFF2-40B4-BE49-F238E27FC236}">
                <a16:creationId xmlns:a16="http://schemas.microsoft.com/office/drawing/2014/main" id="{DC33C3EE-0D7E-49CC-9D81-0B55F537BB0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923255"/>
            <a:ext cx="6901888" cy="30114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89C6B31-700E-4CA6-8407-A32D4FE0DB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01888" y="1723452"/>
            <a:ext cx="5011292" cy="3411093"/>
          </a:xfrm>
          <a:prstGeom prst="rect">
            <a:avLst/>
          </a:prstGeom>
        </p:spPr>
      </p:pic>
    </p:spTree>
    <p:extLst>
      <p:ext uri="{BB962C8B-B14F-4D97-AF65-F5344CB8AC3E}">
        <p14:creationId xmlns:p14="http://schemas.microsoft.com/office/powerpoint/2010/main" val="4214915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D6BDE9-314E-46F4-AF49-F6F71FE4B7C1}"/>
              </a:ext>
            </a:extLst>
          </p:cNvPr>
          <p:cNvSpPr txBox="1"/>
          <p:nvPr/>
        </p:nvSpPr>
        <p:spPr>
          <a:xfrm>
            <a:off x="8106529" y="6187081"/>
            <a:ext cx="3286413" cy="276999"/>
          </a:xfrm>
          <a:prstGeom prst="rect">
            <a:avLst/>
          </a:prstGeom>
          <a:noFill/>
        </p:spPr>
        <p:txBody>
          <a:bodyPr wrap="none" rtlCol="0">
            <a:spAutoFit/>
          </a:bodyPr>
          <a:lstStyle/>
          <a:p>
            <a:pPr algn="r"/>
            <a:r>
              <a:rPr lang="en-US" sz="1200" dirty="0"/>
              <a:t>Kenzo </a:t>
            </a:r>
            <a:r>
              <a:rPr lang="en-US" sz="1200" dirty="0" err="1"/>
              <a:t>Tange</a:t>
            </a:r>
            <a:r>
              <a:rPr lang="en-US" sz="1200" dirty="0"/>
              <a:t>, </a:t>
            </a:r>
            <a:r>
              <a:rPr lang="en-US" sz="1200" i="1" dirty="0"/>
              <a:t>Tokyo Bay Masterplan</a:t>
            </a:r>
            <a:r>
              <a:rPr lang="en-US" sz="1200" dirty="0"/>
              <a:t>, Tokyo (1960)</a:t>
            </a:r>
          </a:p>
        </p:txBody>
      </p:sp>
      <p:pic>
        <p:nvPicPr>
          <p:cNvPr id="8" name="Picture 7">
            <a:extLst>
              <a:ext uri="{FF2B5EF4-FFF2-40B4-BE49-F238E27FC236}">
                <a16:creationId xmlns:a16="http://schemas.microsoft.com/office/drawing/2014/main" id="{FDF8F708-3BD7-4DDE-82EF-99D1A5E90B8C}"/>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539579" y="478164"/>
            <a:ext cx="5326258" cy="5901672"/>
          </a:xfrm>
          <a:prstGeom prst="rect">
            <a:avLst/>
          </a:prstGeom>
        </p:spPr>
      </p:pic>
      <p:pic>
        <p:nvPicPr>
          <p:cNvPr id="9" name="Picture 8">
            <a:extLst>
              <a:ext uri="{FF2B5EF4-FFF2-40B4-BE49-F238E27FC236}">
                <a16:creationId xmlns:a16="http://schemas.microsoft.com/office/drawing/2014/main" id="{3993DD10-8801-487E-825A-7D1B1763885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181558" y="1368879"/>
            <a:ext cx="5326258" cy="4120241"/>
          </a:xfrm>
          <a:prstGeom prst="rect">
            <a:avLst/>
          </a:prstGeom>
        </p:spPr>
      </p:pic>
    </p:spTree>
    <p:extLst>
      <p:ext uri="{BB962C8B-B14F-4D97-AF65-F5344CB8AC3E}">
        <p14:creationId xmlns:p14="http://schemas.microsoft.com/office/powerpoint/2010/main" val="11700187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3D0442-4A12-49D1-913D-D50CD1208EB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996385" y="1669775"/>
            <a:ext cx="5741930" cy="3275770"/>
          </a:xfrm>
          <a:prstGeom prst="rect">
            <a:avLst/>
          </a:prstGeom>
        </p:spPr>
      </p:pic>
      <p:sp>
        <p:nvSpPr>
          <p:cNvPr id="5" name="TextBox 4">
            <a:extLst>
              <a:ext uri="{FF2B5EF4-FFF2-40B4-BE49-F238E27FC236}">
                <a16:creationId xmlns:a16="http://schemas.microsoft.com/office/drawing/2014/main" id="{4DD6BDE9-314E-46F4-AF49-F6F71FE4B7C1}"/>
              </a:ext>
            </a:extLst>
          </p:cNvPr>
          <p:cNvSpPr txBox="1"/>
          <p:nvPr/>
        </p:nvSpPr>
        <p:spPr>
          <a:xfrm>
            <a:off x="9344560" y="6187081"/>
            <a:ext cx="2048382" cy="276999"/>
          </a:xfrm>
          <a:prstGeom prst="rect">
            <a:avLst/>
          </a:prstGeom>
          <a:noFill/>
        </p:spPr>
        <p:txBody>
          <a:bodyPr wrap="none" rtlCol="0">
            <a:spAutoFit/>
          </a:bodyPr>
          <a:lstStyle/>
          <a:p>
            <a:pPr algn="r"/>
            <a:r>
              <a:rPr lang="en-US" sz="1200" dirty="0" err="1"/>
              <a:t>Archigram</a:t>
            </a:r>
            <a:r>
              <a:rPr lang="en-US" sz="1200" dirty="0"/>
              <a:t>, </a:t>
            </a:r>
            <a:r>
              <a:rPr lang="en-US" sz="1200" i="1" dirty="0"/>
              <a:t>Plug-In City </a:t>
            </a:r>
            <a:r>
              <a:rPr lang="en-US" sz="1200" dirty="0"/>
              <a:t>(1964)</a:t>
            </a:r>
          </a:p>
        </p:txBody>
      </p:sp>
      <p:pic>
        <p:nvPicPr>
          <p:cNvPr id="6" name="Picture 5">
            <a:extLst>
              <a:ext uri="{FF2B5EF4-FFF2-40B4-BE49-F238E27FC236}">
                <a16:creationId xmlns:a16="http://schemas.microsoft.com/office/drawing/2014/main" id="{D548635E-DD62-4BE8-997F-8CEDEFBB491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26635" y="938722"/>
            <a:ext cx="5433080" cy="4905488"/>
          </a:xfrm>
          <a:prstGeom prst="rect">
            <a:avLst/>
          </a:prstGeom>
        </p:spPr>
      </p:pic>
    </p:spTree>
    <p:extLst>
      <p:ext uri="{BB962C8B-B14F-4D97-AF65-F5344CB8AC3E}">
        <p14:creationId xmlns:p14="http://schemas.microsoft.com/office/powerpoint/2010/main" val="28998598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D6BDE9-314E-46F4-AF49-F6F71FE4B7C1}"/>
              </a:ext>
            </a:extLst>
          </p:cNvPr>
          <p:cNvSpPr txBox="1"/>
          <p:nvPr/>
        </p:nvSpPr>
        <p:spPr>
          <a:xfrm>
            <a:off x="9344560" y="6187081"/>
            <a:ext cx="2048382" cy="276999"/>
          </a:xfrm>
          <a:prstGeom prst="rect">
            <a:avLst/>
          </a:prstGeom>
          <a:noFill/>
        </p:spPr>
        <p:txBody>
          <a:bodyPr wrap="none" rtlCol="0">
            <a:spAutoFit/>
          </a:bodyPr>
          <a:lstStyle/>
          <a:p>
            <a:pPr algn="r"/>
            <a:r>
              <a:rPr lang="en-US" sz="1200" dirty="0" err="1"/>
              <a:t>Archigram</a:t>
            </a:r>
            <a:r>
              <a:rPr lang="en-US" sz="1200" dirty="0"/>
              <a:t>, </a:t>
            </a:r>
            <a:r>
              <a:rPr lang="en-US" sz="1200" i="1" dirty="0"/>
              <a:t>Plug-In City </a:t>
            </a:r>
            <a:r>
              <a:rPr lang="en-US" sz="1200" dirty="0"/>
              <a:t>(1964)</a:t>
            </a:r>
          </a:p>
        </p:txBody>
      </p:sp>
      <p:pic>
        <p:nvPicPr>
          <p:cNvPr id="6" name="Picture 5">
            <a:extLst>
              <a:ext uri="{FF2B5EF4-FFF2-40B4-BE49-F238E27FC236}">
                <a16:creationId xmlns:a16="http://schemas.microsoft.com/office/drawing/2014/main" id="{D548635E-DD62-4BE8-997F-8CEDEFBB491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6635" y="938722"/>
            <a:ext cx="5433080" cy="4905488"/>
          </a:xfrm>
          <a:prstGeom prst="rect">
            <a:avLst/>
          </a:prstGeom>
        </p:spPr>
      </p:pic>
      <p:sp>
        <p:nvSpPr>
          <p:cNvPr id="7" name="TextBox 6">
            <a:extLst>
              <a:ext uri="{FF2B5EF4-FFF2-40B4-BE49-F238E27FC236}">
                <a16:creationId xmlns:a16="http://schemas.microsoft.com/office/drawing/2014/main" id="{8180121A-05CB-4901-868B-FA24345F16E5}"/>
              </a:ext>
            </a:extLst>
          </p:cNvPr>
          <p:cNvSpPr txBox="1"/>
          <p:nvPr/>
        </p:nvSpPr>
        <p:spPr>
          <a:xfrm>
            <a:off x="6536675" y="1954258"/>
            <a:ext cx="4856267" cy="2246769"/>
          </a:xfrm>
          <a:prstGeom prst="rect">
            <a:avLst/>
          </a:prstGeom>
          <a:noFill/>
        </p:spPr>
        <p:txBody>
          <a:bodyPr wrap="square" rtlCol="0">
            <a:spAutoFit/>
          </a:bodyPr>
          <a:lstStyle/>
          <a:p>
            <a:r>
              <a:rPr lang="en-US" sz="2000" dirty="0">
                <a:ea typeface="Roboto" panose="02000000000000000000" pitchFamily="2" charset="0"/>
                <a:cs typeface="Roboto" panose="02000000000000000000" pitchFamily="2" charset="0"/>
              </a:rPr>
              <a:t>“</a:t>
            </a:r>
            <a:r>
              <a:rPr lang="en-US" sz="2000" dirty="0" err="1">
                <a:ea typeface="Roboto" panose="02000000000000000000" pitchFamily="2" charset="0"/>
                <a:cs typeface="Roboto" panose="02000000000000000000" pitchFamily="2" charset="0"/>
              </a:rPr>
              <a:t>Archigram</a:t>
            </a:r>
            <a:r>
              <a:rPr lang="en-US" sz="2000" dirty="0">
                <a:ea typeface="Roboto" panose="02000000000000000000" pitchFamily="2" charset="0"/>
                <a:cs typeface="Roboto" panose="02000000000000000000" pitchFamily="2" charset="0"/>
              </a:rPr>
              <a:t> would seem to be making </a:t>
            </a:r>
            <a:r>
              <a:rPr lang="en-US" sz="2000" b="1" i="1" dirty="0">
                <a:solidFill>
                  <a:srgbClr val="FF0000"/>
                </a:solidFill>
                <a:ea typeface="Roboto" panose="02000000000000000000" pitchFamily="2" charset="0"/>
                <a:cs typeface="Roboto" panose="02000000000000000000" pitchFamily="2" charset="0"/>
              </a:rPr>
              <a:t>picturesque images of the future</a:t>
            </a:r>
            <a:r>
              <a:rPr lang="en-US" sz="2000" dirty="0">
                <a:ea typeface="Roboto" panose="02000000000000000000" pitchFamily="2" charset="0"/>
                <a:cs typeface="Roboto" panose="02000000000000000000" pitchFamily="2" charset="0"/>
              </a:rPr>
              <a:t>. For, all of the unplanned randomness, the happy jerkiness, the obviously high-pitched tonality, the aggressive syncopation, </a:t>
            </a:r>
            <a:r>
              <a:rPr lang="en-US" sz="2000" dirty="0">
                <a:solidFill>
                  <a:srgbClr val="FF0000"/>
                </a:solidFill>
                <a:ea typeface="Roboto" panose="02000000000000000000" pitchFamily="2" charset="0"/>
                <a:cs typeface="Roboto" panose="02000000000000000000" pitchFamily="2" charset="0"/>
              </a:rPr>
              <a:t>all of the famous ingredients of Englishness in action are now given a space-age gloss</a:t>
            </a:r>
            <a:r>
              <a:rPr lang="en-US" sz="2000" dirty="0">
                <a:ea typeface="Roboto" panose="02000000000000000000" pitchFamily="2" charset="0"/>
                <a:cs typeface="Roboto" panose="02000000000000000000" pitchFamily="2" charset="0"/>
              </a:rPr>
              <a:t>.”</a:t>
            </a:r>
          </a:p>
        </p:txBody>
      </p:sp>
    </p:spTree>
    <p:extLst>
      <p:ext uri="{BB962C8B-B14F-4D97-AF65-F5344CB8AC3E}">
        <p14:creationId xmlns:p14="http://schemas.microsoft.com/office/powerpoint/2010/main" val="24851420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D6BDE9-314E-46F4-AF49-F6F71FE4B7C1}"/>
              </a:ext>
            </a:extLst>
          </p:cNvPr>
          <p:cNvSpPr txBox="1"/>
          <p:nvPr/>
        </p:nvSpPr>
        <p:spPr>
          <a:xfrm>
            <a:off x="9716521" y="6187081"/>
            <a:ext cx="1676421" cy="276999"/>
          </a:xfrm>
          <a:prstGeom prst="rect">
            <a:avLst/>
          </a:prstGeom>
          <a:noFill/>
        </p:spPr>
        <p:txBody>
          <a:bodyPr wrap="none" rtlCol="0">
            <a:spAutoFit/>
          </a:bodyPr>
          <a:lstStyle/>
          <a:p>
            <a:pPr algn="r"/>
            <a:r>
              <a:rPr lang="en-US" sz="1200" dirty="0"/>
              <a:t>Disneyland, Main Street</a:t>
            </a:r>
          </a:p>
        </p:txBody>
      </p:sp>
      <p:sp>
        <p:nvSpPr>
          <p:cNvPr id="7" name="TextBox 6">
            <a:extLst>
              <a:ext uri="{FF2B5EF4-FFF2-40B4-BE49-F238E27FC236}">
                <a16:creationId xmlns:a16="http://schemas.microsoft.com/office/drawing/2014/main" id="{8180121A-05CB-4901-868B-FA24345F16E5}"/>
              </a:ext>
            </a:extLst>
          </p:cNvPr>
          <p:cNvSpPr txBox="1"/>
          <p:nvPr/>
        </p:nvSpPr>
        <p:spPr>
          <a:xfrm>
            <a:off x="6536675" y="2613392"/>
            <a:ext cx="4856267" cy="1631216"/>
          </a:xfrm>
          <a:prstGeom prst="rect">
            <a:avLst/>
          </a:prstGeom>
          <a:noFill/>
        </p:spPr>
        <p:txBody>
          <a:bodyPr wrap="square" rtlCol="0">
            <a:spAutoFit/>
          </a:bodyPr>
          <a:lstStyle/>
          <a:p>
            <a:r>
              <a:rPr lang="en-US" sz="2000" dirty="0">
                <a:ea typeface="Roboto" panose="02000000000000000000" pitchFamily="2" charset="0"/>
                <a:cs typeface="Roboto" panose="02000000000000000000" pitchFamily="2" charset="0"/>
              </a:rPr>
              <a:t>“Disney World’s Main Street is not so much an idealization of the real thing as it is a filtering and packaging operation, involving </a:t>
            </a:r>
            <a:r>
              <a:rPr lang="en-US" sz="2000" b="1" dirty="0">
                <a:solidFill>
                  <a:srgbClr val="FF0000"/>
                </a:solidFill>
                <a:ea typeface="Roboto" panose="02000000000000000000" pitchFamily="2" charset="0"/>
                <a:cs typeface="Roboto" panose="02000000000000000000" pitchFamily="2" charset="0"/>
              </a:rPr>
              <a:t>the elimination of unpleasantness</a:t>
            </a:r>
            <a:r>
              <a:rPr lang="en-US" sz="2000" dirty="0">
                <a:ea typeface="Roboto" panose="02000000000000000000" pitchFamily="2" charset="0"/>
                <a:cs typeface="Roboto" panose="02000000000000000000" pitchFamily="2" charset="0"/>
              </a:rPr>
              <a:t>, of tragedy, of time and of blemish.”</a:t>
            </a:r>
          </a:p>
        </p:txBody>
      </p:sp>
      <p:pic>
        <p:nvPicPr>
          <p:cNvPr id="25604" name="Picture 4" descr="Image result for disney world main street">
            <a:extLst>
              <a:ext uri="{FF2B5EF4-FFF2-40B4-BE49-F238E27FC236}">
                <a16:creationId xmlns:a16="http://schemas.microsoft.com/office/drawing/2014/main" id="{21465BF2-ED1B-4296-A74E-2EA88D3D949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81150"/>
            <a:ext cx="6098760" cy="3695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64615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F803FCF-7EDE-4A3D-A79D-F429D6CAAA79}"/>
              </a:ext>
            </a:extLst>
          </p:cNvPr>
          <p:cNvSpPr txBox="1"/>
          <p:nvPr/>
        </p:nvSpPr>
        <p:spPr>
          <a:xfrm>
            <a:off x="6267452" y="2196918"/>
            <a:ext cx="5578510" cy="2308324"/>
          </a:xfrm>
          <a:prstGeom prst="rect">
            <a:avLst/>
          </a:prstGeom>
          <a:noFill/>
        </p:spPr>
        <p:txBody>
          <a:bodyPr wrap="square" rtlCol="0">
            <a:spAutoFit/>
          </a:bodyPr>
          <a:lstStyle/>
          <a:p>
            <a:pPr algn="ctr"/>
            <a:r>
              <a:rPr lang="en-US" sz="2400" dirty="0">
                <a:solidFill>
                  <a:schemeClr val="tx1">
                    <a:lumMod val="65000"/>
                    <a:lumOff val="35000"/>
                  </a:schemeClr>
                </a:solidFill>
                <a:ea typeface="Roboto" panose="02000000000000000000" pitchFamily="2" charset="0"/>
                <a:cs typeface="Roboto" panose="02000000000000000000" pitchFamily="2" charset="0"/>
              </a:rPr>
              <a:t>Introduction</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Utopia: Decline and Fall?</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After the Millennium</a:t>
            </a:r>
          </a:p>
          <a:p>
            <a:pPr algn="ctr"/>
            <a:r>
              <a:rPr lang="en-US" sz="2400" dirty="0">
                <a:solidFill>
                  <a:schemeClr val="bg1"/>
                </a:solidFill>
                <a:ea typeface="Roboto" panose="02000000000000000000" pitchFamily="2" charset="0"/>
                <a:cs typeface="Roboto" panose="02000000000000000000" pitchFamily="2" charset="0"/>
              </a:rPr>
              <a:t>Crisis of the Object</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Collision City and the Politics of ‘Bricolage’</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Collage City and the Reconquest of Time</a:t>
            </a:r>
          </a:p>
        </p:txBody>
      </p:sp>
    </p:spTree>
    <p:extLst>
      <p:ext uri="{BB962C8B-B14F-4D97-AF65-F5344CB8AC3E}">
        <p14:creationId xmlns:p14="http://schemas.microsoft.com/office/powerpoint/2010/main" val="49021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0A3D23-FC3B-482E-A224-753A6A9122B4}"/>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59117" y="2090100"/>
            <a:ext cx="3989058" cy="2991794"/>
          </a:xfrm>
          <a:prstGeom prst="rect">
            <a:avLst/>
          </a:prstGeom>
        </p:spPr>
      </p:pic>
      <p:sp>
        <p:nvSpPr>
          <p:cNvPr id="7" name="TextBox 6">
            <a:extLst>
              <a:ext uri="{FF2B5EF4-FFF2-40B4-BE49-F238E27FC236}">
                <a16:creationId xmlns:a16="http://schemas.microsoft.com/office/drawing/2014/main" id="{025A0224-2642-4948-976A-57046E4B16D8}"/>
              </a:ext>
            </a:extLst>
          </p:cNvPr>
          <p:cNvSpPr txBox="1"/>
          <p:nvPr/>
        </p:nvSpPr>
        <p:spPr>
          <a:xfrm>
            <a:off x="6886575" y="2454093"/>
            <a:ext cx="5578510" cy="861774"/>
          </a:xfrm>
          <a:prstGeom prst="rect">
            <a:avLst/>
          </a:prstGeom>
          <a:noFill/>
        </p:spPr>
        <p:txBody>
          <a:bodyPr wrap="square" rtlCol="0">
            <a:spAutoFit/>
          </a:bodyPr>
          <a:lstStyle/>
          <a:p>
            <a:pPr algn="ctr"/>
            <a:r>
              <a:rPr lang="en-US" sz="3000" dirty="0">
                <a:solidFill>
                  <a:schemeClr val="bg1"/>
                </a:solidFill>
                <a:ea typeface="Roboto" panose="02000000000000000000" pitchFamily="2" charset="0"/>
                <a:cs typeface="Roboto" panose="02000000000000000000" pitchFamily="2" charset="0"/>
              </a:rPr>
              <a:t>Colin Rowe</a:t>
            </a:r>
            <a:endParaRPr lang="en-US" sz="3000" dirty="0">
              <a:solidFill>
                <a:schemeClr val="bg1"/>
              </a:solidFill>
            </a:endParaRPr>
          </a:p>
          <a:p>
            <a:pPr algn="ctr"/>
            <a:r>
              <a:rPr lang="en-US" sz="2000" dirty="0">
                <a:solidFill>
                  <a:schemeClr val="bg1"/>
                </a:solidFill>
                <a:ea typeface="Roboto" panose="02000000000000000000" pitchFamily="2" charset="0"/>
                <a:cs typeface="Roboto" panose="02000000000000000000" pitchFamily="2" charset="0"/>
              </a:rPr>
              <a:t>British / American; 1920 - 1999</a:t>
            </a:r>
          </a:p>
        </p:txBody>
      </p:sp>
      <p:sp>
        <p:nvSpPr>
          <p:cNvPr id="8" name="TextBox 7">
            <a:extLst>
              <a:ext uri="{FF2B5EF4-FFF2-40B4-BE49-F238E27FC236}">
                <a16:creationId xmlns:a16="http://schemas.microsoft.com/office/drawing/2014/main" id="{2735B933-2AC8-40D5-86E1-400041C57F0D}"/>
              </a:ext>
            </a:extLst>
          </p:cNvPr>
          <p:cNvSpPr txBox="1"/>
          <p:nvPr/>
        </p:nvSpPr>
        <p:spPr>
          <a:xfrm>
            <a:off x="6886575" y="3767992"/>
            <a:ext cx="5578510" cy="861774"/>
          </a:xfrm>
          <a:prstGeom prst="rect">
            <a:avLst/>
          </a:prstGeom>
          <a:noFill/>
        </p:spPr>
        <p:txBody>
          <a:bodyPr wrap="square" rtlCol="0">
            <a:spAutoFit/>
          </a:bodyPr>
          <a:lstStyle/>
          <a:p>
            <a:pPr algn="ctr"/>
            <a:r>
              <a:rPr lang="en-US" sz="3000" dirty="0">
                <a:solidFill>
                  <a:schemeClr val="bg1"/>
                </a:solidFill>
                <a:ea typeface="Roboto" panose="02000000000000000000" pitchFamily="2" charset="0"/>
                <a:cs typeface="Roboto" panose="02000000000000000000" pitchFamily="2" charset="0"/>
              </a:rPr>
              <a:t>Fred Koetter</a:t>
            </a:r>
            <a:endParaRPr lang="en-US" sz="3000" dirty="0">
              <a:solidFill>
                <a:schemeClr val="bg1"/>
              </a:solidFill>
            </a:endParaRPr>
          </a:p>
          <a:p>
            <a:pPr algn="ctr"/>
            <a:r>
              <a:rPr lang="en-US" sz="2000" dirty="0">
                <a:solidFill>
                  <a:schemeClr val="bg1"/>
                </a:solidFill>
                <a:ea typeface="Roboto" panose="02000000000000000000" pitchFamily="2" charset="0"/>
                <a:cs typeface="Roboto" panose="02000000000000000000" pitchFamily="2" charset="0"/>
              </a:rPr>
              <a:t>American; 1938 - 2017</a:t>
            </a:r>
          </a:p>
        </p:txBody>
      </p:sp>
      <p:pic>
        <p:nvPicPr>
          <p:cNvPr id="9" name="Picture 8">
            <a:extLst>
              <a:ext uri="{FF2B5EF4-FFF2-40B4-BE49-F238E27FC236}">
                <a16:creationId xmlns:a16="http://schemas.microsoft.com/office/drawing/2014/main" id="{2EA80C2C-E844-4087-A01C-1181B978472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675146" y="2090099"/>
            <a:ext cx="2243144" cy="2991793"/>
          </a:xfrm>
          <a:prstGeom prst="rect">
            <a:avLst/>
          </a:prstGeom>
        </p:spPr>
      </p:pic>
    </p:spTree>
    <p:extLst>
      <p:ext uri="{BB962C8B-B14F-4D97-AF65-F5344CB8AC3E}">
        <p14:creationId xmlns:p14="http://schemas.microsoft.com/office/powerpoint/2010/main" val="5470178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5890E3D-FBFE-4F4C-A9FA-DE476021E300}"/>
              </a:ext>
            </a:extLst>
          </p:cNvPr>
          <p:cNvGrpSpPr/>
          <p:nvPr/>
        </p:nvGrpSpPr>
        <p:grpSpPr>
          <a:xfrm>
            <a:off x="2206752" y="1786128"/>
            <a:ext cx="7924800" cy="1389888"/>
            <a:chOff x="1749552" y="2109216"/>
            <a:chExt cx="7924800" cy="1389888"/>
          </a:xfrm>
        </p:grpSpPr>
        <p:sp>
          <p:nvSpPr>
            <p:cNvPr id="2" name="TextBox 1">
              <a:extLst>
                <a:ext uri="{FF2B5EF4-FFF2-40B4-BE49-F238E27FC236}">
                  <a16:creationId xmlns:a16="http://schemas.microsoft.com/office/drawing/2014/main" id="{75465D62-CCDC-4EB6-9807-4B8641DFA680}"/>
                </a:ext>
              </a:extLst>
            </p:cNvPr>
            <p:cNvSpPr txBox="1"/>
            <p:nvPr/>
          </p:nvSpPr>
          <p:spPr>
            <a:xfrm>
              <a:off x="1749552" y="2231136"/>
              <a:ext cx="3267456" cy="1107996"/>
            </a:xfrm>
            <a:prstGeom prst="rect">
              <a:avLst/>
            </a:prstGeom>
            <a:noFill/>
          </p:spPr>
          <p:txBody>
            <a:bodyPr wrap="square" rtlCol="0">
              <a:spAutoFit/>
            </a:bodyPr>
            <a:lstStyle/>
            <a:p>
              <a:r>
                <a:rPr lang="en-US" sz="6600" dirty="0"/>
                <a:t>TEXTURE</a:t>
              </a:r>
            </a:p>
          </p:txBody>
        </p:sp>
        <p:sp>
          <p:nvSpPr>
            <p:cNvPr id="4" name="TextBox 3">
              <a:extLst>
                <a:ext uri="{FF2B5EF4-FFF2-40B4-BE49-F238E27FC236}">
                  <a16:creationId xmlns:a16="http://schemas.microsoft.com/office/drawing/2014/main" id="{292AC836-AFC6-4269-800F-1A1DF07D416D}"/>
                </a:ext>
              </a:extLst>
            </p:cNvPr>
            <p:cNvSpPr txBox="1"/>
            <p:nvPr/>
          </p:nvSpPr>
          <p:spPr>
            <a:xfrm>
              <a:off x="6406896" y="2231136"/>
              <a:ext cx="3267456" cy="1107996"/>
            </a:xfrm>
            <a:prstGeom prst="rect">
              <a:avLst/>
            </a:prstGeom>
            <a:noFill/>
          </p:spPr>
          <p:txBody>
            <a:bodyPr wrap="square" rtlCol="0">
              <a:spAutoFit/>
            </a:bodyPr>
            <a:lstStyle/>
            <a:p>
              <a:r>
                <a:rPr lang="en-US" sz="6600" dirty="0"/>
                <a:t>OBJECT</a:t>
              </a:r>
            </a:p>
          </p:txBody>
        </p:sp>
        <p:cxnSp>
          <p:nvCxnSpPr>
            <p:cNvPr id="5" name="Straight Connector 4">
              <a:extLst>
                <a:ext uri="{FF2B5EF4-FFF2-40B4-BE49-F238E27FC236}">
                  <a16:creationId xmlns:a16="http://schemas.microsoft.com/office/drawing/2014/main" id="{1F20085F-04C7-4544-B139-32A21E479FD0}"/>
                </a:ext>
              </a:extLst>
            </p:cNvPr>
            <p:cNvCxnSpPr/>
            <p:nvPr/>
          </p:nvCxnSpPr>
          <p:spPr>
            <a:xfrm>
              <a:off x="5669280" y="2109216"/>
              <a:ext cx="0" cy="1389888"/>
            </a:xfrm>
            <a:prstGeom prst="line">
              <a:avLst/>
            </a:prstGeom>
            <a:ln w="57150"/>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6786988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465D62-CCDC-4EB6-9807-4B8641DFA680}"/>
              </a:ext>
            </a:extLst>
          </p:cNvPr>
          <p:cNvSpPr txBox="1"/>
          <p:nvPr/>
        </p:nvSpPr>
        <p:spPr>
          <a:xfrm>
            <a:off x="2206752" y="1908048"/>
            <a:ext cx="3267456" cy="1107996"/>
          </a:xfrm>
          <a:prstGeom prst="rect">
            <a:avLst/>
          </a:prstGeom>
          <a:noFill/>
        </p:spPr>
        <p:txBody>
          <a:bodyPr wrap="square" rtlCol="0">
            <a:spAutoFit/>
          </a:bodyPr>
          <a:lstStyle/>
          <a:p>
            <a:r>
              <a:rPr lang="en-US" sz="6600" dirty="0"/>
              <a:t>TEXTURE</a:t>
            </a:r>
          </a:p>
        </p:txBody>
      </p:sp>
      <p:pic>
        <p:nvPicPr>
          <p:cNvPr id="6" name="Picture 5">
            <a:extLst>
              <a:ext uri="{FF2B5EF4-FFF2-40B4-BE49-F238E27FC236}">
                <a16:creationId xmlns:a16="http://schemas.microsoft.com/office/drawing/2014/main" id="{B7FC2683-BC94-47E4-9294-0D67EC7B29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91072" y="845772"/>
            <a:ext cx="4949952" cy="4865803"/>
          </a:xfrm>
          <a:prstGeom prst="rect">
            <a:avLst/>
          </a:prstGeom>
        </p:spPr>
      </p:pic>
      <p:sp>
        <p:nvSpPr>
          <p:cNvPr id="8" name="TextBox 7">
            <a:extLst>
              <a:ext uri="{FF2B5EF4-FFF2-40B4-BE49-F238E27FC236}">
                <a16:creationId xmlns:a16="http://schemas.microsoft.com/office/drawing/2014/main" id="{7F04C7FE-BEC6-44EB-9D39-655C5A05BEA7}"/>
              </a:ext>
            </a:extLst>
          </p:cNvPr>
          <p:cNvSpPr txBox="1"/>
          <p:nvPr/>
        </p:nvSpPr>
        <p:spPr>
          <a:xfrm>
            <a:off x="9370978" y="6187081"/>
            <a:ext cx="2021964" cy="276999"/>
          </a:xfrm>
          <a:prstGeom prst="rect">
            <a:avLst/>
          </a:prstGeom>
          <a:noFill/>
        </p:spPr>
        <p:txBody>
          <a:bodyPr wrap="none" rtlCol="0">
            <a:spAutoFit/>
          </a:bodyPr>
          <a:lstStyle/>
          <a:p>
            <a:pPr algn="r"/>
            <a:r>
              <a:rPr lang="en-US" sz="1200" dirty="0"/>
              <a:t>Exeter, UK, </a:t>
            </a:r>
            <a:r>
              <a:rPr lang="en-US" sz="1200" i="1" dirty="0" err="1"/>
              <a:t>Barnfield</a:t>
            </a:r>
            <a:r>
              <a:rPr lang="en-US" sz="1200" i="1" dirty="0"/>
              <a:t> Crescent</a:t>
            </a:r>
            <a:endParaRPr lang="en-US" sz="1200" dirty="0"/>
          </a:p>
        </p:txBody>
      </p:sp>
    </p:spTree>
    <p:extLst>
      <p:ext uri="{BB962C8B-B14F-4D97-AF65-F5344CB8AC3E}">
        <p14:creationId xmlns:p14="http://schemas.microsoft.com/office/powerpoint/2010/main" val="25042249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92AC836-AFC6-4269-800F-1A1DF07D416D}"/>
              </a:ext>
            </a:extLst>
          </p:cNvPr>
          <p:cNvSpPr txBox="1"/>
          <p:nvPr/>
        </p:nvSpPr>
        <p:spPr>
          <a:xfrm>
            <a:off x="6864096" y="1908048"/>
            <a:ext cx="3267456" cy="1107996"/>
          </a:xfrm>
          <a:prstGeom prst="rect">
            <a:avLst/>
          </a:prstGeom>
          <a:noFill/>
        </p:spPr>
        <p:txBody>
          <a:bodyPr wrap="square" rtlCol="0">
            <a:spAutoFit/>
          </a:bodyPr>
          <a:lstStyle/>
          <a:p>
            <a:r>
              <a:rPr lang="en-US" sz="6600" dirty="0"/>
              <a:t>OBJECT</a:t>
            </a:r>
          </a:p>
        </p:txBody>
      </p:sp>
      <p:pic>
        <p:nvPicPr>
          <p:cNvPr id="33794" name="Picture 2" descr="Related image">
            <a:extLst>
              <a:ext uri="{FF2B5EF4-FFF2-40B4-BE49-F238E27FC236}">
                <a16:creationId xmlns:a16="http://schemas.microsoft.com/office/drawing/2014/main" id="{DDB38BFA-5F1C-40C0-B59A-A4351BB0A89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16723" y="806871"/>
            <a:ext cx="4300029" cy="505748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AB5E465-7B7A-49E5-BB8A-454E169E9A36}"/>
              </a:ext>
            </a:extLst>
          </p:cNvPr>
          <p:cNvSpPr txBox="1"/>
          <p:nvPr/>
        </p:nvSpPr>
        <p:spPr>
          <a:xfrm>
            <a:off x="7769578" y="6187081"/>
            <a:ext cx="3623364" cy="276999"/>
          </a:xfrm>
          <a:prstGeom prst="rect">
            <a:avLst/>
          </a:prstGeom>
          <a:noFill/>
        </p:spPr>
        <p:txBody>
          <a:bodyPr wrap="none" rtlCol="0">
            <a:spAutoFit/>
          </a:bodyPr>
          <a:lstStyle/>
          <a:p>
            <a:pPr algn="r"/>
            <a:r>
              <a:rPr lang="en-US" sz="1200" dirty="0"/>
              <a:t>Nicholas Hawksmoor, </a:t>
            </a:r>
            <a:r>
              <a:rPr lang="en-US" sz="1200" i="1" dirty="0"/>
              <a:t>Christ Church</a:t>
            </a:r>
            <a:r>
              <a:rPr lang="en-US" sz="1200" dirty="0"/>
              <a:t>, London, UK (1729)</a:t>
            </a:r>
          </a:p>
        </p:txBody>
      </p:sp>
    </p:spTree>
    <p:extLst>
      <p:ext uri="{BB962C8B-B14F-4D97-AF65-F5344CB8AC3E}">
        <p14:creationId xmlns:p14="http://schemas.microsoft.com/office/powerpoint/2010/main" val="34398637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descr="Image result for nolli plan">
            <a:extLst>
              <a:ext uri="{FF2B5EF4-FFF2-40B4-BE49-F238E27FC236}">
                <a16:creationId xmlns:a16="http://schemas.microsoft.com/office/drawing/2014/main" id="{29F143C1-8023-49BF-8400-8266924543F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152" y="-272491"/>
            <a:ext cx="12338304" cy="7402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25653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84BAC6-B29B-4050-958B-379220EE16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41136" y="1432453"/>
            <a:ext cx="5632704" cy="3561695"/>
          </a:xfrm>
          <a:prstGeom prst="rect">
            <a:avLst/>
          </a:prstGeom>
        </p:spPr>
      </p:pic>
      <p:pic>
        <p:nvPicPr>
          <p:cNvPr id="8" name="Picture 7">
            <a:extLst>
              <a:ext uri="{FF2B5EF4-FFF2-40B4-BE49-F238E27FC236}">
                <a16:creationId xmlns:a16="http://schemas.microsoft.com/office/drawing/2014/main" id="{0084064D-EF24-4605-A903-C9DE76EABBE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3984" y="1293072"/>
            <a:ext cx="5096256" cy="3991440"/>
          </a:xfrm>
          <a:prstGeom prst="rect">
            <a:avLst/>
          </a:prstGeom>
        </p:spPr>
      </p:pic>
      <p:sp>
        <p:nvSpPr>
          <p:cNvPr id="11" name="TextBox 10">
            <a:extLst>
              <a:ext uri="{FF2B5EF4-FFF2-40B4-BE49-F238E27FC236}">
                <a16:creationId xmlns:a16="http://schemas.microsoft.com/office/drawing/2014/main" id="{66E9BADB-DF9A-4971-BBB1-74D79F115A40}"/>
              </a:ext>
            </a:extLst>
          </p:cNvPr>
          <p:cNvSpPr txBox="1"/>
          <p:nvPr/>
        </p:nvSpPr>
        <p:spPr>
          <a:xfrm>
            <a:off x="9492999" y="6187081"/>
            <a:ext cx="1899943" cy="461665"/>
          </a:xfrm>
          <a:prstGeom prst="rect">
            <a:avLst/>
          </a:prstGeom>
          <a:noFill/>
        </p:spPr>
        <p:txBody>
          <a:bodyPr wrap="none" rtlCol="0">
            <a:spAutoFit/>
          </a:bodyPr>
          <a:lstStyle/>
          <a:p>
            <a:pPr algn="r"/>
            <a:r>
              <a:rPr lang="en-US" sz="1200" dirty="0"/>
              <a:t>Left: Le Corbusier, </a:t>
            </a:r>
            <a:r>
              <a:rPr lang="en-US" sz="1200" i="1" dirty="0"/>
              <a:t>Saint-</a:t>
            </a:r>
            <a:r>
              <a:rPr lang="en-US" sz="1200" i="1" dirty="0" err="1"/>
              <a:t>Dié</a:t>
            </a:r>
            <a:endParaRPr lang="en-US" sz="1200" dirty="0"/>
          </a:p>
          <a:p>
            <a:pPr algn="r"/>
            <a:r>
              <a:rPr lang="en-US" sz="1200" dirty="0"/>
              <a:t>Right: Parma</a:t>
            </a:r>
          </a:p>
        </p:txBody>
      </p:sp>
    </p:spTree>
    <p:extLst>
      <p:ext uri="{BB962C8B-B14F-4D97-AF65-F5344CB8AC3E}">
        <p14:creationId xmlns:p14="http://schemas.microsoft.com/office/powerpoint/2010/main" val="27925943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084064D-EF24-4605-A903-C9DE76EABB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3984" y="1293072"/>
            <a:ext cx="5096256" cy="3991440"/>
          </a:xfrm>
          <a:prstGeom prst="rect">
            <a:avLst/>
          </a:prstGeom>
        </p:spPr>
      </p:pic>
      <p:sp>
        <p:nvSpPr>
          <p:cNvPr id="11" name="TextBox 10">
            <a:extLst>
              <a:ext uri="{FF2B5EF4-FFF2-40B4-BE49-F238E27FC236}">
                <a16:creationId xmlns:a16="http://schemas.microsoft.com/office/drawing/2014/main" id="{66E9BADB-DF9A-4971-BBB1-74D79F115A40}"/>
              </a:ext>
            </a:extLst>
          </p:cNvPr>
          <p:cNvSpPr txBox="1"/>
          <p:nvPr/>
        </p:nvSpPr>
        <p:spPr>
          <a:xfrm>
            <a:off x="9807508" y="6187081"/>
            <a:ext cx="1585434" cy="276999"/>
          </a:xfrm>
          <a:prstGeom prst="rect">
            <a:avLst/>
          </a:prstGeom>
          <a:noFill/>
        </p:spPr>
        <p:txBody>
          <a:bodyPr wrap="none" rtlCol="0">
            <a:spAutoFit/>
          </a:bodyPr>
          <a:lstStyle/>
          <a:p>
            <a:pPr algn="r"/>
            <a:r>
              <a:rPr lang="en-US" sz="1200" dirty="0"/>
              <a:t>Le Corbusier, </a:t>
            </a:r>
            <a:r>
              <a:rPr lang="en-US" sz="1200" i="1" dirty="0"/>
              <a:t>Saint-</a:t>
            </a:r>
            <a:r>
              <a:rPr lang="en-US" sz="1200" i="1" dirty="0" err="1"/>
              <a:t>Dié</a:t>
            </a:r>
            <a:endParaRPr lang="en-US" sz="1200" dirty="0"/>
          </a:p>
        </p:txBody>
      </p:sp>
      <p:pic>
        <p:nvPicPr>
          <p:cNvPr id="9" name="Picture 4" descr="Image result for corbusier saint die">
            <a:extLst>
              <a:ext uri="{FF2B5EF4-FFF2-40B4-BE49-F238E27FC236}">
                <a16:creationId xmlns:a16="http://schemas.microsoft.com/office/drawing/2014/main" id="{1C06AF37-9250-4D5A-BF36-E3179DD6F21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047232" y="1430800"/>
            <a:ext cx="5712206" cy="3525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7180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84BAC6-B29B-4050-958B-379220EE16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41136" y="1432453"/>
            <a:ext cx="5632704" cy="3561695"/>
          </a:xfrm>
          <a:prstGeom prst="rect">
            <a:avLst/>
          </a:prstGeom>
        </p:spPr>
      </p:pic>
      <p:sp>
        <p:nvSpPr>
          <p:cNvPr id="11" name="TextBox 10">
            <a:extLst>
              <a:ext uri="{FF2B5EF4-FFF2-40B4-BE49-F238E27FC236}">
                <a16:creationId xmlns:a16="http://schemas.microsoft.com/office/drawing/2014/main" id="{66E9BADB-DF9A-4971-BBB1-74D79F115A40}"/>
              </a:ext>
            </a:extLst>
          </p:cNvPr>
          <p:cNvSpPr txBox="1"/>
          <p:nvPr/>
        </p:nvSpPr>
        <p:spPr>
          <a:xfrm>
            <a:off x="10807653" y="6187081"/>
            <a:ext cx="585289" cy="276999"/>
          </a:xfrm>
          <a:prstGeom prst="rect">
            <a:avLst/>
          </a:prstGeom>
          <a:noFill/>
        </p:spPr>
        <p:txBody>
          <a:bodyPr wrap="none" rtlCol="0">
            <a:spAutoFit/>
          </a:bodyPr>
          <a:lstStyle/>
          <a:p>
            <a:pPr algn="r"/>
            <a:r>
              <a:rPr lang="en-US" sz="1200" dirty="0"/>
              <a:t>Parma</a:t>
            </a:r>
          </a:p>
        </p:txBody>
      </p:sp>
      <p:pic>
        <p:nvPicPr>
          <p:cNvPr id="27650" name="Picture 2" descr="Image result for parma italy aerial">
            <a:extLst>
              <a:ext uri="{FF2B5EF4-FFF2-40B4-BE49-F238E27FC236}">
                <a16:creationId xmlns:a16="http://schemas.microsoft.com/office/drawing/2014/main" id="{6057BD5D-CBE8-4207-B532-AD106C4ED1A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9673" y="1618757"/>
            <a:ext cx="5101800" cy="3189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8995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F803FCF-7EDE-4A3D-A79D-F429D6CAAA79}"/>
              </a:ext>
            </a:extLst>
          </p:cNvPr>
          <p:cNvSpPr txBox="1"/>
          <p:nvPr/>
        </p:nvSpPr>
        <p:spPr>
          <a:xfrm>
            <a:off x="6267452" y="2196918"/>
            <a:ext cx="5578510" cy="2308324"/>
          </a:xfrm>
          <a:prstGeom prst="rect">
            <a:avLst/>
          </a:prstGeom>
          <a:noFill/>
        </p:spPr>
        <p:txBody>
          <a:bodyPr wrap="square" rtlCol="0">
            <a:spAutoFit/>
          </a:bodyPr>
          <a:lstStyle/>
          <a:p>
            <a:pPr algn="ctr"/>
            <a:r>
              <a:rPr lang="en-US" sz="2400" dirty="0">
                <a:solidFill>
                  <a:schemeClr val="tx1">
                    <a:lumMod val="65000"/>
                    <a:lumOff val="35000"/>
                  </a:schemeClr>
                </a:solidFill>
                <a:ea typeface="Roboto" panose="02000000000000000000" pitchFamily="2" charset="0"/>
                <a:cs typeface="Roboto" panose="02000000000000000000" pitchFamily="2" charset="0"/>
              </a:rPr>
              <a:t>Introduction</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Utopia: Decline and Fall?</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After the Millennium</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Crisis of the Object</a:t>
            </a:r>
          </a:p>
          <a:p>
            <a:pPr algn="ctr"/>
            <a:r>
              <a:rPr lang="en-US" sz="2400" dirty="0">
                <a:solidFill>
                  <a:schemeClr val="bg1"/>
                </a:solidFill>
                <a:ea typeface="Roboto" panose="02000000000000000000" pitchFamily="2" charset="0"/>
                <a:cs typeface="Roboto" panose="02000000000000000000" pitchFamily="2" charset="0"/>
              </a:rPr>
              <a:t>Collision City and the Politics of ‘Bricolage’</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Collage City and the Reconquest of Time</a:t>
            </a:r>
          </a:p>
        </p:txBody>
      </p:sp>
    </p:spTree>
    <p:extLst>
      <p:ext uri="{BB962C8B-B14F-4D97-AF65-F5344CB8AC3E}">
        <p14:creationId xmlns:p14="http://schemas.microsoft.com/office/powerpoint/2010/main" val="2125148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6E9BADB-DF9A-4971-BBB1-74D79F115A40}"/>
              </a:ext>
            </a:extLst>
          </p:cNvPr>
          <p:cNvSpPr txBox="1"/>
          <p:nvPr/>
        </p:nvSpPr>
        <p:spPr>
          <a:xfrm>
            <a:off x="9300766" y="6187081"/>
            <a:ext cx="2092176" cy="276999"/>
          </a:xfrm>
          <a:prstGeom prst="rect">
            <a:avLst/>
          </a:prstGeom>
          <a:noFill/>
        </p:spPr>
        <p:txBody>
          <a:bodyPr wrap="none" rtlCol="0">
            <a:spAutoFit/>
          </a:bodyPr>
          <a:lstStyle/>
          <a:p>
            <a:pPr algn="r"/>
            <a:r>
              <a:rPr lang="en-US" sz="1200" dirty="0"/>
              <a:t>Rowe and </a:t>
            </a:r>
            <a:r>
              <a:rPr lang="en-US" sz="1200" dirty="0" err="1"/>
              <a:t>Koetter</a:t>
            </a:r>
            <a:r>
              <a:rPr lang="en-US" sz="1200" dirty="0"/>
              <a:t>, </a:t>
            </a:r>
            <a:r>
              <a:rPr lang="en-US" sz="1200" i="1" dirty="0"/>
              <a:t>Collage City</a:t>
            </a:r>
            <a:endParaRPr lang="en-US" sz="1200" dirty="0"/>
          </a:p>
        </p:txBody>
      </p:sp>
      <p:pic>
        <p:nvPicPr>
          <p:cNvPr id="28674" name="Picture 2" descr="Image result for ville radieuse corbusier">
            <a:extLst>
              <a:ext uri="{FF2B5EF4-FFF2-40B4-BE49-F238E27FC236}">
                <a16:creationId xmlns:a16="http://schemas.microsoft.com/office/drawing/2014/main" id="{0FABDA97-BD57-4F33-9B72-66467D14482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30783" y="1444752"/>
            <a:ext cx="5257339" cy="396849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CCC69A0-0FB0-4619-93D8-D1EBEB6BAA4C}"/>
              </a:ext>
            </a:extLst>
          </p:cNvPr>
          <p:cNvSpPr txBox="1"/>
          <p:nvPr/>
        </p:nvSpPr>
        <p:spPr>
          <a:xfrm>
            <a:off x="6536675" y="1627596"/>
            <a:ext cx="4856267" cy="3785652"/>
          </a:xfrm>
          <a:prstGeom prst="rect">
            <a:avLst/>
          </a:prstGeom>
          <a:noFill/>
        </p:spPr>
        <p:txBody>
          <a:bodyPr wrap="square" rtlCol="0">
            <a:spAutoFit/>
          </a:bodyPr>
          <a:lstStyle/>
          <a:p>
            <a:r>
              <a:rPr lang="en-US" sz="2000" dirty="0">
                <a:ea typeface="Roboto" panose="02000000000000000000" pitchFamily="2" charset="0"/>
                <a:cs typeface="Roboto" panose="02000000000000000000" pitchFamily="2" charset="0"/>
              </a:rPr>
              <a:t>“… in a particularly extreme form</a:t>
            </a:r>
            <a:r>
              <a:rPr lang="en-US" sz="2000" dirty="0">
                <a:solidFill>
                  <a:srgbClr val="FF0000"/>
                </a:solidFill>
                <a:ea typeface="Roboto" panose="02000000000000000000" pitchFamily="2" charset="0"/>
                <a:cs typeface="Roboto" panose="02000000000000000000" pitchFamily="2" charset="0"/>
              </a:rPr>
              <a:t>, a way in which exclusion may gratify the imagination</a:t>
            </a:r>
            <a:r>
              <a:rPr lang="en-US" sz="2000" dirty="0">
                <a:ea typeface="Roboto" panose="02000000000000000000" pitchFamily="2" charset="0"/>
                <a:cs typeface="Roboto" panose="02000000000000000000" pitchFamily="2" charset="0"/>
              </a:rPr>
              <a:t>… Which is quite simply to say that the absolute spatial freedoms of the </a:t>
            </a:r>
            <a:r>
              <a:rPr lang="en-US" sz="2000" i="1" dirty="0" err="1">
                <a:ea typeface="Roboto" panose="02000000000000000000" pitchFamily="2" charset="0"/>
                <a:cs typeface="Roboto" panose="02000000000000000000" pitchFamily="2" charset="0"/>
              </a:rPr>
              <a:t>ville</a:t>
            </a:r>
            <a:r>
              <a:rPr lang="en-US" sz="2000" i="1" dirty="0">
                <a:ea typeface="Roboto" panose="02000000000000000000" pitchFamily="2" charset="0"/>
                <a:cs typeface="Roboto" panose="02000000000000000000" pitchFamily="2" charset="0"/>
              </a:rPr>
              <a:t> </a:t>
            </a:r>
            <a:r>
              <a:rPr lang="en-US" sz="2000" i="1" dirty="0" err="1">
                <a:ea typeface="Roboto" panose="02000000000000000000" pitchFamily="2" charset="0"/>
                <a:cs typeface="Roboto" panose="02000000000000000000" pitchFamily="2" charset="0"/>
              </a:rPr>
              <a:t>radieuse</a:t>
            </a:r>
            <a:r>
              <a:rPr lang="en-US" sz="2000" dirty="0">
                <a:ea typeface="Roboto" panose="02000000000000000000" pitchFamily="2" charset="0"/>
                <a:cs typeface="Roboto" panose="02000000000000000000" pitchFamily="2" charset="0"/>
              </a:rPr>
              <a:t> and its more recent derivatives are without interest: and that, </a:t>
            </a:r>
            <a:r>
              <a:rPr lang="en-US" sz="2000" dirty="0">
                <a:solidFill>
                  <a:srgbClr val="FF0000"/>
                </a:solidFill>
                <a:ea typeface="Roboto" panose="02000000000000000000" pitchFamily="2" charset="0"/>
                <a:cs typeface="Roboto" panose="02000000000000000000" pitchFamily="2" charset="0"/>
              </a:rPr>
              <a:t>rather than being empowered to walk everywhere </a:t>
            </a:r>
            <a:r>
              <a:rPr lang="en-US" sz="2000" dirty="0">
                <a:ea typeface="Roboto" panose="02000000000000000000" pitchFamily="2" charset="0"/>
                <a:cs typeface="Roboto" panose="02000000000000000000" pitchFamily="2" charset="0"/>
              </a:rPr>
              <a:t>– </a:t>
            </a:r>
            <a:r>
              <a:rPr lang="en-US" sz="2000" dirty="0">
                <a:solidFill>
                  <a:srgbClr val="FF0000"/>
                </a:solidFill>
                <a:ea typeface="Roboto" panose="02000000000000000000" pitchFamily="2" charset="0"/>
                <a:cs typeface="Roboto" panose="02000000000000000000" pitchFamily="2" charset="0"/>
              </a:rPr>
              <a:t>everywhere being always the same – almost certainly it would be more satisfying to be presented with exclusion </a:t>
            </a:r>
            <a:r>
              <a:rPr lang="en-US" sz="2000" dirty="0">
                <a:ea typeface="Roboto" panose="02000000000000000000" pitchFamily="2" charset="0"/>
                <a:cs typeface="Roboto" panose="02000000000000000000" pitchFamily="2" charset="0"/>
              </a:rPr>
              <a:t>– wall, railings, fences, gates, barriers – of a reasonably constructed ground plane.”</a:t>
            </a:r>
          </a:p>
        </p:txBody>
      </p:sp>
    </p:spTree>
    <p:extLst>
      <p:ext uri="{BB962C8B-B14F-4D97-AF65-F5344CB8AC3E}">
        <p14:creationId xmlns:p14="http://schemas.microsoft.com/office/powerpoint/2010/main" val="5851861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3D0442-4A12-49D1-913D-D50CD1208E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49017" y="393920"/>
            <a:ext cx="9693966" cy="5593186"/>
          </a:xfrm>
          <a:prstGeom prst="rect">
            <a:avLst/>
          </a:prstGeom>
        </p:spPr>
      </p:pic>
      <p:sp>
        <p:nvSpPr>
          <p:cNvPr id="5" name="TextBox 4">
            <a:extLst>
              <a:ext uri="{FF2B5EF4-FFF2-40B4-BE49-F238E27FC236}">
                <a16:creationId xmlns:a16="http://schemas.microsoft.com/office/drawing/2014/main" id="{4DD6BDE9-314E-46F4-AF49-F6F71FE4B7C1}"/>
              </a:ext>
            </a:extLst>
          </p:cNvPr>
          <p:cNvSpPr txBox="1"/>
          <p:nvPr/>
        </p:nvSpPr>
        <p:spPr>
          <a:xfrm>
            <a:off x="9089876" y="6187081"/>
            <a:ext cx="2303066" cy="276999"/>
          </a:xfrm>
          <a:prstGeom prst="rect">
            <a:avLst/>
          </a:prstGeom>
          <a:noFill/>
        </p:spPr>
        <p:txBody>
          <a:bodyPr wrap="none" rtlCol="0">
            <a:spAutoFit/>
          </a:bodyPr>
          <a:lstStyle/>
          <a:p>
            <a:pPr algn="r"/>
            <a:r>
              <a:rPr lang="en-US" sz="1200" i="1" dirty="0"/>
              <a:t>Palace of Versailles</a:t>
            </a:r>
            <a:r>
              <a:rPr lang="en-US" sz="1200" dirty="0"/>
              <a:t>, France (1634)</a:t>
            </a:r>
          </a:p>
        </p:txBody>
      </p:sp>
    </p:spTree>
    <p:extLst>
      <p:ext uri="{BB962C8B-B14F-4D97-AF65-F5344CB8AC3E}">
        <p14:creationId xmlns:p14="http://schemas.microsoft.com/office/powerpoint/2010/main" val="2385993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4B5BD09-69C1-4907-B0E4-83D20008CC34}"/>
              </a:ext>
            </a:extLst>
          </p:cNvPr>
          <p:cNvSpPr txBox="1"/>
          <p:nvPr/>
        </p:nvSpPr>
        <p:spPr>
          <a:xfrm>
            <a:off x="10034878" y="6187081"/>
            <a:ext cx="1358064" cy="276999"/>
          </a:xfrm>
          <a:prstGeom prst="rect">
            <a:avLst/>
          </a:prstGeom>
          <a:noFill/>
        </p:spPr>
        <p:txBody>
          <a:bodyPr wrap="none" rtlCol="0">
            <a:spAutoFit/>
          </a:bodyPr>
          <a:lstStyle/>
          <a:p>
            <a:pPr algn="r"/>
            <a:r>
              <a:rPr lang="en-US" sz="1200" i="1" dirty="0">
                <a:solidFill>
                  <a:schemeClr val="bg1"/>
                </a:solidFill>
              </a:rPr>
              <a:t>Collage City </a:t>
            </a:r>
            <a:r>
              <a:rPr lang="en-US" sz="1200" dirty="0">
                <a:solidFill>
                  <a:schemeClr val="bg1"/>
                </a:solidFill>
              </a:rPr>
              <a:t>(1978)</a:t>
            </a:r>
            <a:endParaRPr lang="en-US" sz="1200" i="1" dirty="0">
              <a:solidFill>
                <a:schemeClr val="bg1"/>
              </a:solidFill>
            </a:endParaRPr>
          </a:p>
        </p:txBody>
      </p:sp>
      <p:pic>
        <p:nvPicPr>
          <p:cNvPr id="7" name="Picture 6">
            <a:extLst>
              <a:ext uri="{FF2B5EF4-FFF2-40B4-BE49-F238E27FC236}">
                <a16:creationId xmlns:a16="http://schemas.microsoft.com/office/drawing/2014/main" id="{0DB0CDD0-C4B5-43D7-BA40-BD0F0F6A56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38300" y="397029"/>
            <a:ext cx="4286250" cy="6063942"/>
          </a:xfrm>
          <a:prstGeom prst="rect">
            <a:avLst/>
          </a:prstGeom>
        </p:spPr>
      </p:pic>
      <p:sp>
        <p:nvSpPr>
          <p:cNvPr id="8" name="TextBox 7">
            <a:extLst>
              <a:ext uri="{FF2B5EF4-FFF2-40B4-BE49-F238E27FC236}">
                <a16:creationId xmlns:a16="http://schemas.microsoft.com/office/drawing/2014/main" id="{03B249F1-D14F-4DE7-A6CB-B74402FD43C2}"/>
              </a:ext>
            </a:extLst>
          </p:cNvPr>
          <p:cNvSpPr txBox="1"/>
          <p:nvPr/>
        </p:nvSpPr>
        <p:spPr>
          <a:xfrm>
            <a:off x="6267452" y="2196918"/>
            <a:ext cx="5578510" cy="2308324"/>
          </a:xfrm>
          <a:prstGeom prst="rect">
            <a:avLst/>
          </a:prstGeom>
          <a:noFill/>
        </p:spPr>
        <p:txBody>
          <a:bodyPr wrap="square" rtlCol="0">
            <a:spAutoFit/>
          </a:bodyPr>
          <a:lstStyle/>
          <a:p>
            <a:pPr algn="ctr"/>
            <a:r>
              <a:rPr lang="en-US" sz="2400" dirty="0">
                <a:solidFill>
                  <a:schemeClr val="bg1"/>
                </a:solidFill>
                <a:ea typeface="Roboto" panose="02000000000000000000" pitchFamily="2" charset="0"/>
                <a:cs typeface="Roboto" panose="02000000000000000000" pitchFamily="2" charset="0"/>
              </a:rPr>
              <a:t>Introduction</a:t>
            </a:r>
          </a:p>
          <a:p>
            <a:pPr algn="ctr"/>
            <a:r>
              <a:rPr lang="en-US" sz="2400" dirty="0">
                <a:solidFill>
                  <a:schemeClr val="bg1"/>
                </a:solidFill>
                <a:ea typeface="Roboto" panose="02000000000000000000" pitchFamily="2" charset="0"/>
                <a:cs typeface="Roboto" panose="02000000000000000000" pitchFamily="2" charset="0"/>
              </a:rPr>
              <a:t>Utopia: Decline and Fall?</a:t>
            </a:r>
          </a:p>
          <a:p>
            <a:pPr algn="ctr"/>
            <a:r>
              <a:rPr lang="en-US" sz="2400" dirty="0">
                <a:solidFill>
                  <a:schemeClr val="bg1"/>
                </a:solidFill>
                <a:ea typeface="Roboto" panose="02000000000000000000" pitchFamily="2" charset="0"/>
                <a:cs typeface="Roboto" panose="02000000000000000000" pitchFamily="2" charset="0"/>
              </a:rPr>
              <a:t>After the Millennium</a:t>
            </a:r>
          </a:p>
          <a:p>
            <a:pPr algn="ctr"/>
            <a:r>
              <a:rPr lang="en-US" sz="2400" dirty="0">
                <a:solidFill>
                  <a:schemeClr val="bg1"/>
                </a:solidFill>
                <a:ea typeface="Roboto" panose="02000000000000000000" pitchFamily="2" charset="0"/>
                <a:cs typeface="Roboto" panose="02000000000000000000" pitchFamily="2" charset="0"/>
              </a:rPr>
              <a:t>Crisis of the Object</a:t>
            </a:r>
          </a:p>
          <a:p>
            <a:pPr algn="ctr"/>
            <a:r>
              <a:rPr lang="en-US" sz="2400" dirty="0">
                <a:solidFill>
                  <a:schemeClr val="bg1"/>
                </a:solidFill>
                <a:ea typeface="Roboto" panose="02000000000000000000" pitchFamily="2" charset="0"/>
                <a:cs typeface="Roboto" panose="02000000000000000000" pitchFamily="2" charset="0"/>
              </a:rPr>
              <a:t>Collision City and the Politics of ‘Bricolage’</a:t>
            </a:r>
          </a:p>
          <a:p>
            <a:pPr algn="ctr"/>
            <a:r>
              <a:rPr lang="en-US" sz="2400" dirty="0">
                <a:solidFill>
                  <a:schemeClr val="bg1"/>
                </a:solidFill>
                <a:ea typeface="Roboto" panose="02000000000000000000" pitchFamily="2" charset="0"/>
                <a:cs typeface="Roboto" panose="02000000000000000000" pitchFamily="2" charset="0"/>
              </a:rPr>
              <a:t>Collage City and the Reconquest of Time</a:t>
            </a:r>
          </a:p>
        </p:txBody>
      </p:sp>
    </p:spTree>
    <p:extLst>
      <p:ext uri="{BB962C8B-B14F-4D97-AF65-F5344CB8AC3E}">
        <p14:creationId xmlns:p14="http://schemas.microsoft.com/office/powerpoint/2010/main" val="7461363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DD6BDE9-314E-46F4-AF49-F6F71FE4B7C1}"/>
              </a:ext>
            </a:extLst>
          </p:cNvPr>
          <p:cNvSpPr txBox="1"/>
          <p:nvPr/>
        </p:nvSpPr>
        <p:spPr>
          <a:xfrm>
            <a:off x="9089876" y="6187081"/>
            <a:ext cx="2303066" cy="276999"/>
          </a:xfrm>
          <a:prstGeom prst="rect">
            <a:avLst/>
          </a:prstGeom>
          <a:noFill/>
        </p:spPr>
        <p:txBody>
          <a:bodyPr wrap="none" rtlCol="0">
            <a:spAutoFit/>
          </a:bodyPr>
          <a:lstStyle/>
          <a:p>
            <a:pPr algn="r"/>
            <a:r>
              <a:rPr lang="en-US" sz="1200" i="1" dirty="0"/>
              <a:t>Palace of Versailles</a:t>
            </a:r>
            <a:r>
              <a:rPr lang="en-US" sz="1200" dirty="0"/>
              <a:t>, France (1634)</a:t>
            </a:r>
          </a:p>
        </p:txBody>
      </p:sp>
      <p:sp>
        <p:nvSpPr>
          <p:cNvPr id="6" name="TextBox 5">
            <a:extLst>
              <a:ext uri="{FF2B5EF4-FFF2-40B4-BE49-F238E27FC236}">
                <a16:creationId xmlns:a16="http://schemas.microsoft.com/office/drawing/2014/main" id="{16F69F58-B0C5-43BA-9F90-140F58633031}"/>
              </a:ext>
            </a:extLst>
          </p:cNvPr>
          <p:cNvSpPr txBox="1"/>
          <p:nvPr/>
        </p:nvSpPr>
        <p:spPr>
          <a:xfrm>
            <a:off x="7016496" y="2921168"/>
            <a:ext cx="4376446" cy="1015663"/>
          </a:xfrm>
          <a:prstGeom prst="rect">
            <a:avLst/>
          </a:prstGeom>
          <a:noFill/>
        </p:spPr>
        <p:txBody>
          <a:bodyPr wrap="square" rtlCol="0">
            <a:spAutoFit/>
          </a:bodyPr>
          <a:lstStyle/>
          <a:p>
            <a:r>
              <a:rPr lang="en-US" sz="2000" dirty="0">
                <a:ea typeface="Roboto" panose="02000000000000000000" pitchFamily="2" charset="0"/>
                <a:cs typeface="Roboto" panose="02000000000000000000" pitchFamily="2" charset="0"/>
              </a:rPr>
              <a:t>“It is the triumph of generality, the prevalence of the overwhelming idea and the refusal of the exception.”</a:t>
            </a:r>
          </a:p>
        </p:txBody>
      </p:sp>
      <p:pic>
        <p:nvPicPr>
          <p:cNvPr id="7" name="Picture 6">
            <a:extLst>
              <a:ext uri="{FF2B5EF4-FFF2-40B4-BE49-F238E27FC236}">
                <a16:creationId xmlns:a16="http://schemas.microsoft.com/office/drawing/2014/main" id="{4268B6CE-3D83-4CAC-AD14-A6604407E2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17676" y="279231"/>
            <a:ext cx="5036820" cy="6315762"/>
          </a:xfrm>
          <a:prstGeom prst="rect">
            <a:avLst/>
          </a:prstGeom>
        </p:spPr>
      </p:pic>
    </p:spTree>
    <p:extLst>
      <p:ext uri="{BB962C8B-B14F-4D97-AF65-F5344CB8AC3E}">
        <p14:creationId xmlns:p14="http://schemas.microsoft.com/office/powerpoint/2010/main" val="34082442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3D0442-4A12-49D1-913D-D50CD1208EB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352260" y="538133"/>
            <a:ext cx="7487480" cy="5419784"/>
          </a:xfrm>
          <a:prstGeom prst="rect">
            <a:avLst/>
          </a:prstGeom>
        </p:spPr>
      </p:pic>
      <p:sp>
        <p:nvSpPr>
          <p:cNvPr id="4" name="TextBox 3">
            <a:extLst>
              <a:ext uri="{FF2B5EF4-FFF2-40B4-BE49-F238E27FC236}">
                <a16:creationId xmlns:a16="http://schemas.microsoft.com/office/drawing/2014/main" id="{744EF540-6C8E-4238-9D7F-C58D683611F0}"/>
              </a:ext>
            </a:extLst>
          </p:cNvPr>
          <p:cNvSpPr txBox="1"/>
          <p:nvPr/>
        </p:nvSpPr>
        <p:spPr>
          <a:xfrm>
            <a:off x="8044333" y="6187081"/>
            <a:ext cx="3348609" cy="276999"/>
          </a:xfrm>
          <a:prstGeom prst="rect">
            <a:avLst/>
          </a:prstGeom>
          <a:noFill/>
        </p:spPr>
        <p:txBody>
          <a:bodyPr wrap="none" rtlCol="0">
            <a:spAutoFit/>
          </a:bodyPr>
          <a:lstStyle/>
          <a:p>
            <a:pPr algn="r"/>
            <a:r>
              <a:rPr lang="en-US" sz="1200" i="1" dirty="0"/>
              <a:t>Hadrian’s Villa</a:t>
            </a:r>
            <a:r>
              <a:rPr lang="en-US" sz="1200" dirty="0"/>
              <a:t>, Tivoli (Rome), Italy (2</a:t>
            </a:r>
            <a:r>
              <a:rPr lang="en-US" sz="1200" baseline="30000" dirty="0"/>
              <a:t>nd</a:t>
            </a:r>
            <a:r>
              <a:rPr lang="en-US" sz="1200" dirty="0"/>
              <a:t> century AD)</a:t>
            </a:r>
          </a:p>
        </p:txBody>
      </p:sp>
    </p:spTree>
    <p:extLst>
      <p:ext uri="{BB962C8B-B14F-4D97-AF65-F5344CB8AC3E}">
        <p14:creationId xmlns:p14="http://schemas.microsoft.com/office/powerpoint/2010/main" val="22759395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44EF540-6C8E-4238-9D7F-C58D683611F0}"/>
              </a:ext>
            </a:extLst>
          </p:cNvPr>
          <p:cNvSpPr txBox="1"/>
          <p:nvPr/>
        </p:nvSpPr>
        <p:spPr>
          <a:xfrm>
            <a:off x="8044333" y="6187081"/>
            <a:ext cx="3348609" cy="276999"/>
          </a:xfrm>
          <a:prstGeom prst="rect">
            <a:avLst/>
          </a:prstGeom>
          <a:noFill/>
        </p:spPr>
        <p:txBody>
          <a:bodyPr wrap="none" rtlCol="0">
            <a:spAutoFit/>
          </a:bodyPr>
          <a:lstStyle/>
          <a:p>
            <a:pPr algn="r"/>
            <a:r>
              <a:rPr lang="en-US" sz="1200" i="1" dirty="0"/>
              <a:t>Hadrian’s Villa</a:t>
            </a:r>
            <a:r>
              <a:rPr lang="en-US" sz="1200" dirty="0"/>
              <a:t>, Tivoli (Rome), Italy (2</a:t>
            </a:r>
            <a:r>
              <a:rPr lang="en-US" sz="1200" baseline="30000" dirty="0"/>
              <a:t>nd</a:t>
            </a:r>
            <a:r>
              <a:rPr lang="en-US" sz="1200" dirty="0"/>
              <a:t> century AD)</a:t>
            </a:r>
          </a:p>
        </p:txBody>
      </p:sp>
      <p:sp>
        <p:nvSpPr>
          <p:cNvPr id="5" name="TextBox 4">
            <a:extLst>
              <a:ext uri="{FF2B5EF4-FFF2-40B4-BE49-F238E27FC236}">
                <a16:creationId xmlns:a16="http://schemas.microsoft.com/office/drawing/2014/main" id="{65A89B37-0262-4F15-AD25-BB93DDA7C538}"/>
              </a:ext>
            </a:extLst>
          </p:cNvPr>
          <p:cNvSpPr txBox="1"/>
          <p:nvPr/>
        </p:nvSpPr>
        <p:spPr>
          <a:xfrm>
            <a:off x="7248144" y="2459504"/>
            <a:ext cx="4376446" cy="1938992"/>
          </a:xfrm>
          <a:prstGeom prst="rect">
            <a:avLst/>
          </a:prstGeom>
          <a:noFill/>
        </p:spPr>
        <p:txBody>
          <a:bodyPr wrap="square" rtlCol="0">
            <a:spAutoFit/>
          </a:bodyPr>
          <a:lstStyle/>
          <a:p>
            <a:r>
              <a:rPr lang="en-US" sz="2000" dirty="0">
                <a:ea typeface="Roboto" panose="02000000000000000000" pitchFamily="2" charset="0"/>
                <a:cs typeface="Roboto" panose="02000000000000000000" pitchFamily="2" charset="0"/>
              </a:rPr>
              <a:t>“we have the curiosity of Hadrian – of Hadrian who is, apparently, so </a:t>
            </a:r>
            <a:r>
              <a:rPr lang="en-US" sz="2000" dirty="0">
                <a:solidFill>
                  <a:srgbClr val="FF0000"/>
                </a:solidFill>
                <a:ea typeface="Roboto" panose="02000000000000000000" pitchFamily="2" charset="0"/>
                <a:cs typeface="Roboto" panose="02000000000000000000" pitchFamily="2" charset="0"/>
              </a:rPr>
              <a:t>disorganized and casual</a:t>
            </a:r>
            <a:r>
              <a:rPr lang="en-US" sz="2000" dirty="0">
                <a:ea typeface="Roboto" panose="02000000000000000000" pitchFamily="2" charset="0"/>
                <a:cs typeface="Roboto" panose="02000000000000000000" pitchFamily="2" charset="0"/>
              </a:rPr>
              <a:t>, who proposed </a:t>
            </a:r>
            <a:r>
              <a:rPr lang="en-US" sz="2000" dirty="0">
                <a:solidFill>
                  <a:srgbClr val="FF0000"/>
                </a:solidFill>
                <a:ea typeface="Roboto" panose="02000000000000000000" pitchFamily="2" charset="0"/>
                <a:cs typeface="Roboto" panose="02000000000000000000" pitchFamily="2" charset="0"/>
              </a:rPr>
              <a:t>the reverse of any ‘totality’</a:t>
            </a:r>
            <a:r>
              <a:rPr lang="en-US" sz="2000" dirty="0">
                <a:ea typeface="Roboto" panose="02000000000000000000" pitchFamily="2" charset="0"/>
                <a:cs typeface="Roboto" panose="02000000000000000000" pitchFamily="2" charset="0"/>
              </a:rPr>
              <a:t>, who seems to need only an </a:t>
            </a:r>
            <a:r>
              <a:rPr lang="en-US" sz="2000" dirty="0">
                <a:solidFill>
                  <a:srgbClr val="FF0000"/>
                </a:solidFill>
                <a:ea typeface="Roboto" panose="02000000000000000000" pitchFamily="2" charset="0"/>
                <a:cs typeface="Roboto" panose="02000000000000000000" pitchFamily="2" charset="0"/>
              </a:rPr>
              <a:t>accumulation of disparate ideal fragments</a:t>
            </a:r>
            <a:r>
              <a:rPr lang="en-US" sz="2000" dirty="0">
                <a:ea typeface="Roboto" panose="02000000000000000000" pitchFamily="2" charset="0"/>
                <a:cs typeface="Roboto" panose="02000000000000000000" pitchFamily="2" charset="0"/>
              </a:rPr>
              <a:t>…”</a:t>
            </a:r>
          </a:p>
        </p:txBody>
      </p:sp>
      <p:pic>
        <p:nvPicPr>
          <p:cNvPr id="38914" name="Picture 2" descr="Image result for hadrian's villa ruins">
            <a:extLst>
              <a:ext uri="{FF2B5EF4-FFF2-40B4-BE49-F238E27FC236}">
                <a16:creationId xmlns:a16="http://schemas.microsoft.com/office/drawing/2014/main" id="{8AD93B67-0B6B-44D7-86C7-C03794F6A3D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3044" y="1402080"/>
            <a:ext cx="6080760" cy="4053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3460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3D0442-4A12-49D1-913D-D50CD1208EB6}"/>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217185" y="1106805"/>
            <a:ext cx="5486402" cy="3575304"/>
          </a:xfrm>
          <a:prstGeom prst="rect">
            <a:avLst/>
          </a:prstGeom>
        </p:spPr>
      </p:pic>
      <p:sp>
        <p:nvSpPr>
          <p:cNvPr id="4" name="TextBox 3">
            <a:extLst>
              <a:ext uri="{FF2B5EF4-FFF2-40B4-BE49-F238E27FC236}">
                <a16:creationId xmlns:a16="http://schemas.microsoft.com/office/drawing/2014/main" id="{744EF540-6C8E-4238-9D7F-C58D683611F0}"/>
              </a:ext>
            </a:extLst>
          </p:cNvPr>
          <p:cNvSpPr txBox="1"/>
          <p:nvPr/>
        </p:nvSpPr>
        <p:spPr>
          <a:xfrm>
            <a:off x="7646532" y="6187081"/>
            <a:ext cx="3746410" cy="646331"/>
          </a:xfrm>
          <a:prstGeom prst="rect">
            <a:avLst/>
          </a:prstGeom>
          <a:noFill/>
        </p:spPr>
        <p:txBody>
          <a:bodyPr wrap="none" rtlCol="0">
            <a:spAutoFit/>
          </a:bodyPr>
          <a:lstStyle/>
          <a:p>
            <a:pPr algn="r"/>
            <a:r>
              <a:rPr lang="en-US" sz="1200" dirty="0"/>
              <a:t>Left: </a:t>
            </a:r>
            <a:r>
              <a:rPr lang="en-US" sz="1200" i="1" dirty="0"/>
              <a:t>Palace of Versailles</a:t>
            </a:r>
            <a:r>
              <a:rPr lang="en-US" sz="1200" dirty="0"/>
              <a:t>, France (1634)</a:t>
            </a:r>
          </a:p>
          <a:p>
            <a:pPr algn="r"/>
            <a:r>
              <a:rPr lang="en-US" sz="1200" dirty="0"/>
              <a:t>Right: </a:t>
            </a:r>
            <a:r>
              <a:rPr lang="en-US" sz="1200" i="1" dirty="0"/>
              <a:t>Hadrian’s Villa</a:t>
            </a:r>
            <a:r>
              <a:rPr lang="en-US" sz="1200" dirty="0"/>
              <a:t>, Tivoli (Rome), Italy (2</a:t>
            </a:r>
            <a:r>
              <a:rPr lang="en-US" sz="1200" baseline="30000" dirty="0"/>
              <a:t>nd</a:t>
            </a:r>
            <a:r>
              <a:rPr lang="en-US" sz="1200" dirty="0"/>
              <a:t> century AD)</a:t>
            </a:r>
          </a:p>
          <a:p>
            <a:pPr algn="r"/>
            <a:endParaRPr lang="en-US" sz="1200" dirty="0"/>
          </a:p>
        </p:txBody>
      </p:sp>
      <p:pic>
        <p:nvPicPr>
          <p:cNvPr id="5" name="Picture 4">
            <a:extLst>
              <a:ext uri="{FF2B5EF4-FFF2-40B4-BE49-F238E27FC236}">
                <a16:creationId xmlns:a16="http://schemas.microsoft.com/office/drawing/2014/main" id="{B0766E19-271F-42C4-8955-49442511C8D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73634" y="1106805"/>
            <a:ext cx="5301183" cy="3575304"/>
          </a:xfrm>
          <a:prstGeom prst="rect">
            <a:avLst/>
          </a:prstGeom>
        </p:spPr>
      </p:pic>
    </p:spTree>
    <p:extLst>
      <p:ext uri="{BB962C8B-B14F-4D97-AF65-F5344CB8AC3E}">
        <p14:creationId xmlns:p14="http://schemas.microsoft.com/office/powerpoint/2010/main" val="6258702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44EF540-6C8E-4238-9D7F-C58D683611F0}"/>
              </a:ext>
            </a:extLst>
          </p:cNvPr>
          <p:cNvSpPr txBox="1"/>
          <p:nvPr/>
        </p:nvSpPr>
        <p:spPr>
          <a:xfrm>
            <a:off x="8126214" y="6187081"/>
            <a:ext cx="3266728" cy="276999"/>
          </a:xfrm>
          <a:prstGeom prst="rect">
            <a:avLst/>
          </a:prstGeom>
          <a:noFill/>
        </p:spPr>
        <p:txBody>
          <a:bodyPr wrap="none" rtlCol="0">
            <a:spAutoFit/>
          </a:bodyPr>
          <a:lstStyle/>
          <a:p>
            <a:pPr algn="r"/>
            <a:r>
              <a:rPr lang="en-US" sz="1200" dirty="0"/>
              <a:t>Isaiah Berlin,</a:t>
            </a:r>
            <a:r>
              <a:rPr lang="en-US" sz="1200" i="1" dirty="0"/>
              <a:t> </a:t>
            </a:r>
            <a:r>
              <a:rPr lang="en-US" sz="1200" dirty="0"/>
              <a:t>“The Hedgehog and the Fox” (1953)</a:t>
            </a:r>
          </a:p>
        </p:txBody>
      </p:sp>
      <p:pic>
        <p:nvPicPr>
          <p:cNvPr id="40962" name="Picture 2" descr="Image result for isaiah berlin">
            <a:extLst>
              <a:ext uri="{FF2B5EF4-FFF2-40B4-BE49-F238E27FC236}">
                <a16:creationId xmlns:a16="http://schemas.microsoft.com/office/drawing/2014/main" id="{56B0FE20-DD91-47D3-B4F3-4AA0962680B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37488" y="1380744"/>
            <a:ext cx="5462016" cy="4096512"/>
          </a:xfrm>
          <a:prstGeom prst="rect">
            <a:avLst/>
          </a:prstGeom>
          <a:noFill/>
          <a:extLst>
            <a:ext uri="{909E8E84-426E-40DD-AFC4-6F175D3DCCD1}">
              <a14:hiddenFill xmlns:a14="http://schemas.microsoft.com/office/drawing/2010/main">
                <a:solidFill>
                  <a:srgbClr val="FFFFFF"/>
                </a:solidFill>
              </a14:hiddenFill>
            </a:ext>
          </a:extLst>
        </p:spPr>
      </p:pic>
      <p:pic>
        <p:nvPicPr>
          <p:cNvPr id="40964" name="Picture 4">
            <a:extLst>
              <a:ext uri="{FF2B5EF4-FFF2-40B4-BE49-F238E27FC236}">
                <a16:creationId xmlns:a16="http://schemas.microsoft.com/office/drawing/2014/main" id="{0EBD7B86-9320-489E-A0A4-FE3B66F2227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937373" y="1676400"/>
            <a:ext cx="226695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6531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44EF540-6C8E-4238-9D7F-C58D683611F0}"/>
              </a:ext>
            </a:extLst>
          </p:cNvPr>
          <p:cNvSpPr txBox="1"/>
          <p:nvPr/>
        </p:nvSpPr>
        <p:spPr>
          <a:xfrm>
            <a:off x="8126214" y="6187081"/>
            <a:ext cx="3266728" cy="276999"/>
          </a:xfrm>
          <a:prstGeom prst="rect">
            <a:avLst/>
          </a:prstGeom>
          <a:noFill/>
        </p:spPr>
        <p:txBody>
          <a:bodyPr wrap="none" rtlCol="0">
            <a:spAutoFit/>
          </a:bodyPr>
          <a:lstStyle/>
          <a:p>
            <a:pPr algn="r"/>
            <a:r>
              <a:rPr lang="en-US" sz="1200" dirty="0"/>
              <a:t>Isaiah Berlin,</a:t>
            </a:r>
            <a:r>
              <a:rPr lang="en-US" sz="1200" i="1" dirty="0"/>
              <a:t> </a:t>
            </a:r>
            <a:r>
              <a:rPr lang="en-US" sz="1200" dirty="0"/>
              <a:t>“The Hedgehog and the Fox” (1953)</a:t>
            </a:r>
          </a:p>
        </p:txBody>
      </p:sp>
      <p:pic>
        <p:nvPicPr>
          <p:cNvPr id="25602" name="Picture 2" descr="Image result for fox">
            <a:extLst>
              <a:ext uri="{FF2B5EF4-FFF2-40B4-BE49-F238E27FC236}">
                <a16:creationId xmlns:a16="http://schemas.microsoft.com/office/drawing/2014/main" id="{CA4E4C9E-ADF4-4BA4-BEDC-900D7E920DE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35550" y="1372255"/>
            <a:ext cx="5049672" cy="3319318"/>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Image result for hedgehog">
            <a:extLst>
              <a:ext uri="{FF2B5EF4-FFF2-40B4-BE49-F238E27FC236}">
                <a16:creationId xmlns:a16="http://schemas.microsoft.com/office/drawing/2014/main" id="{5F7A48D2-129B-4189-B75C-332FD67322E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61833" y="1372255"/>
            <a:ext cx="3924784" cy="331931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9D7DA4C-73A4-441F-8DFC-243FF8ACD338}"/>
              </a:ext>
            </a:extLst>
          </p:cNvPr>
          <p:cNvSpPr txBox="1"/>
          <p:nvPr/>
        </p:nvSpPr>
        <p:spPr>
          <a:xfrm>
            <a:off x="1934336" y="4962525"/>
            <a:ext cx="2779778" cy="523220"/>
          </a:xfrm>
          <a:prstGeom prst="rect">
            <a:avLst/>
          </a:prstGeom>
          <a:noFill/>
        </p:spPr>
        <p:txBody>
          <a:bodyPr wrap="square" rtlCol="0">
            <a:spAutoFit/>
          </a:bodyPr>
          <a:lstStyle/>
          <a:p>
            <a:pPr algn="ctr"/>
            <a:r>
              <a:rPr lang="en-US" sz="2800" dirty="0">
                <a:ea typeface="Roboto" panose="02000000000000000000" pitchFamily="2" charset="0"/>
                <a:cs typeface="Roboto" panose="02000000000000000000" pitchFamily="2" charset="0"/>
              </a:rPr>
              <a:t>Hedgehog</a:t>
            </a:r>
          </a:p>
        </p:txBody>
      </p:sp>
      <p:sp>
        <p:nvSpPr>
          <p:cNvPr id="8" name="TextBox 7">
            <a:extLst>
              <a:ext uri="{FF2B5EF4-FFF2-40B4-BE49-F238E27FC236}">
                <a16:creationId xmlns:a16="http://schemas.microsoft.com/office/drawing/2014/main" id="{E0D02043-049E-401C-BB43-C313394AA19A}"/>
              </a:ext>
            </a:extLst>
          </p:cNvPr>
          <p:cNvSpPr txBox="1"/>
          <p:nvPr/>
        </p:nvSpPr>
        <p:spPr>
          <a:xfrm>
            <a:off x="7570497" y="4962525"/>
            <a:ext cx="2779778" cy="523220"/>
          </a:xfrm>
          <a:prstGeom prst="rect">
            <a:avLst/>
          </a:prstGeom>
          <a:noFill/>
        </p:spPr>
        <p:txBody>
          <a:bodyPr wrap="square" rtlCol="0">
            <a:spAutoFit/>
          </a:bodyPr>
          <a:lstStyle/>
          <a:p>
            <a:pPr algn="ctr"/>
            <a:r>
              <a:rPr lang="en-US" sz="2800" dirty="0">
                <a:ea typeface="Roboto" panose="02000000000000000000" pitchFamily="2" charset="0"/>
                <a:cs typeface="Roboto" panose="02000000000000000000" pitchFamily="2" charset="0"/>
              </a:rPr>
              <a:t>Fox</a:t>
            </a:r>
          </a:p>
        </p:txBody>
      </p:sp>
    </p:spTree>
    <p:extLst>
      <p:ext uri="{BB962C8B-B14F-4D97-AF65-F5344CB8AC3E}">
        <p14:creationId xmlns:p14="http://schemas.microsoft.com/office/powerpoint/2010/main" val="35104926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3D0442-4A12-49D1-913D-D50CD1208EB6}"/>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217185" y="1106805"/>
            <a:ext cx="5486402" cy="3575304"/>
          </a:xfrm>
          <a:prstGeom prst="rect">
            <a:avLst/>
          </a:prstGeom>
        </p:spPr>
      </p:pic>
      <p:sp>
        <p:nvSpPr>
          <p:cNvPr id="4" name="TextBox 3">
            <a:extLst>
              <a:ext uri="{FF2B5EF4-FFF2-40B4-BE49-F238E27FC236}">
                <a16:creationId xmlns:a16="http://schemas.microsoft.com/office/drawing/2014/main" id="{744EF540-6C8E-4238-9D7F-C58D683611F0}"/>
              </a:ext>
            </a:extLst>
          </p:cNvPr>
          <p:cNvSpPr txBox="1"/>
          <p:nvPr/>
        </p:nvSpPr>
        <p:spPr>
          <a:xfrm>
            <a:off x="7646532" y="6187081"/>
            <a:ext cx="3746410" cy="646331"/>
          </a:xfrm>
          <a:prstGeom prst="rect">
            <a:avLst/>
          </a:prstGeom>
          <a:noFill/>
        </p:spPr>
        <p:txBody>
          <a:bodyPr wrap="none" rtlCol="0">
            <a:spAutoFit/>
          </a:bodyPr>
          <a:lstStyle/>
          <a:p>
            <a:pPr algn="r"/>
            <a:r>
              <a:rPr lang="en-US" sz="1200" dirty="0"/>
              <a:t>Left: </a:t>
            </a:r>
            <a:r>
              <a:rPr lang="en-US" sz="1200" i="1" dirty="0"/>
              <a:t>Palace of Versailles</a:t>
            </a:r>
            <a:r>
              <a:rPr lang="en-US" sz="1200" dirty="0"/>
              <a:t>, France (1634)</a:t>
            </a:r>
          </a:p>
          <a:p>
            <a:pPr algn="r"/>
            <a:r>
              <a:rPr lang="en-US" sz="1200" dirty="0"/>
              <a:t>Right: </a:t>
            </a:r>
            <a:r>
              <a:rPr lang="en-US" sz="1200" i="1" dirty="0"/>
              <a:t>Hadrian’s Villa</a:t>
            </a:r>
            <a:r>
              <a:rPr lang="en-US" sz="1200" dirty="0"/>
              <a:t>, Tivoli (Rome), Italy (2</a:t>
            </a:r>
            <a:r>
              <a:rPr lang="en-US" sz="1200" baseline="30000" dirty="0"/>
              <a:t>nd</a:t>
            </a:r>
            <a:r>
              <a:rPr lang="en-US" sz="1200" dirty="0"/>
              <a:t> century AD)</a:t>
            </a:r>
          </a:p>
          <a:p>
            <a:pPr algn="r"/>
            <a:endParaRPr lang="en-US" sz="1200" dirty="0"/>
          </a:p>
        </p:txBody>
      </p:sp>
      <p:pic>
        <p:nvPicPr>
          <p:cNvPr id="5" name="Picture 4">
            <a:extLst>
              <a:ext uri="{FF2B5EF4-FFF2-40B4-BE49-F238E27FC236}">
                <a16:creationId xmlns:a16="http://schemas.microsoft.com/office/drawing/2014/main" id="{B0766E19-271F-42C4-8955-49442511C8D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73634" y="1106805"/>
            <a:ext cx="5301183" cy="3575304"/>
          </a:xfrm>
          <a:prstGeom prst="rect">
            <a:avLst/>
          </a:prstGeom>
        </p:spPr>
      </p:pic>
      <p:sp>
        <p:nvSpPr>
          <p:cNvPr id="6" name="TextBox 5">
            <a:extLst>
              <a:ext uri="{FF2B5EF4-FFF2-40B4-BE49-F238E27FC236}">
                <a16:creationId xmlns:a16="http://schemas.microsoft.com/office/drawing/2014/main" id="{2EDADD1C-3CAF-499D-B4FA-3CDCCDB78630}"/>
              </a:ext>
            </a:extLst>
          </p:cNvPr>
          <p:cNvSpPr txBox="1"/>
          <p:nvPr/>
        </p:nvSpPr>
        <p:spPr>
          <a:xfrm>
            <a:off x="1934336" y="4962525"/>
            <a:ext cx="2779778" cy="523220"/>
          </a:xfrm>
          <a:prstGeom prst="rect">
            <a:avLst/>
          </a:prstGeom>
          <a:noFill/>
        </p:spPr>
        <p:txBody>
          <a:bodyPr wrap="square" rtlCol="0">
            <a:spAutoFit/>
          </a:bodyPr>
          <a:lstStyle/>
          <a:p>
            <a:pPr algn="ctr"/>
            <a:r>
              <a:rPr lang="en-US" sz="2800" dirty="0">
                <a:ea typeface="Roboto" panose="02000000000000000000" pitchFamily="2" charset="0"/>
                <a:cs typeface="Roboto" panose="02000000000000000000" pitchFamily="2" charset="0"/>
              </a:rPr>
              <a:t>Hedgehog</a:t>
            </a:r>
          </a:p>
        </p:txBody>
      </p:sp>
      <p:sp>
        <p:nvSpPr>
          <p:cNvPr id="7" name="TextBox 6">
            <a:extLst>
              <a:ext uri="{FF2B5EF4-FFF2-40B4-BE49-F238E27FC236}">
                <a16:creationId xmlns:a16="http://schemas.microsoft.com/office/drawing/2014/main" id="{9F65E61B-0D9C-4B33-AD6C-02AE2FAA0449}"/>
              </a:ext>
            </a:extLst>
          </p:cNvPr>
          <p:cNvSpPr txBox="1"/>
          <p:nvPr/>
        </p:nvSpPr>
        <p:spPr>
          <a:xfrm>
            <a:off x="7570497" y="4962525"/>
            <a:ext cx="2779778" cy="523220"/>
          </a:xfrm>
          <a:prstGeom prst="rect">
            <a:avLst/>
          </a:prstGeom>
          <a:noFill/>
        </p:spPr>
        <p:txBody>
          <a:bodyPr wrap="square" rtlCol="0">
            <a:spAutoFit/>
          </a:bodyPr>
          <a:lstStyle/>
          <a:p>
            <a:pPr algn="ctr"/>
            <a:r>
              <a:rPr lang="en-US" sz="2800" dirty="0">
                <a:ea typeface="Roboto" panose="02000000000000000000" pitchFamily="2" charset="0"/>
                <a:cs typeface="Roboto" panose="02000000000000000000" pitchFamily="2" charset="0"/>
              </a:rPr>
              <a:t>Fox</a:t>
            </a:r>
          </a:p>
        </p:txBody>
      </p:sp>
    </p:spTree>
    <p:extLst>
      <p:ext uri="{BB962C8B-B14F-4D97-AF65-F5344CB8AC3E}">
        <p14:creationId xmlns:p14="http://schemas.microsoft.com/office/powerpoint/2010/main" val="41503316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A052460-4EB0-4E77-9FDA-D4B71F5A17F7}"/>
              </a:ext>
            </a:extLst>
          </p:cNvPr>
          <p:cNvSpPr txBox="1"/>
          <p:nvPr/>
        </p:nvSpPr>
        <p:spPr>
          <a:xfrm>
            <a:off x="1527289" y="1542288"/>
            <a:ext cx="9137422" cy="1323439"/>
          </a:xfrm>
          <a:prstGeom prst="rect">
            <a:avLst/>
          </a:prstGeom>
          <a:noFill/>
        </p:spPr>
        <p:txBody>
          <a:bodyPr wrap="square" rtlCol="0">
            <a:spAutoFit/>
          </a:bodyPr>
          <a:lstStyle/>
          <a:p>
            <a:r>
              <a:rPr lang="en-US" sz="2000" dirty="0">
                <a:ea typeface="Roboto" panose="02000000000000000000" pitchFamily="2" charset="0"/>
                <a:cs typeface="Roboto" panose="02000000000000000000" pitchFamily="2" charset="0"/>
              </a:rPr>
              <a:t>“the open society depends upon </a:t>
            </a:r>
            <a:r>
              <a:rPr lang="en-US" sz="2000" b="1" dirty="0">
                <a:ea typeface="Roboto" panose="02000000000000000000" pitchFamily="2" charset="0"/>
                <a:cs typeface="Roboto" panose="02000000000000000000" pitchFamily="2" charset="0"/>
              </a:rPr>
              <a:t>the complexity of its parts</a:t>
            </a:r>
            <a:r>
              <a:rPr lang="en-US" sz="2000" dirty="0">
                <a:ea typeface="Roboto" panose="02000000000000000000" pitchFamily="2" charset="0"/>
                <a:cs typeface="Roboto" panose="02000000000000000000" pitchFamily="2" charset="0"/>
              </a:rPr>
              <a:t>, upon competing group-</a:t>
            </a:r>
            <a:r>
              <a:rPr lang="en-US" sz="2000" dirty="0" err="1">
                <a:ea typeface="Roboto" panose="02000000000000000000" pitchFamily="2" charset="0"/>
                <a:cs typeface="Roboto" panose="02000000000000000000" pitchFamily="2" charset="0"/>
              </a:rPr>
              <a:t>centred</a:t>
            </a:r>
            <a:r>
              <a:rPr lang="en-US" sz="2000" dirty="0">
                <a:ea typeface="Roboto" panose="02000000000000000000" pitchFamily="2" charset="0"/>
                <a:cs typeface="Roboto" panose="02000000000000000000" pitchFamily="2" charset="0"/>
              </a:rPr>
              <a:t> interests </a:t>
            </a:r>
            <a:r>
              <a:rPr lang="en-US" sz="2000" b="1" dirty="0">
                <a:ea typeface="Roboto" panose="02000000000000000000" pitchFamily="2" charset="0"/>
                <a:cs typeface="Roboto" panose="02000000000000000000" pitchFamily="2" charset="0"/>
              </a:rPr>
              <a:t>which need not be logical</a:t>
            </a:r>
            <a:r>
              <a:rPr lang="en-US" sz="2000" dirty="0">
                <a:ea typeface="Roboto" panose="02000000000000000000" pitchFamily="2" charset="0"/>
                <a:cs typeface="Roboto" panose="02000000000000000000" pitchFamily="2" charset="0"/>
              </a:rPr>
              <a:t> but which, collectively, may not only check each other but may, sometimes, also serve as </a:t>
            </a:r>
            <a:r>
              <a:rPr lang="en-US" sz="2000" b="1" dirty="0">
                <a:ea typeface="Roboto" panose="02000000000000000000" pitchFamily="2" charset="0"/>
                <a:cs typeface="Roboto" panose="02000000000000000000" pitchFamily="2" charset="0"/>
              </a:rPr>
              <a:t>protective membrane between the individual and the form of collective authority</a:t>
            </a:r>
            <a:r>
              <a:rPr lang="en-US" sz="2000" dirty="0">
                <a:ea typeface="Roboto" panose="02000000000000000000" pitchFamily="2" charset="0"/>
                <a:cs typeface="Roboto" panose="02000000000000000000" pitchFamily="2" charset="0"/>
              </a:rPr>
              <a:t>.”</a:t>
            </a:r>
          </a:p>
        </p:txBody>
      </p:sp>
    </p:spTree>
    <p:extLst>
      <p:ext uri="{BB962C8B-B14F-4D97-AF65-F5344CB8AC3E}">
        <p14:creationId xmlns:p14="http://schemas.microsoft.com/office/powerpoint/2010/main" val="8953365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42D1115-4346-4BBF-B827-D062D2079FD0}"/>
              </a:ext>
            </a:extLst>
          </p:cNvPr>
          <p:cNvSpPr txBox="1"/>
          <p:nvPr/>
        </p:nvSpPr>
        <p:spPr>
          <a:xfrm>
            <a:off x="1527289" y="3621024"/>
            <a:ext cx="9137422" cy="1631216"/>
          </a:xfrm>
          <a:prstGeom prst="rect">
            <a:avLst/>
          </a:prstGeom>
          <a:noFill/>
        </p:spPr>
        <p:txBody>
          <a:bodyPr wrap="square" rtlCol="0">
            <a:spAutoFit/>
          </a:bodyPr>
          <a:lstStyle/>
          <a:p>
            <a:r>
              <a:rPr lang="en-US" sz="2000" dirty="0">
                <a:ea typeface="Roboto" panose="02000000000000000000" pitchFamily="2" charset="0"/>
                <a:cs typeface="Roboto" panose="02000000000000000000" pitchFamily="2" charset="0"/>
              </a:rPr>
              <a:t>“But it [collision] does not suppose that, in the absence of total design merely random procedures can be expected to flourish. Instead, whatever may be the empirical and whatever may be the ideal (and both positions can be distorted by intellectual passion or self-interest to appear their opposites), </a:t>
            </a:r>
            <a:r>
              <a:rPr lang="en-US" sz="2000" b="1" dirty="0">
                <a:ea typeface="Roboto" panose="02000000000000000000" pitchFamily="2" charset="0"/>
                <a:cs typeface="Roboto" panose="02000000000000000000" pitchFamily="2" charset="0"/>
              </a:rPr>
              <a:t>the ongoing thesis presumes the possibility and the need for a two-way argument between these polar extremes</a:t>
            </a:r>
            <a:r>
              <a:rPr lang="en-US" sz="2000" dirty="0">
                <a:ea typeface="Roboto" panose="02000000000000000000" pitchFamily="2" charset="0"/>
                <a:cs typeface="Roboto" panose="02000000000000000000" pitchFamily="2" charset="0"/>
              </a:rPr>
              <a:t>.”</a:t>
            </a:r>
          </a:p>
        </p:txBody>
      </p:sp>
      <p:sp>
        <p:nvSpPr>
          <p:cNvPr id="2" name="TextBox 1">
            <a:extLst>
              <a:ext uri="{FF2B5EF4-FFF2-40B4-BE49-F238E27FC236}">
                <a16:creationId xmlns:a16="http://schemas.microsoft.com/office/drawing/2014/main" id="{6BAD8DD2-E5A0-4942-84C7-93D228F67A56}"/>
              </a:ext>
            </a:extLst>
          </p:cNvPr>
          <p:cNvSpPr txBox="1"/>
          <p:nvPr/>
        </p:nvSpPr>
        <p:spPr>
          <a:xfrm>
            <a:off x="1527289" y="1542288"/>
            <a:ext cx="9137422" cy="1323439"/>
          </a:xfrm>
          <a:prstGeom prst="rect">
            <a:avLst/>
          </a:prstGeom>
          <a:noFill/>
        </p:spPr>
        <p:txBody>
          <a:bodyPr wrap="square" rtlCol="0">
            <a:spAutoFit/>
          </a:bodyPr>
          <a:lstStyle/>
          <a:p>
            <a:r>
              <a:rPr lang="en-US" sz="2000" dirty="0">
                <a:ea typeface="Roboto" panose="02000000000000000000" pitchFamily="2" charset="0"/>
                <a:cs typeface="Roboto" panose="02000000000000000000" pitchFamily="2" charset="0"/>
              </a:rPr>
              <a:t>“the open society depends upon </a:t>
            </a:r>
            <a:r>
              <a:rPr lang="en-US" sz="2000" b="1" dirty="0">
                <a:ea typeface="Roboto" panose="02000000000000000000" pitchFamily="2" charset="0"/>
                <a:cs typeface="Roboto" panose="02000000000000000000" pitchFamily="2" charset="0"/>
              </a:rPr>
              <a:t>the complexity of its parts</a:t>
            </a:r>
            <a:r>
              <a:rPr lang="en-US" sz="2000" dirty="0">
                <a:ea typeface="Roboto" panose="02000000000000000000" pitchFamily="2" charset="0"/>
                <a:cs typeface="Roboto" panose="02000000000000000000" pitchFamily="2" charset="0"/>
              </a:rPr>
              <a:t>, upon competing group-</a:t>
            </a:r>
            <a:r>
              <a:rPr lang="en-US" sz="2000" dirty="0" err="1">
                <a:ea typeface="Roboto" panose="02000000000000000000" pitchFamily="2" charset="0"/>
                <a:cs typeface="Roboto" panose="02000000000000000000" pitchFamily="2" charset="0"/>
              </a:rPr>
              <a:t>centred</a:t>
            </a:r>
            <a:r>
              <a:rPr lang="en-US" sz="2000" dirty="0">
                <a:ea typeface="Roboto" panose="02000000000000000000" pitchFamily="2" charset="0"/>
                <a:cs typeface="Roboto" panose="02000000000000000000" pitchFamily="2" charset="0"/>
              </a:rPr>
              <a:t> interests </a:t>
            </a:r>
            <a:r>
              <a:rPr lang="en-US" sz="2000" b="1" dirty="0">
                <a:ea typeface="Roboto" panose="02000000000000000000" pitchFamily="2" charset="0"/>
                <a:cs typeface="Roboto" panose="02000000000000000000" pitchFamily="2" charset="0"/>
              </a:rPr>
              <a:t>which need not be logical</a:t>
            </a:r>
            <a:r>
              <a:rPr lang="en-US" sz="2000" dirty="0">
                <a:ea typeface="Roboto" panose="02000000000000000000" pitchFamily="2" charset="0"/>
                <a:cs typeface="Roboto" panose="02000000000000000000" pitchFamily="2" charset="0"/>
              </a:rPr>
              <a:t> but which, collectively, may not only check each other but may, sometimes, also serve as </a:t>
            </a:r>
            <a:r>
              <a:rPr lang="en-US" sz="2000" b="1" dirty="0">
                <a:ea typeface="Roboto" panose="02000000000000000000" pitchFamily="2" charset="0"/>
                <a:cs typeface="Roboto" panose="02000000000000000000" pitchFamily="2" charset="0"/>
              </a:rPr>
              <a:t>protective membrane between the individual and the form of collective authority</a:t>
            </a:r>
            <a:r>
              <a:rPr lang="en-US" sz="2000" dirty="0">
                <a:ea typeface="Roboto" panose="02000000000000000000" pitchFamily="2" charset="0"/>
                <a:cs typeface="Roboto" panose="02000000000000000000" pitchFamily="2" charset="0"/>
              </a:rPr>
              <a:t>.”</a:t>
            </a:r>
          </a:p>
        </p:txBody>
      </p:sp>
    </p:spTree>
    <p:extLst>
      <p:ext uri="{BB962C8B-B14F-4D97-AF65-F5344CB8AC3E}">
        <p14:creationId xmlns:p14="http://schemas.microsoft.com/office/powerpoint/2010/main" val="38016309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F803FCF-7EDE-4A3D-A79D-F429D6CAAA79}"/>
              </a:ext>
            </a:extLst>
          </p:cNvPr>
          <p:cNvSpPr txBox="1"/>
          <p:nvPr/>
        </p:nvSpPr>
        <p:spPr>
          <a:xfrm>
            <a:off x="6267452" y="2196918"/>
            <a:ext cx="5578510" cy="2308324"/>
          </a:xfrm>
          <a:prstGeom prst="rect">
            <a:avLst/>
          </a:prstGeom>
          <a:noFill/>
        </p:spPr>
        <p:txBody>
          <a:bodyPr wrap="square" rtlCol="0">
            <a:spAutoFit/>
          </a:bodyPr>
          <a:lstStyle/>
          <a:p>
            <a:pPr algn="ctr"/>
            <a:r>
              <a:rPr lang="en-US" sz="2400" dirty="0">
                <a:solidFill>
                  <a:schemeClr val="tx1">
                    <a:lumMod val="65000"/>
                    <a:lumOff val="35000"/>
                  </a:schemeClr>
                </a:solidFill>
                <a:ea typeface="Roboto" panose="02000000000000000000" pitchFamily="2" charset="0"/>
                <a:cs typeface="Roboto" panose="02000000000000000000" pitchFamily="2" charset="0"/>
              </a:rPr>
              <a:t>Introduction</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Utopia: Decline and Fall?</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After the Millennium</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Crisis of the Object</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Collision City and the Politics of ‘Bricolage’</a:t>
            </a:r>
          </a:p>
          <a:p>
            <a:pPr algn="ctr"/>
            <a:r>
              <a:rPr lang="en-US" sz="2400" dirty="0">
                <a:solidFill>
                  <a:schemeClr val="bg1"/>
                </a:solidFill>
                <a:ea typeface="Roboto" panose="02000000000000000000" pitchFamily="2" charset="0"/>
                <a:cs typeface="Roboto" panose="02000000000000000000" pitchFamily="2" charset="0"/>
              </a:rPr>
              <a:t>Collage City and the Reconquest of Time</a:t>
            </a:r>
          </a:p>
        </p:txBody>
      </p:sp>
    </p:spTree>
    <p:extLst>
      <p:ext uri="{BB962C8B-B14F-4D97-AF65-F5344CB8AC3E}">
        <p14:creationId xmlns:p14="http://schemas.microsoft.com/office/powerpoint/2010/main" val="41301434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4B5BD09-69C1-4907-B0E4-83D20008CC34}"/>
              </a:ext>
            </a:extLst>
          </p:cNvPr>
          <p:cNvSpPr txBox="1"/>
          <p:nvPr/>
        </p:nvSpPr>
        <p:spPr>
          <a:xfrm>
            <a:off x="10034878" y="6187081"/>
            <a:ext cx="1358064" cy="276999"/>
          </a:xfrm>
          <a:prstGeom prst="rect">
            <a:avLst/>
          </a:prstGeom>
          <a:noFill/>
        </p:spPr>
        <p:txBody>
          <a:bodyPr wrap="none" rtlCol="0">
            <a:spAutoFit/>
          </a:bodyPr>
          <a:lstStyle/>
          <a:p>
            <a:pPr algn="r"/>
            <a:r>
              <a:rPr lang="en-US" sz="1200" i="1" dirty="0">
                <a:solidFill>
                  <a:schemeClr val="bg1"/>
                </a:solidFill>
              </a:rPr>
              <a:t>Collage City </a:t>
            </a:r>
            <a:r>
              <a:rPr lang="en-US" sz="1200" dirty="0">
                <a:solidFill>
                  <a:schemeClr val="bg1"/>
                </a:solidFill>
              </a:rPr>
              <a:t>(1978)</a:t>
            </a:r>
            <a:endParaRPr lang="en-US" sz="1200" i="1" dirty="0">
              <a:solidFill>
                <a:schemeClr val="bg1"/>
              </a:solidFill>
            </a:endParaRPr>
          </a:p>
        </p:txBody>
      </p:sp>
      <p:sp>
        <p:nvSpPr>
          <p:cNvPr id="5" name="TextBox 4">
            <a:extLst>
              <a:ext uri="{FF2B5EF4-FFF2-40B4-BE49-F238E27FC236}">
                <a16:creationId xmlns:a16="http://schemas.microsoft.com/office/drawing/2014/main" id="{4E600678-FAAC-4910-B04D-D00BA3DD6A90}"/>
              </a:ext>
            </a:extLst>
          </p:cNvPr>
          <p:cNvSpPr txBox="1"/>
          <p:nvPr/>
        </p:nvSpPr>
        <p:spPr>
          <a:xfrm>
            <a:off x="688942" y="2012251"/>
            <a:ext cx="5578510" cy="830997"/>
          </a:xfrm>
          <a:prstGeom prst="rect">
            <a:avLst/>
          </a:prstGeom>
          <a:noFill/>
        </p:spPr>
        <p:txBody>
          <a:bodyPr wrap="square" rtlCol="0">
            <a:spAutoFit/>
          </a:bodyPr>
          <a:lstStyle/>
          <a:p>
            <a:pPr algn="ctr"/>
            <a:r>
              <a:rPr lang="en-US" sz="2400" dirty="0">
                <a:solidFill>
                  <a:schemeClr val="bg1"/>
                </a:solidFill>
                <a:ea typeface="Roboto" panose="02000000000000000000" pitchFamily="2" charset="0"/>
                <a:cs typeface="Roboto" panose="02000000000000000000" pitchFamily="2" charset="0"/>
              </a:rPr>
              <a:t>“The new architecture represented the overcoming of history”</a:t>
            </a:r>
          </a:p>
        </p:txBody>
      </p:sp>
      <p:sp>
        <p:nvSpPr>
          <p:cNvPr id="10" name="TextBox 9">
            <a:extLst>
              <a:ext uri="{FF2B5EF4-FFF2-40B4-BE49-F238E27FC236}">
                <a16:creationId xmlns:a16="http://schemas.microsoft.com/office/drawing/2014/main" id="{E77A489D-185D-4C1A-842B-513D210AE655}"/>
              </a:ext>
            </a:extLst>
          </p:cNvPr>
          <p:cNvSpPr txBox="1"/>
          <p:nvPr/>
        </p:nvSpPr>
        <p:spPr>
          <a:xfrm>
            <a:off x="6267452" y="2196918"/>
            <a:ext cx="5578510" cy="2308324"/>
          </a:xfrm>
          <a:prstGeom prst="rect">
            <a:avLst/>
          </a:prstGeom>
          <a:noFill/>
        </p:spPr>
        <p:txBody>
          <a:bodyPr wrap="square" rtlCol="0">
            <a:spAutoFit/>
          </a:bodyPr>
          <a:lstStyle/>
          <a:p>
            <a:pPr algn="ctr"/>
            <a:r>
              <a:rPr lang="en-US" sz="2400" dirty="0">
                <a:solidFill>
                  <a:schemeClr val="bg1"/>
                </a:solidFill>
                <a:ea typeface="Roboto" panose="02000000000000000000" pitchFamily="2" charset="0"/>
                <a:cs typeface="Roboto" panose="02000000000000000000" pitchFamily="2" charset="0"/>
              </a:rPr>
              <a:t>Introduction</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Utopia: Decline and Fall?</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After the Millennium</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Crisis of the Object</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Collision City and the Politics of ‘Bricolage’</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Collage City and the Reconquest of Time</a:t>
            </a:r>
          </a:p>
        </p:txBody>
      </p:sp>
    </p:spTree>
    <p:extLst>
      <p:ext uri="{BB962C8B-B14F-4D97-AF65-F5344CB8AC3E}">
        <p14:creationId xmlns:p14="http://schemas.microsoft.com/office/powerpoint/2010/main" val="6991730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CCC69A0-0FB0-4619-93D8-D1EBEB6BAA4C}"/>
              </a:ext>
            </a:extLst>
          </p:cNvPr>
          <p:cNvSpPr txBox="1"/>
          <p:nvPr/>
        </p:nvSpPr>
        <p:spPr>
          <a:xfrm>
            <a:off x="3667866" y="2651724"/>
            <a:ext cx="4856267" cy="923330"/>
          </a:xfrm>
          <a:prstGeom prst="rect">
            <a:avLst/>
          </a:prstGeom>
          <a:noFill/>
        </p:spPr>
        <p:txBody>
          <a:bodyPr wrap="square" rtlCol="0">
            <a:spAutoFit/>
          </a:bodyPr>
          <a:lstStyle/>
          <a:p>
            <a:pPr algn="ctr"/>
            <a:r>
              <a:rPr lang="en-US" sz="5400" dirty="0">
                <a:ea typeface="Roboto" panose="02000000000000000000" pitchFamily="2" charset="0"/>
                <a:cs typeface="Roboto" panose="02000000000000000000" pitchFamily="2" charset="0"/>
              </a:rPr>
              <a:t>Bricolage</a:t>
            </a:r>
          </a:p>
        </p:txBody>
      </p:sp>
    </p:spTree>
    <p:extLst>
      <p:ext uri="{BB962C8B-B14F-4D97-AF65-F5344CB8AC3E}">
        <p14:creationId xmlns:p14="http://schemas.microsoft.com/office/powerpoint/2010/main" val="9420080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8A04B06-0EC7-4061-BD70-95E97EE264FC}"/>
              </a:ext>
            </a:extLst>
          </p:cNvPr>
          <p:cNvSpPr txBox="1"/>
          <p:nvPr/>
        </p:nvSpPr>
        <p:spPr>
          <a:xfrm>
            <a:off x="1726746" y="2644691"/>
            <a:ext cx="3675408" cy="2062103"/>
          </a:xfrm>
          <a:prstGeom prst="rect">
            <a:avLst/>
          </a:prstGeom>
          <a:noFill/>
        </p:spPr>
        <p:txBody>
          <a:bodyPr wrap="square" rtlCol="0">
            <a:spAutoFit/>
          </a:bodyPr>
          <a:lstStyle/>
          <a:p>
            <a:pPr algn="ctr"/>
            <a:r>
              <a:rPr lang="en-US" sz="3200" dirty="0"/>
              <a:t>Cross-breeding</a:t>
            </a:r>
          </a:p>
          <a:p>
            <a:pPr algn="ctr"/>
            <a:r>
              <a:rPr lang="en-US" sz="3200" dirty="0"/>
              <a:t>Assimilation</a:t>
            </a:r>
          </a:p>
          <a:p>
            <a:pPr algn="ctr"/>
            <a:r>
              <a:rPr lang="en-US" sz="3200" dirty="0"/>
              <a:t>Distortion</a:t>
            </a:r>
          </a:p>
          <a:p>
            <a:pPr algn="ctr"/>
            <a:r>
              <a:rPr lang="en-US" sz="3200" dirty="0"/>
              <a:t>Challenge</a:t>
            </a:r>
          </a:p>
        </p:txBody>
      </p:sp>
      <p:sp>
        <p:nvSpPr>
          <p:cNvPr id="2" name="Rectangle 1">
            <a:extLst>
              <a:ext uri="{FF2B5EF4-FFF2-40B4-BE49-F238E27FC236}">
                <a16:creationId xmlns:a16="http://schemas.microsoft.com/office/drawing/2014/main" id="{E49F25D4-1153-4071-8BFA-AF3FB38137BD}"/>
              </a:ext>
            </a:extLst>
          </p:cNvPr>
          <p:cNvSpPr/>
          <p:nvPr/>
        </p:nvSpPr>
        <p:spPr>
          <a:xfrm>
            <a:off x="6680989" y="2644691"/>
            <a:ext cx="3675408" cy="2062103"/>
          </a:xfrm>
          <a:prstGeom prst="rect">
            <a:avLst/>
          </a:prstGeom>
        </p:spPr>
        <p:txBody>
          <a:bodyPr wrap="square">
            <a:spAutoFit/>
          </a:bodyPr>
          <a:lstStyle/>
          <a:p>
            <a:pPr algn="ctr"/>
            <a:r>
              <a:rPr lang="en-US" sz="3200" dirty="0"/>
              <a:t>Response</a:t>
            </a:r>
          </a:p>
          <a:p>
            <a:pPr algn="ctr"/>
            <a:r>
              <a:rPr lang="en-US" sz="3200" dirty="0"/>
              <a:t>Imposition</a:t>
            </a:r>
          </a:p>
          <a:p>
            <a:pPr algn="ctr"/>
            <a:r>
              <a:rPr lang="en-US" sz="3200" dirty="0"/>
              <a:t>Superimposition</a:t>
            </a:r>
          </a:p>
          <a:p>
            <a:pPr algn="ctr"/>
            <a:r>
              <a:rPr lang="en-US" sz="3200" dirty="0"/>
              <a:t>Conciliation</a:t>
            </a:r>
          </a:p>
        </p:txBody>
      </p:sp>
      <p:sp>
        <p:nvSpPr>
          <p:cNvPr id="5" name="Rectangle 4">
            <a:extLst>
              <a:ext uri="{FF2B5EF4-FFF2-40B4-BE49-F238E27FC236}">
                <a16:creationId xmlns:a16="http://schemas.microsoft.com/office/drawing/2014/main" id="{D1555D34-C67E-4392-B978-32C2F3FE1311}"/>
              </a:ext>
            </a:extLst>
          </p:cNvPr>
          <p:cNvSpPr/>
          <p:nvPr/>
        </p:nvSpPr>
        <p:spPr>
          <a:xfrm>
            <a:off x="2935199" y="1292364"/>
            <a:ext cx="6321601" cy="707886"/>
          </a:xfrm>
          <a:prstGeom prst="rect">
            <a:avLst/>
          </a:prstGeom>
        </p:spPr>
        <p:txBody>
          <a:bodyPr wrap="square">
            <a:spAutoFit/>
          </a:bodyPr>
          <a:lstStyle/>
          <a:p>
            <a:pPr algn="ctr"/>
            <a:r>
              <a:rPr lang="en-US" sz="4000" b="1" dirty="0"/>
              <a:t>STRATEGIES OF BRICOLAGE</a:t>
            </a:r>
          </a:p>
        </p:txBody>
      </p:sp>
    </p:spTree>
    <p:extLst>
      <p:ext uri="{BB962C8B-B14F-4D97-AF65-F5344CB8AC3E}">
        <p14:creationId xmlns:p14="http://schemas.microsoft.com/office/powerpoint/2010/main" val="3155945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3D0442-4A12-49D1-913D-D50CD1208EB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665255" y="1460373"/>
            <a:ext cx="4590261" cy="3575304"/>
          </a:xfrm>
          <a:prstGeom prst="rect">
            <a:avLst/>
          </a:prstGeom>
        </p:spPr>
      </p:pic>
      <p:sp>
        <p:nvSpPr>
          <p:cNvPr id="4" name="TextBox 3">
            <a:extLst>
              <a:ext uri="{FF2B5EF4-FFF2-40B4-BE49-F238E27FC236}">
                <a16:creationId xmlns:a16="http://schemas.microsoft.com/office/drawing/2014/main" id="{744EF540-6C8E-4238-9D7F-C58D683611F0}"/>
              </a:ext>
            </a:extLst>
          </p:cNvPr>
          <p:cNvSpPr txBox="1"/>
          <p:nvPr/>
        </p:nvSpPr>
        <p:spPr>
          <a:xfrm>
            <a:off x="7638388" y="6187081"/>
            <a:ext cx="3754554" cy="461665"/>
          </a:xfrm>
          <a:prstGeom prst="rect">
            <a:avLst/>
          </a:prstGeom>
          <a:noFill/>
        </p:spPr>
        <p:txBody>
          <a:bodyPr wrap="none" rtlCol="0">
            <a:spAutoFit/>
          </a:bodyPr>
          <a:lstStyle/>
          <a:p>
            <a:pPr algn="r"/>
            <a:r>
              <a:rPr lang="en-US" sz="1200" dirty="0"/>
              <a:t>Left: Pablo Picasso, </a:t>
            </a:r>
            <a:r>
              <a:rPr lang="en-US" sz="1200" i="1" dirty="0"/>
              <a:t>Bull’s Head </a:t>
            </a:r>
            <a:r>
              <a:rPr lang="en-US" sz="1200" dirty="0"/>
              <a:t>(1944)</a:t>
            </a:r>
          </a:p>
          <a:p>
            <a:pPr algn="r"/>
            <a:r>
              <a:rPr lang="en-US" sz="1200" dirty="0"/>
              <a:t>Right: Pablo Picasso, </a:t>
            </a:r>
            <a:r>
              <a:rPr lang="en-US" sz="1200" i="1" dirty="0"/>
              <a:t>Still Life with Chair Caning </a:t>
            </a:r>
            <a:r>
              <a:rPr lang="en-US" sz="1200" dirty="0"/>
              <a:t>(1911-12)</a:t>
            </a:r>
          </a:p>
        </p:txBody>
      </p:sp>
      <p:pic>
        <p:nvPicPr>
          <p:cNvPr id="5" name="Picture 4">
            <a:extLst>
              <a:ext uri="{FF2B5EF4-FFF2-40B4-BE49-F238E27FC236}">
                <a16:creationId xmlns:a16="http://schemas.microsoft.com/office/drawing/2014/main" id="{B0766E19-271F-42C4-8955-49442511C8DE}"/>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256754" y="1460373"/>
            <a:ext cx="4396199" cy="3575304"/>
          </a:xfrm>
          <a:prstGeom prst="rect">
            <a:avLst/>
          </a:prstGeom>
        </p:spPr>
      </p:pic>
    </p:spTree>
    <p:extLst>
      <p:ext uri="{BB962C8B-B14F-4D97-AF65-F5344CB8AC3E}">
        <p14:creationId xmlns:p14="http://schemas.microsoft.com/office/powerpoint/2010/main" val="25416396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3D0442-4A12-49D1-913D-D50CD1208EB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665255" y="1460373"/>
            <a:ext cx="4590261" cy="3575304"/>
          </a:xfrm>
          <a:prstGeom prst="rect">
            <a:avLst/>
          </a:prstGeom>
        </p:spPr>
      </p:pic>
      <p:sp>
        <p:nvSpPr>
          <p:cNvPr id="4" name="TextBox 3">
            <a:extLst>
              <a:ext uri="{FF2B5EF4-FFF2-40B4-BE49-F238E27FC236}">
                <a16:creationId xmlns:a16="http://schemas.microsoft.com/office/drawing/2014/main" id="{744EF540-6C8E-4238-9D7F-C58D683611F0}"/>
              </a:ext>
            </a:extLst>
          </p:cNvPr>
          <p:cNvSpPr txBox="1"/>
          <p:nvPr/>
        </p:nvSpPr>
        <p:spPr>
          <a:xfrm>
            <a:off x="7638388" y="6187081"/>
            <a:ext cx="3754554" cy="461665"/>
          </a:xfrm>
          <a:prstGeom prst="rect">
            <a:avLst/>
          </a:prstGeom>
          <a:noFill/>
        </p:spPr>
        <p:txBody>
          <a:bodyPr wrap="none" rtlCol="0">
            <a:spAutoFit/>
          </a:bodyPr>
          <a:lstStyle/>
          <a:p>
            <a:pPr algn="r"/>
            <a:r>
              <a:rPr lang="en-US" sz="1200" dirty="0"/>
              <a:t>Left: Pablo Picasso, </a:t>
            </a:r>
            <a:r>
              <a:rPr lang="en-US" sz="1200" i="1" dirty="0"/>
              <a:t>Bull’s Head </a:t>
            </a:r>
            <a:r>
              <a:rPr lang="en-US" sz="1200" dirty="0"/>
              <a:t>(1944)</a:t>
            </a:r>
          </a:p>
          <a:p>
            <a:pPr algn="r"/>
            <a:r>
              <a:rPr lang="en-US" sz="1200" dirty="0"/>
              <a:t>Right: Pablo Picasso, </a:t>
            </a:r>
            <a:r>
              <a:rPr lang="en-US" sz="1200" i="1" dirty="0"/>
              <a:t>Still Life with Chair Caning </a:t>
            </a:r>
            <a:r>
              <a:rPr lang="en-US" sz="1200" dirty="0"/>
              <a:t>(1911-12)</a:t>
            </a:r>
          </a:p>
        </p:txBody>
      </p:sp>
      <p:sp>
        <p:nvSpPr>
          <p:cNvPr id="6" name="TextBox 5">
            <a:extLst>
              <a:ext uri="{FF2B5EF4-FFF2-40B4-BE49-F238E27FC236}">
                <a16:creationId xmlns:a16="http://schemas.microsoft.com/office/drawing/2014/main" id="{EF7FD75D-7908-45E0-B292-494B3AB1773B}"/>
              </a:ext>
            </a:extLst>
          </p:cNvPr>
          <p:cNvSpPr txBox="1"/>
          <p:nvPr/>
        </p:nvSpPr>
        <p:spPr>
          <a:xfrm>
            <a:off x="1173721" y="2432304"/>
            <a:ext cx="4922279" cy="1384995"/>
          </a:xfrm>
          <a:prstGeom prst="rect">
            <a:avLst/>
          </a:prstGeom>
          <a:noFill/>
        </p:spPr>
        <p:txBody>
          <a:bodyPr wrap="square" rtlCol="0">
            <a:spAutoFit/>
          </a:bodyPr>
          <a:lstStyle/>
          <a:p>
            <a:r>
              <a:rPr lang="en-US" sz="2800" dirty="0">
                <a:ea typeface="Roboto" panose="02000000000000000000" pitchFamily="2" charset="0"/>
                <a:cs typeface="Roboto" panose="02000000000000000000" pitchFamily="2" charset="0"/>
              </a:rPr>
              <a:t>“Disparate objects held together by various means, ‘physical, optical, psychological.”</a:t>
            </a:r>
          </a:p>
        </p:txBody>
      </p:sp>
    </p:spTree>
    <p:extLst>
      <p:ext uri="{BB962C8B-B14F-4D97-AF65-F5344CB8AC3E}">
        <p14:creationId xmlns:p14="http://schemas.microsoft.com/office/powerpoint/2010/main" val="6747599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3D0442-4A12-49D1-913D-D50CD1208EB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665255" y="1460373"/>
            <a:ext cx="4590261" cy="3575304"/>
          </a:xfrm>
          <a:prstGeom prst="rect">
            <a:avLst/>
          </a:prstGeom>
        </p:spPr>
      </p:pic>
      <p:sp>
        <p:nvSpPr>
          <p:cNvPr id="4" name="TextBox 3">
            <a:extLst>
              <a:ext uri="{FF2B5EF4-FFF2-40B4-BE49-F238E27FC236}">
                <a16:creationId xmlns:a16="http://schemas.microsoft.com/office/drawing/2014/main" id="{744EF540-6C8E-4238-9D7F-C58D683611F0}"/>
              </a:ext>
            </a:extLst>
          </p:cNvPr>
          <p:cNvSpPr txBox="1"/>
          <p:nvPr/>
        </p:nvSpPr>
        <p:spPr>
          <a:xfrm>
            <a:off x="9032296" y="6187081"/>
            <a:ext cx="2360646" cy="461665"/>
          </a:xfrm>
          <a:prstGeom prst="rect">
            <a:avLst/>
          </a:prstGeom>
          <a:noFill/>
        </p:spPr>
        <p:txBody>
          <a:bodyPr wrap="none" rtlCol="0">
            <a:spAutoFit/>
          </a:bodyPr>
          <a:lstStyle/>
          <a:p>
            <a:pPr algn="r"/>
            <a:r>
              <a:rPr lang="en-US" sz="1200" dirty="0"/>
              <a:t>Left: The Imperial Fora, Rome</a:t>
            </a:r>
          </a:p>
          <a:p>
            <a:pPr algn="r"/>
            <a:r>
              <a:rPr lang="en-US" sz="1200" dirty="0"/>
              <a:t>Right: Hadrian’s Villa, Tivoli (Rome)</a:t>
            </a:r>
          </a:p>
        </p:txBody>
      </p:sp>
      <p:pic>
        <p:nvPicPr>
          <p:cNvPr id="43010" name="Picture 2" descr="Image result for imperial fora rome">
            <a:extLst>
              <a:ext uri="{FF2B5EF4-FFF2-40B4-BE49-F238E27FC236}">
                <a16:creationId xmlns:a16="http://schemas.microsoft.com/office/drawing/2014/main" id="{A52A8E4C-F087-4932-8483-096251FD286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0753" y="1643729"/>
            <a:ext cx="5594138" cy="3208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4260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3D0442-4A12-49D1-913D-D50CD1208EB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665255" y="1460373"/>
            <a:ext cx="4590261" cy="3575304"/>
          </a:xfrm>
          <a:prstGeom prst="rect">
            <a:avLst/>
          </a:prstGeom>
        </p:spPr>
      </p:pic>
      <p:sp>
        <p:nvSpPr>
          <p:cNvPr id="4" name="TextBox 3">
            <a:extLst>
              <a:ext uri="{FF2B5EF4-FFF2-40B4-BE49-F238E27FC236}">
                <a16:creationId xmlns:a16="http://schemas.microsoft.com/office/drawing/2014/main" id="{744EF540-6C8E-4238-9D7F-C58D683611F0}"/>
              </a:ext>
            </a:extLst>
          </p:cNvPr>
          <p:cNvSpPr txBox="1"/>
          <p:nvPr/>
        </p:nvSpPr>
        <p:spPr>
          <a:xfrm>
            <a:off x="8662130" y="6187081"/>
            <a:ext cx="2730812" cy="461665"/>
          </a:xfrm>
          <a:prstGeom prst="rect">
            <a:avLst/>
          </a:prstGeom>
          <a:noFill/>
        </p:spPr>
        <p:txBody>
          <a:bodyPr wrap="none" rtlCol="0">
            <a:spAutoFit/>
          </a:bodyPr>
          <a:lstStyle/>
          <a:p>
            <a:pPr algn="r"/>
            <a:r>
              <a:rPr lang="en-US" sz="1200" dirty="0"/>
              <a:t>Left: Wiesbaden, Germany (plan c. 1900)</a:t>
            </a:r>
          </a:p>
          <a:p>
            <a:pPr algn="r"/>
            <a:r>
              <a:rPr lang="en-US" sz="1200" dirty="0"/>
              <a:t>Right: Hadrian’s Villa, Tivoli (Rome)</a:t>
            </a:r>
          </a:p>
        </p:txBody>
      </p:sp>
      <p:pic>
        <p:nvPicPr>
          <p:cNvPr id="5" name="Picture 4">
            <a:extLst>
              <a:ext uri="{FF2B5EF4-FFF2-40B4-BE49-F238E27FC236}">
                <a16:creationId xmlns:a16="http://schemas.microsoft.com/office/drawing/2014/main" id="{B0766E19-271F-42C4-8955-49442511C8D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69804" y="749817"/>
            <a:ext cx="5256942" cy="5284373"/>
          </a:xfrm>
          <a:prstGeom prst="rect">
            <a:avLst/>
          </a:prstGeom>
        </p:spPr>
      </p:pic>
    </p:spTree>
    <p:extLst>
      <p:ext uri="{BB962C8B-B14F-4D97-AF65-F5344CB8AC3E}">
        <p14:creationId xmlns:p14="http://schemas.microsoft.com/office/powerpoint/2010/main" val="14738497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EE0459-4F34-4843-A6D0-BE1D55FFA8AA}"/>
              </a:ext>
            </a:extLst>
          </p:cNvPr>
          <p:cNvSpPr txBox="1"/>
          <p:nvPr/>
        </p:nvSpPr>
        <p:spPr>
          <a:xfrm>
            <a:off x="1639958" y="1931598"/>
            <a:ext cx="9355420" cy="2554545"/>
          </a:xfrm>
          <a:prstGeom prst="rect">
            <a:avLst/>
          </a:prstGeom>
          <a:noFill/>
        </p:spPr>
        <p:txBody>
          <a:bodyPr wrap="square" rtlCol="0">
            <a:spAutoFit/>
          </a:bodyPr>
          <a:lstStyle/>
          <a:p>
            <a:r>
              <a:rPr lang="en-US" sz="3200" dirty="0"/>
              <a:t>“the idea that collage technique, by accommodating a whole range of </a:t>
            </a:r>
            <a:r>
              <a:rPr lang="en-US" sz="3200" i="1" dirty="0"/>
              <a:t>axes mundi</a:t>
            </a:r>
            <a:r>
              <a:rPr lang="en-US" sz="3200" dirty="0"/>
              <a:t> […] might be a means of permitting us the enjoyment of </a:t>
            </a:r>
            <a:r>
              <a:rPr lang="en-US" sz="3200" b="1" dirty="0"/>
              <a:t>utopian poetics </a:t>
            </a:r>
            <a:r>
              <a:rPr lang="en-US" sz="3200" dirty="0"/>
              <a:t>without our being obliged to suffer the embarrassment of </a:t>
            </a:r>
            <a:r>
              <a:rPr lang="en-US" sz="3200" b="1" dirty="0"/>
              <a:t>utopian politics</a:t>
            </a:r>
            <a:r>
              <a:rPr lang="en-US" sz="3200" dirty="0"/>
              <a:t>.”</a:t>
            </a:r>
          </a:p>
        </p:txBody>
      </p:sp>
    </p:spTree>
    <p:extLst>
      <p:ext uri="{BB962C8B-B14F-4D97-AF65-F5344CB8AC3E}">
        <p14:creationId xmlns:p14="http://schemas.microsoft.com/office/powerpoint/2010/main" val="18896368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9299AD-9B95-4804-A9D8-97105EDE8D51}"/>
              </a:ext>
            </a:extLst>
          </p:cNvPr>
          <p:cNvSpPr txBox="1"/>
          <p:nvPr/>
        </p:nvSpPr>
        <p:spPr>
          <a:xfrm>
            <a:off x="1418290" y="920621"/>
            <a:ext cx="9355420" cy="5016758"/>
          </a:xfrm>
          <a:prstGeom prst="rect">
            <a:avLst/>
          </a:prstGeom>
          <a:noFill/>
        </p:spPr>
        <p:txBody>
          <a:bodyPr wrap="square" rtlCol="0">
            <a:spAutoFit/>
          </a:bodyPr>
          <a:lstStyle/>
          <a:p>
            <a:r>
              <a:rPr lang="en-US" sz="3200" dirty="0"/>
              <a:t>“because collage is a method deriving its virtue from its irony, because it seems to be a technique for using things and simultaneously disbelieving in them, it is also </a:t>
            </a:r>
            <a:r>
              <a:rPr lang="en-US" sz="3200" b="1" dirty="0">
                <a:solidFill>
                  <a:srgbClr val="FF0000"/>
                </a:solidFill>
              </a:rPr>
              <a:t>a strategy which can allow utopia to be dealt with as image, to be dealt with in </a:t>
            </a:r>
            <a:r>
              <a:rPr lang="en-US" sz="3200" b="1" i="1" dirty="0">
                <a:solidFill>
                  <a:srgbClr val="FF0000"/>
                </a:solidFill>
              </a:rPr>
              <a:t>fragments</a:t>
            </a:r>
            <a:r>
              <a:rPr lang="en-US" sz="3200" b="1" dirty="0">
                <a:solidFill>
                  <a:srgbClr val="FF0000"/>
                </a:solidFill>
              </a:rPr>
              <a:t> without our having to accept it in </a:t>
            </a:r>
            <a:r>
              <a:rPr lang="en-US" sz="3200" b="1" i="1" dirty="0">
                <a:solidFill>
                  <a:srgbClr val="FF0000"/>
                </a:solidFill>
              </a:rPr>
              <a:t>toto</a:t>
            </a:r>
            <a:r>
              <a:rPr lang="en-US" sz="3200" dirty="0"/>
              <a:t>, which is further to suggest that collage could even be a strategy which, by supporting the utopian illusion of changelessness and finality, might even fuel a reality of change, motion, action and history.”</a:t>
            </a:r>
          </a:p>
        </p:txBody>
      </p:sp>
    </p:spTree>
    <p:extLst>
      <p:ext uri="{BB962C8B-B14F-4D97-AF65-F5344CB8AC3E}">
        <p14:creationId xmlns:p14="http://schemas.microsoft.com/office/powerpoint/2010/main" val="4434599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3D0442-4A12-49D1-913D-D50CD1208EB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526677" y="1793929"/>
            <a:ext cx="5992776" cy="3196148"/>
          </a:xfrm>
          <a:prstGeom prst="rect">
            <a:avLst/>
          </a:prstGeom>
        </p:spPr>
      </p:pic>
      <p:sp>
        <p:nvSpPr>
          <p:cNvPr id="4" name="TextBox 3">
            <a:extLst>
              <a:ext uri="{FF2B5EF4-FFF2-40B4-BE49-F238E27FC236}">
                <a16:creationId xmlns:a16="http://schemas.microsoft.com/office/drawing/2014/main" id="{744EF540-6C8E-4238-9D7F-C58D683611F0}"/>
              </a:ext>
            </a:extLst>
          </p:cNvPr>
          <p:cNvSpPr txBox="1"/>
          <p:nvPr/>
        </p:nvSpPr>
        <p:spPr>
          <a:xfrm>
            <a:off x="8937654" y="5958481"/>
            <a:ext cx="2455288" cy="646331"/>
          </a:xfrm>
          <a:prstGeom prst="rect">
            <a:avLst/>
          </a:prstGeom>
          <a:noFill/>
        </p:spPr>
        <p:txBody>
          <a:bodyPr wrap="none" rtlCol="0">
            <a:spAutoFit/>
          </a:bodyPr>
          <a:lstStyle/>
          <a:p>
            <a:pPr algn="r"/>
            <a:r>
              <a:rPr lang="en-US" sz="1200" b="1" dirty="0"/>
              <a:t>Memorable Streets</a:t>
            </a:r>
          </a:p>
          <a:p>
            <a:pPr algn="r"/>
            <a:r>
              <a:rPr lang="en-US" sz="1200" dirty="0"/>
              <a:t>Left: 5</a:t>
            </a:r>
            <a:r>
              <a:rPr lang="en-US" sz="1200" baseline="30000" dirty="0"/>
              <a:t>th</a:t>
            </a:r>
            <a:r>
              <a:rPr lang="en-US" sz="1200" dirty="0"/>
              <a:t> Ave facing Central Park, NYC</a:t>
            </a:r>
          </a:p>
          <a:p>
            <a:pPr algn="r"/>
            <a:r>
              <a:rPr lang="en-US" sz="1200" dirty="0"/>
              <a:t>Right: Michigan Ave</a:t>
            </a:r>
            <a:r>
              <a:rPr lang="en-US" sz="1200"/>
              <a:t>, Chicago</a:t>
            </a:r>
            <a:endParaRPr lang="en-US" sz="1200" dirty="0"/>
          </a:p>
        </p:txBody>
      </p:sp>
      <p:pic>
        <p:nvPicPr>
          <p:cNvPr id="5" name="Picture 4">
            <a:extLst>
              <a:ext uri="{FF2B5EF4-FFF2-40B4-BE49-F238E27FC236}">
                <a16:creationId xmlns:a16="http://schemas.microsoft.com/office/drawing/2014/main" id="{B0766E19-271F-42C4-8955-49442511C8D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70242" y="749817"/>
            <a:ext cx="3656066" cy="5284373"/>
          </a:xfrm>
          <a:prstGeom prst="rect">
            <a:avLst/>
          </a:prstGeom>
        </p:spPr>
      </p:pic>
    </p:spTree>
    <p:extLst>
      <p:ext uri="{BB962C8B-B14F-4D97-AF65-F5344CB8AC3E}">
        <p14:creationId xmlns:p14="http://schemas.microsoft.com/office/powerpoint/2010/main" val="41998616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3D0442-4A12-49D1-913D-D50CD1208EB6}"/>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5714040" y="1137745"/>
            <a:ext cx="5618049" cy="4220560"/>
          </a:xfrm>
          <a:prstGeom prst="rect">
            <a:avLst/>
          </a:prstGeom>
        </p:spPr>
      </p:pic>
      <p:sp>
        <p:nvSpPr>
          <p:cNvPr id="4" name="TextBox 3">
            <a:extLst>
              <a:ext uri="{FF2B5EF4-FFF2-40B4-BE49-F238E27FC236}">
                <a16:creationId xmlns:a16="http://schemas.microsoft.com/office/drawing/2014/main" id="{744EF540-6C8E-4238-9D7F-C58D683611F0}"/>
              </a:ext>
            </a:extLst>
          </p:cNvPr>
          <p:cNvSpPr txBox="1"/>
          <p:nvPr/>
        </p:nvSpPr>
        <p:spPr>
          <a:xfrm>
            <a:off x="8942335" y="5958481"/>
            <a:ext cx="2450607" cy="646331"/>
          </a:xfrm>
          <a:prstGeom prst="rect">
            <a:avLst/>
          </a:prstGeom>
          <a:noFill/>
        </p:spPr>
        <p:txBody>
          <a:bodyPr wrap="none" rtlCol="0">
            <a:spAutoFit/>
          </a:bodyPr>
          <a:lstStyle/>
          <a:p>
            <a:pPr algn="r"/>
            <a:r>
              <a:rPr lang="en-US" sz="1200" b="1" dirty="0"/>
              <a:t>Stabilizers</a:t>
            </a:r>
          </a:p>
          <a:p>
            <a:pPr algn="r"/>
            <a:r>
              <a:rPr lang="en-US" sz="1200" dirty="0"/>
              <a:t>Left: Place des Vosges, Paris</a:t>
            </a:r>
          </a:p>
          <a:p>
            <a:pPr algn="r"/>
            <a:r>
              <a:rPr lang="en-US" sz="1200" dirty="0"/>
              <a:t>Right: National Mall, Washington DC</a:t>
            </a:r>
          </a:p>
        </p:txBody>
      </p:sp>
      <p:pic>
        <p:nvPicPr>
          <p:cNvPr id="5" name="Picture 4">
            <a:extLst>
              <a:ext uri="{FF2B5EF4-FFF2-40B4-BE49-F238E27FC236}">
                <a16:creationId xmlns:a16="http://schemas.microsoft.com/office/drawing/2014/main" id="{B0766E19-271F-42C4-8955-49442511C8D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94261" y="1704413"/>
            <a:ext cx="4008028" cy="3375181"/>
          </a:xfrm>
          <a:prstGeom prst="rect">
            <a:avLst/>
          </a:prstGeom>
        </p:spPr>
      </p:pic>
    </p:spTree>
    <p:extLst>
      <p:ext uri="{BB962C8B-B14F-4D97-AF65-F5344CB8AC3E}">
        <p14:creationId xmlns:p14="http://schemas.microsoft.com/office/powerpoint/2010/main" val="154658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4B5BD09-69C1-4907-B0E4-83D20008CC34}"/>
              </a:ext>
            </a:extLst>
          </p:cNvPr>
          <p:cNvSpPr txBox="1"/>
          <p:nvPr/>
        </p:nvSpPr>
        <p:spPr>
          <a:xfrm>
            <a:off x="8794154" y="6187081"/>
            <a:ext cx="2598788" cy="276999"/>
          </a:xfrm>
          <a:prstGeom prst="rect">
            <a:avLst/>
          </a:prstGeom>
          <a:noFill/>
        </p:spPr>
        <p:txBody>
          <a:bodyPr wrap="none" rtlCol="0">
            <a:spAutoFit/>
          </a:bodyPr>
          <a:lstStyle/>
          <a:p>
            <a:pPr algn="r"/>
            <a:r>
              <a:rPr lang="en-US" sz="1200" dirty="0">
                <a:solidFill>
                  <a:schemeClr val="bg1"/>
                </a:solidFill>
              </a:rPr>
              <a:t>Pruitt-</a:t>
            </a:r>
            <a:r>
              <a:rPr lang="en-US" sz="1200" dirty="0" err="1">
                <a:solidFill>
                  <a:schemeClr val="bg1"/>
                </a:solidFill>
              </a:rPr>
              <a:t>Igoe</a:t>
            </a:r>
            <a:r>
              <a:rPr lang="en-US" sz="1200" dirty="0">
                <a:solidFill>
                  <a:schemeClr val="bg1"/>
                </a:solidFill>
              </a:rPr>
              <a:t> demolition, St. Louis (1972)</a:t>
            </a:r>
          </a:p>
        </p:txBody>
      </p:sp>
      <p:pic>
        <p:nvPicPr>
          <p:cNvPr id="4098" name="Picture 2" descr="Image result for pruitt igoe demolition">
            <a:extLst>
              <a:ext uri="{FF2B5EF4-FFF2-40B4-BE49-F238E27FC236}">
                <a16:creationId xmlns:a16="http://schemas.microsoft.com/office/drawing/2014/main" id="{F1A0481D-C32E-42FD-80AA-1A600CB295D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8323" y="1903809"/>
            <a:ext cx="5422900" cy="305038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5A5AC9D-67AC-4B0A-BAFE-9B0A36F5011A}"/>
              </a:ext>
            </a:extLst>
          </p:cNvPr>
          <p:cNvSpPr txBox="1"/>
          <p:nvPr/>
        </p:nvSpPr>
        <p:spPr>
          <a:xfrm>
            <a:off x="6267452" y="2196918"/>
            <a:ext cx="5578510" cy="2308324"/>
          </a:xfrm>
          <a:prstGeom prst="rect">
            <a:avLst/>
          </a:prstGeom>
          <a:noFill/>
        </p:spPr>
        <p:txBody>
          <a:bodyPr wrap="square" rtlCol="0">
            <a:spAutoFit/>
          </a:bodyPr>
          <a:lstStyle/>
          <a:p>
            <a:pPr algn="ctr"/>
            <a:r>
              <a:rPr lang="en-US" sz="2400" dirty="0">
                <a:solidFill>
                  <a:schemeClr val="bg1"/>
                </a:solidFill>
                <a:ea typeface="Roboto" panose="02000000000000000000" pitchFamily="2" charset="0"/>
                <a:cs typeface="Roboto" panose="02000000000000000000" pitchFamily="2" charset="0"/>
              </a:rPr>
              <a:t>Introduction</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Utopia: Decline and Fall?</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After the Millennium</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Crisis of the Object</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Collision City and the Politics of ‘Bricolage’</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Collage City and the Reconquest of Time</a:t>
            </a:r>
          </a:p>
        </p:txBody>
      </p:sp>
    </p:spTree>
    <p:extLst>
      <p:ext uri="{BB962C8B-B14F-4D97-AF65-F5344CB8AC3E}">
        <p14:creationId xmlns:p14="http://schemas.microsoft.com/office/powerpoint/2010/main" val="5710564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3D0442-4A12-49D1-913D-D50CD1208EB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357193" y="1140082"/>
            <a:ext cx="6331744" cy="4215886"/>
          </a:xfrm>
          <a:prstGeom prst="rect">
            <a:avLst/>
          </a:prstGeom>
        </p:spPr>
      </p:pic>
      <p:sp>
        <p:nvSpPr>
          <p:cNvPr id="4" name="TextBox 3">
            <a:extLst>
              <a:ext uri="{FF2B5EF4-FFF2-40B4-BE49-F238E27FC236}">
                <a16:creationId xmlns:a16="http://schemas.microsoft.com/office/drawing/2014/main" id="{744EF540-6C8E-4238-9D7F-C58D683611F0}"/>
              </a:ext>
            </a:extLst>
          </p:cNvPr>
          <p:cNvSpPr txBox="1"/>
          <p:nvPr/>
        </p:nvSpPr>
        <p:spPr>
          <a:xfrm>
            <a:off x="8986962" y="5958481"/>
            <a:ext cx="2405980" cy="646331"/>
          </a:xfrm>
          <a:prstGeom prst="rect">
            <a:avLst/>
          </a:prstGeom>
          <a:noFill/>
        </p:spPr>
        <p:txBody>
          <a:bodyPr wrap="none" rtlCol="0">
            <a:spAutoFit/>
          </a:bodyPr>
          <a:lstStyle/>
          <a:p>
            <a:pPr algn="r"/>
            <a:r>
              <a:rPr lang="en-US" sz="1200" b="1" dirty="0"/>
              <a:t>Potentially Interminable Set Pieces</a:t>
            </a:r>
          </a:p>
          <a:p>
            <a:pPr algn="r"/>
            <a:r>
              <a:rPr lang="en-US" sz="1200" dirty="0"/>
              <a:t>Left: Chester Terrace, London</a:t>
            </a:r>
          </a:p>
          <a:p>
            <a:pPr algn="r"/>
            <a:r>
              <a:rPr lang="en-US" sz="1200" dirty="0"/>
              <a:t>Right: San Francisco</a:t>
            </a:r>
          </a:p>
        </p:txBody>
      </p:sp>
      <p:pic>
        <p:nvPicPr>
          <p:cNvPr id="5" name="Picture 4">
            <a:extLst>
              <a:ext uri="{FF2B5EF4-FFF2-40B4-BE49-F238E27FC236}">
                <a16:creationId xmlns:a16="http://schemas.microsoft.com/office/drawing/2014/main" id="{B0766E19-271F-42C4-8955-49442511C8D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94261" y="2205657"/>
            <a:ext cx="4008028" cy="2372694"/>
          </a:xfrm>
          <a:prstGeom prst="rect">
            <a:avLst/>
          </a:prstGeom>
        </p:spPr>
      </p:pic>
    </p:spTree>
    <p:extLst>
      <p:ext uri="{BB962C8B-B14F-4D97-AF65-F5344CB8AC3E}">
        <p14:creationId xmlns:p14="http://schemas.microsoft.com/office/powerpoint/2010/main" val="8870764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3D0442-4A12-49D1-913D-D50CD1208EB6}"/>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5357193" y="1464435"/>
            <a:ext cx="6331744" cy="3567179"/>
          </a:xfrm>
          <a:prstGeom prst="rect">
            <a:avLst/>
          </a:prstGeom>
        </p:spPr>
      </p:pic>
      <p:sp>
        <p:nvSpPr>
          <p:cNvPr id="4" name="TextBox 3">
            <a:extLst>
              <a:ext uri="{FF2B5EF4-FFF2-40B4-BE49-F238E27FC236}">
                <a16:creationId xmlns:a16="http://schemas.microsoft.com/office/drawing/2014/main" id="{744EF540-6C8E-4238-9D7F-C58D683611F0}"/>
              </a:ext>
            </a:extLst>
          </p:cNvPr>
          <p:cNvSpPr txBox="1"/>
          <p:nvPr/>
        </p:nvSpPr>
        <p:spPr>
          <a:xfrm>
            <a:off x="8458869" y="5958481"/>
            <a:ext cx="2934073" cy="646331"/>
          </a:xfrm>
          <a:prstGeom prst="rect">
            <a:avLst/>
          </a:prstGeom>
          <a:noFill/>
        </p:spPr>
        <p:txBody>
          <a:bodyPr wrap="none" rtlCol="0">
            <a:spAutoFit/>
          </a:bodyPr>
          <a:lstStyle/>
          <a:p>
            <a:pPr algn="r"/>
            <a:r>
              <a:rPr lang="en-US" sz="1200" b="1" dirty="0"/>
              <a:t>Splendid Public Terraces</a:t>
            </a:r>
          </a:p>
          <a:p>
            <a:pPr algn="r"/>
            <a:r>
              <a:rPr lang="en-US" sz="1200" dirty="0"/>
              <a:t>Left: Vicenza, Piazzale Monte Berico</a:t>
            </a:r>
          </a:p>
          <a:p>
            <a:pPr algn="r"/>
            <a:r>
              <a:rPr lang="en-US" sz="1200" dirty="0"/>
              <a:t>Right: Griffith Park Observatory, Los Angeles</a:t>
            </a:r>
          </a:p>
        </p:txBody>
      </p:sp>
      <p:pic>
        <p:nvPicPr>
          <p:cNvPr id="5" name="Picture 4">
            <a:extLst>
              <a:ext uri="{FF2B5EF4-FFF2-40B4-BE49-F238E27FC236}">
                <a16:creationId xmlns:a16="http://schemas.microsoft.com/office/drawing/2014/main" id="{B0766E19-271F-42C4-8955-49442511C8D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94261" y="2095128"/>
            <a:ext cx="4008028" cy="2593751"/>
          </a:xfrm>
          <a:prstGeom prst="rect">
            <a:avLst/>
          </a:prstGeom>
        </p:spPr>
      </p:pic>
    </p:spTree>
    <p:extLst>
      <p:ext uri="{BB962C8B-B14F-4D97-AF65-F5344CB8AC3E}">
        <p14:creationId xmlns:p14="http://schemas.microsoft.com/office/powerpoint/2010/main" val="12491655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3D0442-4A12-49D1-913D-D50CD1208EB6}"/>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5357193" y="1183748"/>
            <a:ext cx="6331744" cy="4128555"/>
          </a:xfrm>
          <a:prstGeom prst="rect">
            <a:avLst/>
          </a:prstGeom>
        </p:spPr>
      </p:pic>
      <p:sp>
        <p:nvSpPr>
          <p:cNvPr id="4" name="TextBox 3">
            <a:extLst>
              <a:ext uri="{FF2B5EF4-FFF2-40B4-BE49-F238E27FC236}">
                <a16:creationId xmlns:a16="http://schemas.microsoft.com/office/drawing/2014/main" id="{744EF540-6C8E-4238-9D7F-C58D683611F0}"/>
              </a:ext>
            </a:extLst>
          </p:cNvPr>
          <p:cNvSpPr txBox="1"/>
          <p:nvPr/>
        </p:nvSpPr>
        <p:spPr>
          <a:xfrm>
            <a:off x="8579287" y="5958481"/>
            <a:ext cx="2813655" cy="646331"/>
          </a:xfrm>
          <a:prstGeom prst="rect">
            <a:avLst/>
          </a:prstGeom>
          <a:noFill/>
        </p:spPr>
        <p:txBody>
          <a:bodyPr wrap="none" rtlCol="0">
            <a:spAutoFit/>
          </a:bodyPr>
          <a:lstStyle/>
          <a:p>
            <a:pPr algn="r"/>
            <a:r>
              <a:rPr lang="en-US" sz="1200" b="1" dirty="0"/>
              <a:t>Ambiguous and Composite Buildings</a:t>
            </a:r>
          </a:p>
          <a:p>
            <a:pPr algn="r"/>
            <a:r>
              <a:rPr lang="en-US" sz="1200" dirty="0"/>
              <a:t>Left: </a:t>
            </a:r>
            <a:r>
              <a:rPr lang="en-US" sz="1200" dirty="0" err="1"/>
              <a:t>Fatephur</a:t>
            </a:r>
            <a:r>
              <a:rPr lang="en-US" sz="1200" dirty="0"/>
              <a:t> Sikri, India</a:t>
            </a:r>
          </a:p>
          <a:p>
            <a:pPr algn="r"/>
            <a:r>
              <a:rPr lang="en-US" sz="1200" dirty="0"/>
              <a:t>Right: The Barbican Development, London</a:t>
            </a:r>
          </a:p>
        </p:txBody>
      </p:sp>
      <p:pic>
        <p:nvPicPr>
          <p:cNvPr id="5" name="Picture 4">
            <a:extLst>
              <a:ext uri="{FF2B5EF4-FFF2-40B4-BE49-F238E27FC236}">
                <a16:creationId xmlns:a16="http://schemas.microsoft.com/office/drawing/2014/main" id="{B0766E19-271F-42C4-8955-49442511C8D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94261" y="1114010"/>
            <a:ext cx="4008028" cy="4555987"/>
          </a:xfrm>
          <a:prstGeom prst="rect">
            <a:avLst/>
          </a:prstGeom>
        </p:spPr>
      </p:pic>
    </p:spTree>
    <p:extLst>
      <p:ext uri="{BB962C8B-B14F-4D97-AF65-F5344CB8AC3E}">
        <p14:creationId xmlns:p14="http://schemas.microsoft.com/office/powerpoint/2010/main" val="32421517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3D0442-4A12-49D1-913D-D50CD1208EB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357193" y="1325285"/>
            <a:ext cx="6331744" cy="3845479"/>
          </a:xfrm>
          <a:prstGeom prst="rect">
            <a:avLst/>
          </a:prstGeom>
        </p:spPr>
      </p:pic>
      <p:sp>
        <p:nvSpPr>
          <p:cNvPr id="4" name="TextBox 3">
            <a:extLst>
              <a:ext uri="{FF2B5EF4-FFF2-40B4-BE49-F238E27FC236}">
                <a16:creationId xmlns:a16="http://schemas.microsoft.com/office/drawing/2014/main" id="{744EF540-6C8E-4238-9D7F-C58D683611F0}"/>
              </a:ext>
            </a:extLst>
          </p:cNvPr>
          <p:cNvSpPr txBox="1"/>
          <p:nvPr/>
        </p:nvSpPr>
        <p:spPr>
          <a:xfrm>
            <a:off x="8934063" y="5958481"/>
            <a:ext cx="2458879" cy="646331"/>
          </a:xfrm>
          <a:prstGeom prst="rect">
            <a:avLst/>
          </a:prstGeom>
          <a:noFill/>
        </p:spPr>
        <p:txBody>
          <a:bodyPr wrap="none" rtlCol="0">
            <a:spAutoFit/>
          </a:bodyPr>
          <a:lstStyle/>
          <a:p>
            <a:pPr algn="r"/>
            <a:r>
              <a:rPr lang="en-US" sz="1200" b="1" dirty="0"/>
              <a:t>Nostalgia-Producing Instruments</a:t>
            </a:r>
          </a:p>
          <a:p>
            <a:pPr algn="r"/>
            <a:r>
              <a:rPr lang="en-US" sz="1200" dirty="0"/>
              <a:t>Left: Pyramid of Caius </a:t>
            </a:r>
            <a:r>
              <a:rPr lang="en-US" sz="1200" dirty="0" err="1"/>
              <a:t>Cestius</a:t>
            </a:r>
            <a:r>
              <a:rPr lang="en-US" sz="1200" dirty="0"/>
              <a:t>, Rome</a:t>
            </a:r>
          </a:p>
          <a:p>
            <a:pPr algn="r"/>
            <a:r>
              <a:rPr lang="en-US" sz="1200" dirty="0"/>
              <a:t>Right: Steel Stacks, </a:t>
            </a:r>
            <a:r>
              <a:rPr lang="en-US" sz="1200" dirty="0" err="1"/>
              <a:t>Bethelehem</a:t>
            </a:r>
            <a:r>
              <a:rPr lang="en-US" sz="1200" dirty="0"/>
              <a:t>, PA</a:t>
            </a:r>
          </a:p>
        </p:txBody>
      </p:sp>
      <p:pic>
        <p:nvPicPr>
          <p:cNvPr id="5" name="Picture 4">
            <a:extLst>
              <a:ext uri="{FF2B5EF4-FFF2-40B4-BE49-F238E27FC236}">
                <a16:creationId xmlns:a16="http://schemas.microsoft.com/office/drawing/2014/main" id="{B0766E19-271F-42C4-8955-49442511C8D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94261" y="1872115"/>
            <a:ext cx="4008028" cy="3039778"/>
          </a:xfrm>
          <a:prstGeom prst="rect">
            <a:avLst/>
          </a:prstGeom>
        </p:spPr>
      </p:pic>
    </p:spTree>
    <p:extLst>
      <p:ext uri="{BB962C8B-B14F-4D97-AF65-F5344CB8AC3E}">
        <p14:creationId xmlns:p14="http://schemas.microsoft.com/office/powerpoint/2010/main" val="26797388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3D0442-4A12-49D1-913D-D50CD1208EB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357193" y="1137745"/>
            <a:ext cx="6331744" cy="4220560"/>
          </a:xfrm>
          <a:prstGeom prst="rect">
            <a:avLst/>
          </a:prstGeom>
        </p:spPr>
      </p:pic>
      <p:sp>
        <p:nvSpPr>
          <p:cNvPr id="4" name="TextBox 3">
            <a:extLst>
              <a:ext uri="{FF2B5EF4-FFF2-40B4-BE49-F238E27FC236}">
                <a16:creationId xmlns:a16="http://schemas.microsoft.com/office/drawing/2014/main" id="{744EF540-6C8E-4238-9D7F-C58D683611F0}"/>
              </a:ext>
            </a:extLst>
          </p:cNvPr>
          <p:cNvSpPr txBox="1"/>
          <p:nvPr/>
        </p:nvSpPr>
        <p:spPr>
          <a:xfrm>
            <a:off x="8286771" y="5958481"/>
            <a:ext cx="3106171" cy="646331"/>
          </a:xfrm>
          <a:prstGeom prst="rect">
            <a:avLst/>
          </a:prstGeom>
          <a:noFill/>
        </p:spPr>
        <p:txBody>
          <a:bodyPr wrap="none" rtlCol="0">
            <a:spAutoFit/>
          </a:bodyPr>
          <a:lstStyle/>
          <a:p>
            <a:pPr algn="r"/>
            <a:r>
              <a:rPr lang="en-US" sz="1200" b="1" dirty="0"/>
              <a:t>The Garden</a:t>
            </a:r>
          </a:p>
          <a:p>
            <a:pPr algn="r"/>
            <a:r>
              <a:rPr lang="en-US" sz="1200" dirty="0"/>
              <a:t>Left: Chateau of the Bishops of </a:t>
            </a:r>
            <a:r>
              <a:rPr lang="en-US" sz="1200" dirty="0" err="1"/>
              <a:t>Langres</a:t>
            </a:r>
            <a:r>
              <a:rPr lang="en-US" sz="1200"/>
              <a:t>, France</a:t>
            </a:r>
            <a:endParaRPr lang="en-US" sz="1200" dirty="0"/>
          </a:p>
          <a:p>
            <a:pPr algn="r"/>
            <a:r>
              <a:rPr lang="en-US" sz="1200" dirty="0"/>
              <a:t>Right: Central Park, NYC</a:t>
            </a:r>
          </a:p>
        </p:txBody>
      </p:sp>
      <p:pic>
        <p:nvPicPr>
          <p:cNvPr id="5" name="Picture 4">
            <a:extLst>
              <a:ext uri="{FF2B5EF4-FFF2-40B4-BE49-F238E27FC236}">
                <a16:creationId xmlns:a16="http://schemas.microsoft.com/office/drawing/2014/main" id="{B0766E19-271F-42C4-8955-49442511C8D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363698" y="1118457"/>
            <a:ext cx="3069154" cy="4547094"/>
          </a:xfrm>
          <a:prstGeom prst="rect">
            <a:avLst/>
          </a:prstGeom>
        </p:spPr>
      </p:pic>
    </p:spTree>
    <p:extLst>
      <p:ext uri="{BB962C8B-B14F-4D97-AF65-F5344CB8AC3E}">
        <p14:creationId xmlns:p14="http://schemas.microsoft.com/office/powerpoint/2010/main" val="21507998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4B5BD09-69C1-4907-B0E4-83D20008CC34}"/>
              </a:ext>
            </a:extLst>
          </p:cNvPr>
          <p:cNvSpPr txBox="1"/>
          <p:nvPr/>
        </p:nvSpPr>
        <p:spPr>
          <a:xfrm>
            <a:off x="10034878" y="6187081"/>
            <a:ext cx="1358064" cy="276999"/>
          </a:xfrm>
          <a:prstGeom prst="rect">
            <a:avLst/>
          </a:prstGeom>
          <a:noFill/>
        </p:spPr>
        <p:txBody>
          <a:bodyPr wrap="none" rtlCol="0">
            <a:spAutoFit/>
          </a:bodyPr>
          <a:lstStyle/>
          <a:p>
            <a:pPr algn="r"/>
            <a:r>
              <a:rPr lang="en-US" sz="1200" i="1" dirty="0">
                <a:solidFill>
                  <a:schemeClr val="bg1"/>
                </a:solidFill>
              </a:rPr>
              <a:t>Collage City </a:t>
            </a:r>
            <a:r>
              <a:rPr lang="en-US" sz="1200" dirty="0">
                <a:solidFill>
                  <a:schemeClr val="bg1"/>
                </a:solidFill>
              </a:rPr>
              <a:t>(1978)</a:t>
            </a:r>
            <a:endParaRPr lang="en-US" sz="1200" i="1" dirty="0">
              <a:solidFill>
                <a:schemeClr val="bg1"/>
              </a:solidFill>
            </a:endParaRPr>
          </a:p>
        </p:txBody>
      </p:sp>
      <p:sp>
        <p:nvSpPr>
          <p:cNvPr id="5" name="TextBox 4">
            <a:extLst>
              <a:ext uri="{FF2B5EF4-FFF2-40B4-BE49-F238E27FC236}">
                <a16:creationId xmlns:a16="http://schemas.microsoft.com/office/drawing/2014/main" id="{4823F92B-816F-48EF-95B0-921BAADC079C}"/>
              </a:ext>
            </a:extLst>
          </p:cNvPr>
          <p:cNvSpPr txBox="1"/>
          <p:nvPr/>
        </p:nvSpPr>
        <p:spPr>
          <a:xfrm>
            <a:off x="688942" y="1347050"/>
            <a:ext cx="5578510" cy="769441"/>
          </a:xfrm>
          <a:prstGeom prst="rect">
            <a:avLst/>
          </a:prstGeom>
          <a:noFill/>
        </p:spPr>
        <p:txBody>
          <a:bodyPr wrap="square" rtlCol="0">
            <a:spAutoFit/>
          </a:bodyPr>
          <a:lstStyle/>
          <a:p>
            <a:pPr algn="ctr"/>
            <a:r>
              <a:rPr lang="en-US" sz="4400" dirty="0">
                <a:solidFill>
                  <a:schemeClr val="bg1"/>
                </a:solidFill>
                <a:ea typeface="Roboto" panose="02000000000000000000" pitchFamily="2" charset="0"/>
                <a:cs typeface="Roboto" panose="02000000000000000000" pitchFamily="2" charset="0"/>
              </a:rPr>
              <a:t>UTOPIA</a:t>
            </a:r>
          </a:p>
        </p:txBody>
      </p:sp>
      <p:sp>
        <p:nvSpPr>
          <p:cNvPr id="9" name="TextBox 8">
            <a:extLst>
              <a:ext uri="{FF2B5EF4-FFF2-40B4-BE49-F238E27FC236}">
                <a16:creationId xmlns:a16="http://schemas.microsoft.com/office/drawing/2014/main" id="{B9CD22C7-4CD0-4FF0-BB91-3D995DFF2CE8}"/>
              </a:ext>
            </a:extLst>
          </p:cNvPr>
          <p:cNvSpPr txBox="1"/>
          <p:nvPr/>
        </p:nvSpPr>
        <p:spPr>
          <a:xfrm>
            <a:off x="6267452" y="2196918"/>
            <a:ext cx="5578510" cy="2308324"/>
          </a:xfrm>
          <a:prstGeom prst="rect">
            <a:avLst/>
          </a:prstGeom>
          <a:noFill/>
        </p:spPr>
        <p:txBody>
          <a:bodyPr wrap="square" rtlCol="0">
            <a:spAutoFit/>
          </a:bodyPr>
          <a:lstStyle/>
          <a:p>
            <a:pPr algn="ctr"/>
            <a:r>
              <a:rPr lang="en-US" sz="2400" dirty="0">
                <a:solidFill>
                  <a:schemeClr val="tx1">
                    <a:lumMod val="65000"/>
                    <a:lumOff val="35000"/>
                  </a:schemeClr>
                </a:solidFill>
                <a:ea typeface="Roboto" panose="02000000000000000000" pitchFamily="2" charset="0"/>
                <a:cs typeface="Roboto" panose="02000000000000000000" pitchFamily="2" charset="0"/>
              </a:rPr>
              <a:t>Introduction</a:t>
            </a:r>
          </a:p>
          <a:p>
            <a:pPr algn="ctr"/>
            <a:r>
              <a:rPr lang="en-US" sz="2400" dirty="0">
                <a:solidFill>
                  <a:schemeClr val="bg1"/>
                </a:solidFill>
                <a:ea typeface="Roboto" panose="02000000000000000000" pitchFamily="2" charset="0"/>
                <a:cs typeface="Roboto" panose="02000000000000000000" pitchFamily="2" charset="0"/>
              </a:rPr>
              <a:t>Utopia: Decline and Fall?</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After the Millennium</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Crisis of the Object</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Collision City and the Politics of ‘Bricolage’</a:t>
            </a:r>
          </a:p>
          <a:p>
            <a:pPr algn="ctr"/>
            <a:r>
              <a:rPr lang="en-US" sz="2400" dirty="0">
                <a:solidFill>
                  <a:schemeClr val="tx1">
                    <a:lumMod val="65000"/>
                    <a:lumOff val="35000"/>
                  </a:schemeClr>
                </a:solidFill>
                <a:ea typeface="Roboto" panose="02000000000000000000" pitchFamily="2" charset="0"/>
                <a:cs typeface="Roboto" panose="02000000000000000000" pitchFamily="2" charset="0"/>
              </a:rPr>
              <a:t>Collage City and the Reconquest of Time</a:t>
            </a:r>
          </a:p>
        </p:txBody>
      </p:sp>
    </p:spTree>
    <p:extLst>
      <p:ext uri="{BB962C8B-B14F-4D97-AF65-F5344CB8AC3E}">
        <p14:creationId xmlns:p14="http://schemas.microsoft.com/office/powerpoint/2010/main" val="12696054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8967</TotalTime>
  <Words>4423</Words>
  <Application>Microsoft Office PowerPoint</Application>
  <PresentationFormat>Widescreen</PresentationFormat>
  <Paragraphs>512</Paragraphs>
  <Slides>84</Slides>
  <Notes>56</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0</vt:i4>
      </vt:variant>
      <vt:variant>
        <vt:lpstr>Slide Titles</vt:lpstr>
      </vt:variant>
      <vt:variant>
        <vt:i4>84</vt:i4>
      </vt:variant>
    </vt:vector>
  </HeadingPairs>
  <TitlesOfParts>
    <vt:vector size="89" baseType="lpstr">
      <vt:lpstr>Arial</vt:lpstr>
      <vt:lpstr>Calibri</vt:lpstr>
      <vt:lpstr>Calibri Light</vt:lpstr>
      <vt:lpstr>Oswald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Eugene Han</dc:creator>
  <cp:lastModifiedBy>Eugene Han</cp:lastModifiedBy>
  <cp:revision>384</cp:revision>
  <dcterms:created xsi:type="dcterms:W3CDTF">2019-06-04T12:26:12Z</dcterms:created>
  <dcterms:modified xsi:type="dcterms:W3CDTF">2020-09-23T16:36:01Z</dcterms:modified>
</cp:coreProperties>
</file>