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sldIdLst>
    <p:sldId id="256" r:id="rId2"/>
    <p:sldId id="396" r:id="rId3"/>
    <p:sldId id="475" r:id="rId4"/>
    <p:sldId id="386" r:id="rId5"/>
    <p:sldId id="517" r:id="rId6"/>
    <p:sldId id="516" r:id="rId7"/>
    <p:sldId id="387" r:id="rId8"/>
    <p:sldId id="518" r:id="rId9"/>
    <p:sldId id="551" r:id="rId10"/>
    <p:sldId id="529" r:id="rId11"/>
    <p:sldId id="533" r:id="rId12"/>
    <p:sldId id="532" r:id="rId13"/>
    <p:sldId id="538" r:id="rId14"/>
    <p:sldId id="539" r:id="rId15"/>
    <p:sldId id="541" r:id="rId16"/>
    <p:sldId id="540" r:id="rId17"/>
    <p:sldId id="536" r:id="rId18"/>
    <p:sldId id="537" r:id="rId19"/>
    <p:sldId id="543" r:id="rId20"/>
    <p:sldId id="542" r:id="rId21"/>
    <p:sldId id="544" r:id="rId22"/>
    <p:sldId id="549" r:id="rId23"/>
    <p:sldId id="545" r:id="rId24"/>
    <p:sldId id="548" r:id="rId25"/>
    <p:sldId id="546" r:id="rId26"/>
    <p:sldId id="547" r:id="rId27"/>
    <p:sldId id="550" r:id="rId28"/>
    <p:sldId id="552" r:id="rId29"/>
    <p:sldId id="553" r:id="rId30"/>
    <p:sldId id="554" r:id="rId31"/>
    <p:sldId id="555" r:id="rId32"/>
    <p:sldId id="556" r:id="rId33"/>
    <p:sldId id="558" r:id="rId34"/>
    <p:sldId id="380" r:id="rId35"/>
    <p:sldId id="381" r:id="rId36"/>
    <p:sldId id="382" r:id="rId37"/>
    <p:sldId id="560" r:id="rId38"/>
    <p:sldId id="561" r:id="rId39"/>
    <p:sldId id="562" r:id="rId40"/>
    <p:sldId id="564" r:id="rId41"/>
    <p:sldId id="563" r:id="rId42"/>
    <p:sldId id="565" r:id="rId43"/>
    <p:sldId id="519" r:id="rId44"/>
    <p:sldId id="520" r:id="rId45"/>
    <p:sldId id="521" r:id="rId46"/>
    <p:sldId id="582" r:id="rId47"/>
    <p:sldId id="581" r:id="rId48"/>
    <p:sldId id="580" r:id="rId49"/>
    <p:sldId id="579" r:id="rId50"/>
    <p:sldId id="578" r:id="rId51"/>
    <p:sldId id="570" r:id="rId52"/>
    <p:sldId id="589" r:id="rId53"/>
    <p:sldId id="535" r:id="rId54"/>
    <p:sldId id="588" r:id="rId55"/>
    <p:sldId id="587" r:id="rId56"/>
    <p:sldId id="586" r:id="rId57"/>
    <p:sldId id="584" r:id="rId58"/>
    <p:sldId id="590" r:id="rId59"/>
    <p:sldId id="593" r:id="rId60"/>
    <p:sldId id="592" r:id="rId61"/>
    <p:sldId id="525" r:id="rId62"/>
    <p:sldId id="594" r:id="rId63"/>
    <p:sldId id="523" r:id="rId64"/>
    <p:sldId id="388" r:id="rId65"/>
    <p:sldId id="491" r:id="rId66"/>
    <p:sldId id="389" r:id="rId67"/>
    <p:sldId id="393" r:id="rId68"/>
    <p:sldId id="394" r:id="rId69"/>
    <p:sldId id="392" r:id="rId70"/>
    <p:sldId id="378" r:id="rId71"/>
    <p:sldId id="623" r:id="rId72"/>
    <p:sldId id="595" r:id="rId73"/>
    <p:sldId id="427" r:id="rId74"/>
    <p:sldId id="515" r:id="rId75"/>
    <p:sldId id="385" r:id="rId76"/>
    <p:sldId id="596" r:id="rId77"/>
    <p:sldId id="528" r:id="rId78"/>
    <p:sldId id="597" r:id="rId79"/>
    <p:sldId id="271" r:id="rId80"/>
    <p:sldId id="286" r:id="rId81"/>
    <p:sldId id="622" r:id="rId82"/>
    <p:sldId id="599" r:id="rId83"/>
    <p:sldId id="598" r:id="rId84"/>
    <p:sldId id="601" r:id="rId85"/>
    <p:sldId id="609" r:id="rId86"/>
    <p:sldId id="611" r:id="rId87"/>
    <p:sldId id="603" r:id="rId88"/>
    <p:sldId id="610" r:id="rId89"/>
    <p:sldId id="621" r:id="rId90"/>
    <p:sldId id="620" r:id="rId91"/>
    <p:sldId id="607" r:id="rId92"/>
    <p:sldId id="612" r:id="rId93"/>
    <p:sldId id="624" r:id="rId94"/>
    <p:sldId id="625" r:id="rId95"/>
    <p:sldId id="627" r:id="rId96"/>
    <p:sldId id="626" r:id="rId97"/>
    <p:sldId id="628" r:id="rId98"/>
    <p:sldId id="613" r:id="rId99"/>
    <p:sldId id="616" r:id="rId100"/>
    <p:sldId id="614" r:id="rId101"/>
    <p:sldId id="619" r:id="rId102"/>
    <p:sldId id="617" r:id="rId103"/>
    <p:sldId id="629" r:id="rId104"/>
    <p:sldId id="618"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6" autoAdjust="0"/>
    <p:restoredTop sz="69591" autoAdjust="0"/>
  </p:normalViewPr>
  <p:slideViewPr>
    <p:cSldViewPr snapToGrid="0">
      <p:cViewPr varScale="1">
        <p:scale>
          <a:sx n="138" d="100"/>
          <a:sy n="138" d="100"/>
        </p:scale>
        <p:origin x="2117" y="96"/>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31CEF3-19B6-45DF-9DB3-13136E70B41D}" type="datetimeFigureOut">
              <a:rPr lang="en-US" smtClean="0"/>
              <a:t>Wednesday/9/30/2020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AD47CE-6028-46F2-A87F-6D3962B463F0}" type="slidenum">
              <a:rPr lang="en-US" smtClean="0"/>
              <a:t>‹#›</a:t>
            </a:fld>
            <a:endParaRPr lang="en-US"/>
          </a:p>
        </p:txBody>
      </p:sp>
    </p:spTree>
    <p:extLst>
      <p:ext uri="{BB962C8B-B14F-4D97-AF65-F5344CB8AC3E}">
        <p14:creationId xmlns:p14="http://schemas.microsoft.com/office/powerpoint/2010/main" val="881310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Last part of the City</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a:t>
            </a:fld>
            <a:endParaRPr lang="en-US"/>
          </a:p>
        </p:txBody>
      </p:sp>
    </p:spTree>
    <p:extLst>
      <p:ext uri="{BB962C8B-B14F-4D97-AF65-F5344CB8AC3E}">
        <p14:creationId xmlns:p14="http://schemas.microsoft.com/office/powerpoint/2010/main" val="2383481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strike="sngStrike" dirty="0">
                <a:effectLst/>
                <a:latin typeface="Calibri" panose="020F0502020204030204" pitchFamily="34" charset="0"/>
                <a:ea typeface="Calibri" panose="020F0502020204030204" pitchFamily="34" charset="0"/>
                <a:cs typeface="Times New Roman" panose="02020603050405020304" pitchFamily="18" charset="0"/>
              </a:rPr>
              <a:t>Functionalism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­First, there was the problem of Functionalism</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Rossi believed that the Modernists’ ambition to make architecture ‘machine-like’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reduced the architectural project to a mere function</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 called this: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Naïve Functionalism</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a:t>
            </a:fld>
            <a:endParaRPr lang="en-US"/>
          </a:p>
        </p:txBody>
      </p:sp>
    </p:spTree>
    <p:extLst>
      <p:ext uri="{BB962C8B-B14F-4D97-AF65-F5344CB8AC3E}">
        <p14:creationId xmlns:p14="http://schemas.microsoft.com/office/powerpoint/2010/main" val="9922703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From typological classes, one could develop into more elaborate structures</a:t>
            </a:r>
          </a:p>
          <a:p>
            <a:pPr marL="171450" indent="-171450">
              <a:buFontTx/>
              <a:buChar char="-"/>
            </a:pPr>
            <a:r>
              <a:rPr lang="en-US" dirty="0"/>
              <a:t>But regardless of the complexity of a given work, there remained a typological </a:t>
            </a:r>
            <a:r>
              <a:rPr lang="en-US" b="1" dirty="0"/>
              <a:t>essence</a:t>
            </a: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100</a:t>
            </a:fld>
            <a:endParaRPr lang="en-US"/>
          </a:p>
        </p:txBody>
      </p:sp>
    </p:spTree>
    <p:extLst>
      <p:ext uri="{BB962C8B-B14F-4D97-AF65-F5344CB8AC3E}">
        <p14:creationId xmlns:p14="http://schemas.microsoft.com/office/powerpoint/2010/main" val="129218718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Moving over the final, third, typological phase as narrated by Vidler, if the first was Nature, the second was Model/Process, the third was of the City (exemplified by Rossi)</a:t>
            </a:r>
          </a:p>
          <a:p>
            <a:pPr marL="171450" indent="-171450">
              <a:buFontTx/>
              <a:buChar char="-"/>
            </a:pPr>
            <a:r>
              <a:rPr lang="en-US" dirty="0"/>
              <a:t>This notion of Autonomy seated in Rossi’s understanding of the Architecture and the City</a:t>
            </a:r>
          </a:p>
          <a:p>
            <a:pPr marL="628650" lvl="1" indent="-171450">
              <a:buFontTx/>
              <a:buChar char="-"/>
            </a:pPr>
            <a:r>
              <a:rPr lang="en-US" dirty="0"/>
              <a:t>That the city is a memory for architecture</a:t>
            </a:r>
          </a:p>
          <a:p>
            <a:pPr marL="628650" lvl="1" indent="-171450">
              <a:buFontTx/>
              <a:buChar char="-"/>
            </a:pPr>
            <a:r>
              <a:rPr lang="en-US" dirty="0"/>
              <a:t>But not a memory as in something stuck in the past, but as an active memory that shapes our understanding of architecture today</a:t>
            </a:r>
          </a:p>
          <a:p>
            <a:pPr marL="171450" lvl="0" indent="-171450">
              <a:buFontTx/>
              <a:buChar char="-"/>
            </a:pPr>
            <a:r>
              <a:rPr lang="en-US" dirty="0"/>
              <a:t>In other words, we can conceive of ‘types’ not through nature or process, but from architecture itself</a:t>
            </a:r>
          </a:p>
          <a:p>
            <a:pPr marL="628650" lvl="1" indent="-171450">
              <a:buFontTx/>
              <a:buChar char="-"/>
            </a:pPr>
            <a:r>
              <a:rPr lang="en-US" dirty="0"/>
              <a:t>This </a:t>
            </a:r>
            <a:r>
              <a:rPr lang="en-US" i="1" dirty="0"/>
              <a:t>itself</a:t>
            </a:r>
            <a:r>
              <a:rPr lang="en-US" i="0" dirty="0"/>
              <a:t> is the root of the notion of Autonomy</a:t>
            </a: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101</a:t>
            </a:fld>
            <a:endParaRPr lang="en-US"/>
          </a:p>
        </p:txBody>
      </p:sp>
    </p:spTree>
    <p:extLst>
      <p:ext uri="{BB962C8B-B14F-4D97-AF65-F5344CB8AC3E}">
        <p14:creationId xmlns:p14="http://schemas.microsoft.com/office/powerpoint/2010/main" val="2637537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 So back to Rossi’s usage of Canaletto’s painting of a fictional Venice, Architecture comes from Architecture</a:t>
            </a:r>
          </a:p>
        </p:txBody>
      </p:sp>
      <p:sp>
        <p:nvSpPr>
          <p:cNvPr id="4" name="Slide Number Placeholder 3"/>
          <p:cNvSpPr>
            <a:spLocks noGrp="1"/>
          </p:cNvSpPr>
          <p:nvPr>
            <p:ph type="sldNum" sz="quarter" idx="5"/>
          </p:nvPr>
        </p:nvSpPr>
        <p:spPr/>
        <p:txBody>
          <a:bodyPr/>
          <a:lstStyle/>
          <a:p>
            <a:fld id="{13AD47CE-6028-46F2-A87F-6D3962B463F0}" type="slidenum">
              <a:rPr lang="en-US" smtClean="0"/>
              <a:t>102</a:t>
            </a:fld>
            <a:endParaRPr lang="en-US"/>
          </a:p>
        </p:txBody>
      </p:sp>
    </p:spTree>
    <p:extLst>
      <p:ext uri="{BB962C8B-B14F-4D97-AF65-F5344CB8AC3E}">
        <p14:creationId xmlns:p14="http://schemas.microsoft.com/office/powerpoint/2010/main" val="219155541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 So back to Rossi’s usage of Canaletto’s painting of a fictional Venice, Architecture comes from Architecture</a:t>
            </a:r>
          </a:p>
        </p:txBody>
      </p:sp>
      <p:sp>
        <p:nvSpPr>
          <p:cNvPr id="4" name="Slide Number Placeholder 3"/>
          <p:cNvSpPr>
            <a:spLocks noGrp="1"/>
          </p:cNvSpPr>
          <p:nvPr>
            <p:ph type="sldNum" sz="quarter" idx="5"/>
          </p:nvPr>
        </p:nvSpPr>
        <p:spPr/>
        <p:txBody>
          <a:bodyPr/>
          <a:lstStyle/>
          <a:p>
            <a:fld id="{13AD47CE-6028-46F2-A87F-6D3962B463F0}" type="slidenum">
              <a:rPr lang="en-US" smtClean="0"/>
              <a:t>103</a:t>
            </a:fld>
            <a:endParaRPr lang="en-US"/>
          </a:p>
        </p:txBody>
      </p:sp>
    </p:spTree>
    <p:extLst>
      <p:ext uri="{BB962C8B-B14F-4D97-AF65-F5344CB8AC3E}">
        <p14:creationId xmlns:p14="http://schemas.microsoft.com/office/powerpoint/2010/main" val="415428044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 What they all have in common is the concept of architecture’s Origin, its ‘Ur’ state, its ontological basis</a:t>
            </a:r>
          </a:p>
        </p:txBody>
      </p:sp>
      <p:sp>
        <p:nvSpPr>
          <p:cNvPr id="4" name="Slide Number Placeholder 3"/>
          <p:cNvSpPr>
            <a:spLocks noGrp="1"/>
          </p:cNvSpPr>
          <p:nvPr>
            <p:ph type="sldNum" sz="quarter" idx="5"/>
          </p:nvPr>
        </p:nvSpPr>
        <p:spPr/>
        <p:txBody>
          <a:bodyPr/>
          <a:lstStyle/>
          <a:p>
            <a:fld id="{13AD47CE-6028-46F2-A87F-6D3962B463F0}" type="slidenum">
              <a:rPr lang="en-US" smtClean="0"/>
              <a:t>104</a:t>
            </a:fld>
            <a:endParaRPr lang="en-US"/>
          </a:p>
        </p:txBody>
      </p:sp>
    </p:spTree>
    <p:extLst>
      <p:ext uri="{BB962C8B-B14F-4D97-AF65-F5344CB8AC3E}">
        <p14:creationId xmlns:p14="http://schemas.microsoft.com/office/powerpoint/2010/main" val="2648866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His criticism was simply that architecture was incredibly rich with many influence, but to reduce it to a mere machine was to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take away all of its complexities</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3AD47CE-6028-46F2-A87F-6D3962B463F0}" type="slidenum">
              <a:rPr lang="en-US" smtClean="0"/>
              <a:t>11</a:t>
            </a:fld>
            <a:endParaRPr lang="en-US"/>
          </a:p>
        </p:txBody>
      </p:sp>
    </p:spTree>
    <p:extLst>
      <p:ext uri="{BB962C8B-B14F-4D97-AF65-F5344CB8AC3E}">
        <p14:creationId xmlns:p14="http://schemas.microsoft.com/office/powerpoint/2010/main" val="3447250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Likewise, &lt;&lt;Quote… “The question “for what purpose?”…&gt;&gt;</a:t>
            </a:r>
          </a:p>
          <a:p>
            <a:pPr marL="800100" marR="0" lvl="1"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As if an architectural work that functioned as ‘promised’ was equivalent to good architecture – </a:t>
            </a:r>
            <a:r>
              <a:rPr lang="en-US" sz="1100" u="sng" dirty="0">
                <a:effectLst/>
                <a:latin typeface="Calibri" panose="020F0502020204030204" pitchFamily="34" charset="0"/>
                <a:ea typeface="Calibri" panose="020F0502020204030204" pitchFamily="34" charset="0"/>
                <a:cs typeface="Times New Roman" panose="02020603050405020304" pitchFamily="18" charset="0"/>
              </a:rPr>
              <a:t>not equivalent</a:t>
            </a:r>
            <a:r>
              <a:rPr lang="en-US" sz="1100" u="none"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spcBef>
                <a:spcPts val="0"/>
              </a:spcBef>
              <a:spcAft>
                <a:spcPts val="0"/>
              </a:spcAft>
              <a:buFont typeface="+mj-lt"/>
              <a:buAutoNum type="arabicPeriod"/>
            </a:pPr>
            <a:r>
              <a:rPr lang="en-US" sz="1100" u="none" dirty="0">
                <a:effectLst/>
                <a:latin typeface="Calibri" panose="020F0502020204030204" pitchFamily="34" charset="0"/>
                <a:ea typeface="Calibri" panose="020F0502020204030204" pitchFamily="34" charset="0"/>
                <a:cs typeface="Times New Roman" panose="02020603050405020304" pitchFamily="18" charset="0"/>
              </a:rPr>
              <a:t>Organicism</a:t>
            </a:r>
          </a:p>
          <a:p>
            <a:pPr marL="800100" marR="0" lvl="1" indent="-342900">
              <a:spcBef>
                <a:spcPts val="0"/>
              </a:spcBef>
              <a:spcAft>
                <a:spcPts val="0"/>
              </a:spcAft>
              <a:buFont typeface="+mj-lt"/>
              <a:buAutoNum type="arabicPeriod"/>
            </a:pPr>
            <a:r>
              <a:rPr lang="en-US" sz="1100" u="none" dirty="0">
                <a:effectLst/>
                <a:latin typeface="Calibri" panose="020F0502020204030204" pitchFamily="34" charset="0"/>
                <a:ea typeface="Calibri" panose="020F0502020204030204" pitchFamily="34" charset="0"/>
                <a:cs typeface="Times New Roman" panose="02020603050405020304" pitchFamily="18" charset="0"/>
              </a:rPr>
              <a:t>Refer to page 56</a:t>
            </a:r>
          </a:p>
          <a:p>
            <a:pPr marL="800100" marR="0" lvl="1" indent="-342900">
              <a:spcBef>
                <a:spcPts val="0"/>
              </a:spcBef>
              <a:spcAft>
                <a:spcPts val="0"/>
              </a:spcAft>
              <a:buFont typeface="+mj-lt"/>
              <a:buAutoNum type="arabicPeriod"/>
            </a:pPr>
            <a:r>
              <a:rPr lang="en-US" sz="1100" u="none" dirty="0">
                <a:effectLst/>
                <a:latin typeface="Calibri" panose="020F0502020204030204" pitchFamily="34" charset="0"/>
                <a:ea typeface="Calibri" panose="020F0502020204030204" pitchFamily="34" charset="0"/>
                <a:cs typeface="Times New Roman" panose="02020603050405020304" pitchFamily="18" charset="0"/>
              </a:rPr>
              <a:t>“derived from biology”, relating the city to a human body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12</a:t>
            </a:fld>
            <a:endParaRPr lang="en-US"/>
          </a:p>
        </p:txBody>
      </p:sp>
    </p:spTree>
    <p:extLst>
      <p:ext uri="{BB962C8B-B14F-4D97-AF65-F5344CB8AC3E}">
        <p14:creationId xmlns:p14="http://schemas.microsoft.com/office/powerpoint/2010/main" val="1420885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does it do?”</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13</a:t>
            </a:fld>
            <a:endParaRPr lang="en-US"/>
          </a:p>
        </p:txBody>
      </p:sp>
    </p:spTree>
    <p:extLst>
      <p:ext uri="{BB962C8B-B14F-4D97-AF65-F5344CB8AC3E}">
        <p14:creationId xmlns:p14="http://schemas.microsoft.com/office/powerpoint/2010/main" val="1172870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“Why is it?”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14</a:t>
            </a:fld>
            <a:endParaRPr lang="en-US"/>
          </a:p>
        </p:txBody>
      </p:sp>
    </p:spTree>
    <p:extLst>
      <p:ext uri="{BB962C8B-B14F-4D97-AF65-F5344CB8AC3E}">
        <p14:creationId xmlns:p14="http://schemas.microsoft.com/office/powerpoint/2010/main" val="1656754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&lt;…&gt;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15</a:t>
            </a:fld>
            <a:endParaRPr lang="en-US"/>
          </a:p>
        </p:txBody>
      </p:sp>
    </p:spTree>
    <p:extLst>
      <p:ext uri="{BB962C8B-B14F-4D97-AF65-F5344CB8AC3E}">
        <p14:creationId xmlns:p14="http://schemas.microsoft.com/office/powerpoint/2010/main" val="437850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Maybe most curious, “When is it?”</a:t>
            </a:r>
          </a:p>
        </p:txBody>
      </p:sp>
      <p:sp>
        <p:nvSpPr>
          <p:cNvPr id="4" name="Slide Number Placeholder 3"/>
          <p:cNvSpPr>
            <a:spLocks noGrp="1"/>
          </p:cNvSpPr>
          <p:nvPr>
            <p:ph type="sldNum" sz="quarter" idx="5"/>
          </p:nvPr>
        </p:nvSpPr>
        <p:spPr/>
        <p:txBody>
          <a:bodyPr/>
          <a:lstStyle/>
          <a:p>
            <a:fld id="{13AD47CE-6028-46F2-A87F-6D3962B463F0}" type="slidenum">
              <a:rPr lang="en-US" smtClean="0"/>
              <a:t>16</a:t>
            </a:fld>
            <a:endParaRPr lang="en-US"/>
          </a:p>
        </p:txBody>
      </p:sp>
    </p:spTree>
    <p:extLst>
      <p:ext uri="{BB962C8B-B14F-4D97-AF65-F5344CB8AC3E}">
        <p14:creationId xmlns:p14="http://schemas.microsoft.com/office/powerpoint/2010/main" val="3051134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To understand Rossi’s argument against Functionalism, he presented his idea of Monuments.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17</a:t>
            </a:fld>
            <a:endParaRPr lang="en-US"/>
          </a:p>
        </p:txBody>
      </p:sp>
    </p:spTree>
    <p:extLst>
      <p:ext uri="{BB962C8B-B14F-4D97-AF65-F5344CB8AC3E}">
        <p14:creationId xmlns:p14="http://schemas.microsoft.com/office/powerpoint/2010/main" val="2637394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 stated that &lt;&lt;Quote… “they are a past that we are still experience.” [59]&gt;&gt;</a:t>
            </a:r>
          </a:p>
          <a:p>
            <a:pPr marL="628650" lvl="1" indent="-171450">
              <a:buFontTx/>
              <a:buChar char="-"/>
            </a:pPr>
            <a:r>
              <a:rPr lang="en-US" b="1" dirty="0"/>
              <a:t>So an idea of ‘history’ embodied in a physical structure</a:t>
            </a:r>
          </a:p>
        </p:txBody>
      </p:sp>
      <p:sp>
        <p:nvSpPr>
          <p:cNvPr id="4" name="Slide Number Placeholder 3"/>
          <p:cNvSpPr>
            <a:spLocks noGrp="1"/>
          </p:cNvSpPr>
          <p:nvPr>
            <p:ph type="sldNum" sz="quarter" idx="5"/>
          </p:nvPr>
        </p:nvSpPr>
        <p:spPr/>
        <p:txBody>
          <a:bodyPr/>
          <a:lstStyle/>
          <a:p>
            <a:fld id="{13AD47CE-6028-46F2-A87F-6D3962B463F0}" type="slidenum">
              <a:rPr lang="en-US" smtClean="0"/>
              <a:t>18</a:t>
            </a:fld>
            <a:endParaRPr lang="en-US"/>
          </a:p>
        </p:txBody>
      </p:sp>
    </p:spTree>
    <p:extLst>
      <p:ext uri="{BB962C8B-B14F-4D97-AF65-F5344CB8AC3E}">
        <p14:creationId xmlns:p14="http://schemas.microsoft.com/office/powerpoint/2010/main" val="1308899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term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Persistences</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critical in understanding why Monuments formed a central part of his understanding of Architecture and the City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Monuments were significant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not because they were large or located in a prominent location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but because they gave definition to the formal appearance of the city,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persisting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through time.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19</a:t>
            </a:fld>
            <a:endParaRPr lang="en-US"/>
          </a:p>
        </p:txBody>
      </p:sp>
    </p:spTree>
    <p:extLst>
      <p:ext uri="{BB962C8B-B14F-4D97-AF65-F5344CB8AC3E}">
        <p14:creationId xmlns:p14="http://schemas.microsoft.com/office/powerpoint/2010/main" val="1755968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Heavily theoretical, although he did build</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 a broad stroke, his theory was about how architectural was necessarily historical</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a:t>
            </a:fld>
            <a:endParaRPr lang="en-US"/>
          </a:p>
        </p:txBody>
      </p:sp>
    </p:spTree>
    <p:extLst>
      <p:ext uri="{BB962C8B-B14F-4D97-AF65-F5344CB8AC3E}">
        <p14:creationId xmlns:p14="http://schemas.microsoft.com/office/powerpoint/2010/main" val="101021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 dissecting the nature of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persistences</a:t>
            </a:r>
            <a:r>
              <a:rPr lang="en-US" sz="1100" dirty="0">
                <a:effectLst/>
                <a:latin typeface="Calibri" panose="020F0502020204030204" pitchFamily="34" charset="0"/>
                <a:ea typeface="Calibri" panose="020F0502020204030204" pitchFamily="34" charset="0"/>
                <a:cs typeface="Times New Roman" panose="02020603050405020304" pitchFamily="18" charset="0"/>
              </a:rPr>
              <a:t>, he defined 2 variations</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first being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PROPELLING</a:t>
            </a:r>
            <a:r>
              <a:rPr lang="en-US" sz="1100" dirty="0">
                <a:effectLst/>
                <a:latin typeface="Calibri" panose="020F0502020204030204" pitchFamily="34" charset="0"/>
                <a:ea typeface="Calibri" panose="020F0502020204030204" pitchFamily="34" charset="0"/>
                <a:cs typeface="Times New Roman" panose="02020603050405020304" pitchFamily="18" charset="0"/>
              </a:rPr>
              <a:t> ELEMENTS’</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And the second as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PATHOLOGICAL</a:t>
            </a:r>
            <a:r>
              <a:rPr lang="en-US" sz="1100" dirty="0">
                <a:effectLst/>
                <a:latin typeface="Calibri" panose="020F0502020204030204" pitchFamily="34" charset="0"/>
                <a:ea typeface="Calibri" panose="020F0502020204030204" pitchFamily="34" charset="0"/>
                <a:cs typeface="Times New Roman" panose="02020603050405020304" pitchFamily="18" charset="0"/>
              </a:rPr>
              <a:t> ELEMENTS’</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As the names suggest,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propelling elements move a city forward</a:t>
            </a:r>
            <a:r>
              <a:rPr lang="en-US" sz="1100" dirty="0">
                <a:effectLst/>
                <a:latin typeface="Calibri" panose="020F0502020204030204" pitchFamily="34" charset="0"/>
                <a:ea typeface="Calibri" panose="020F0502020204030204" pitchFamily="34" charset="0"/>
                <a:cs typeface="Times New Roman" panose="02020603050405020304" pitchFamily="18" charset="0"/>
              </a:rPr>
              <a:t>, while pathological, rather than relating it to disease</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should be thought of abnormal, </a:t>
            </a:r>
            <a:r>
              <a:rPr lang="en-US" sz="1100" b="0" dirty="0">
                <a:effectLst/>
                <a:latin typeface="Calibri" panose="020F0502020204030204" pitchFamily="34" charset="0"/>
                <a:ea typeface="Calibri" panose="020F0502020204030204" pitchFamily="34" charset="0"/>
                <a:cs typeface="Times New Roman" panose="02020603050405020304" pitchFamily="18" charset="0"/>
              </a:rPr>
              <a:t>or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stunting</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20</a:t>
            </a:fld>
            <a:endParaRPr lang="en-US"/>
          </a:p>
        </p:txBody>
      </p:sp>
    </p:spTree>
    <p:extLst>
      <p:ext uri="{BB962C8B-B14F-4D97-AF65-F5344CB8AC3E}">
        <p14:creationId xmlns:p14="http://schemas.microsoft.com/office/powerpoint/2010/main" val="821053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Propelling elements, he singled at the Palazzo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della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Ragione</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Padua, stating that by &lt;&lt;Quote…&gt;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21</a:t>
            </a:fld>
            <a:endParaRPr lang="en-US"/>
          </a:p>
        </p:txBody>
      </p:sp>
    </p:spTree>
    <p:extLst>
      <p:ext uri="{BB962C8B-B14F-4D97-AF65-F5344CB8AC3E}">
        <p14:creationId xmlns:p14="http://schemas.microsoft.com/office/powerpoint/2010/main" val="511730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we see an aerial photo of the Palazzo in Padua, and you can see how centrally, how embedded it is within the larger context of the city.</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22</a:t>
            </a:fld>
            <a:endParaRPr lang="en-US"/>
          </a:p>
        </p:txBody>
      </p:sp>
    </p:spTree>
    <p:extLst>
      <p:ext uri="{BB962C8B-B14F-4D97-AF65-F5344CB8AC3E}">
        <p14:creationId xmlns:p14="http://schemas.microsoft.com/office/powerpoint/2010/main" val="3135444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On the other hand, for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Pathological Elements </a:t>
            </a:r>
            <a:r>
              <a:rPr lang="en-US" sz="1800" dirty="0">
                <a:effectLst/>
                <a:latin typeface="Calibri" panose="020F0502020204030204" pitchFamily="34" charset="0"/>
                <a:ea typeface="Calibri" panose="020F0502020204030204" pitchFamily="34" charset="0"/>
                <a:cs typeface="Times New Roman" panose="02020603050405020304" pitchFamily="18" charset="0"/>
              </a:rPr>
              <a:t>he looked at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Alhambra in Spain</a:t>
            </a:r>
            <a:r>
              <a:rPr lang="en-US" sz="1800" dirty="0">
                <a:effectLst/>
                <a:latin typeface="Calibri" panose="020F0502020204030204" pitchFamily="34" charset="0"/>
                <a:ea typeface="Calibri" panose="020F0502020204030204" pitchFamily="34" charset="0"/>
                <a:cs typeface="Times New Roman" panose="02020603050405020304" pitchFamily="18" charset="0"/>
              </a:rPr>
              <a:t>, stating that &lt;&lt;Quote… it stands virtually isolated in the city; nothing can be added&gt;&gt;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23</a:t>
            </a:fld>
            <a:endParaRPr lang="en-US"/>
          </a:p>
        </p:txBody>
      </p:sp>
    </p:spTree>
    <p:extLst>
      <p:ext uri="{BB962C8B-B14F-4D97-AF65-F5344CB8AC3E}">
        <p14:creationId xmlns:p14="http://schemas.microsoft.com/office/powerpoint/2010/main" val="4202584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When we look at the aerial of the Alhambra, we can see the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separation between the city and itself</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It’s clearly ever present in the background, but Rossi claims that it acts more as an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exception</a:t>
            </a:r>
            <a:r>
              <a:rPr lang="en-US" sz="1100" dirty="0">
                <a:effectLst/>
                <a:latin typeface="Calibri" panose="020F0502020204030204" pitchFamily="34" charset="0"/>
                <a:ea typeface="Calibri" panose="020F0502020204030204" pitchFamily="34" charset="0"/>
                <a:cs typeface="Times New Roman" panose="02020603050405020304" pitchFamily="18" charset="0"/>
              </a:rPr>
              <a:t> rather than as something which actively engages with the city.</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 large part this is conditioned by the topography</a:t>
            </a:r>
          </a:p>
        </p:txBody>
      </p:sp>
      <p:sp>
        <p:nvSpPr>
          <p:cNvPr id="4" name="Slide Number Placeholder 3"/>
          <p:cNvSpPr>
            <a:spLocks noGrp="1"/>
          </p:cNvSpPr>
          <p:nvPr>
            <p:ph type="sldNum" sz="quarter" idx="5"/>
          </p:nvPr>
        </p:nvSpPr>
        <p:spPr/>
        <p:txBody>
          <a:bodyPr/>
          <a:lstStyle/>
          <a:p>
            <a:fld id="{13AD47CE-6028-46F2-A87F-6D3962B463F0}" type="slidenum">
              <a:rPr lang="en-US" smtClean="0"/>
              <a:t>24</a:t>
            </a:fld>
            <a:endParaRPr lang="en-US"/>
          </a:p>
        </p:txBody>
      </p:sp>
    </p:spTree>
    <p:extLst>
      <p:ext uri="{BB962C8B-B14F-4D97-AF65-F5344CB8AC3E}">
        <p14:creationId xmlns:p14="http://schemas.microsoft.com/office/powerpoint/2010/main" val="1033075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But it’s not so much a question of good vs. bad, but that Monuments – propelling in particular -  help to define the memory of cities by evolving cities</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&lt;&lt;Quote…&gt;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25</a:t>
            </a:fld>
            <a:endParaRPr lang="en-US"/>
          </a:p>
        </p:txBody>
      </p:sp>
    </p:spTree>
    <p:extLst>
      <p:ext uri="{BB962C8B-B14F-4D97-AF65-F5344CB8AC3E}">
        <p14:creationId xmlns:p14="http://schemas.microsoft.com/office/powerpoint/2010/main" val="1805292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Moreover, &lt;&lt;Quote…&gt;&gt;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26</a:t>
            </a:fld>
            <a:endParaRPr lang="en-US"/>
          </a:p>
        </p:txBody>
      </p:sp>
    </p:spTree>
    <p:extLst>
      <p:ext uri="{BB962C8B-B14F-4D97-AF65-F5344CB8AC3E}">
        <p14:creationId xmlns:p14="http://schemas.microsoft.com/office/powerpoint/2010/main" val="123242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So in summary as to why Rossi singles out Monuments, he stated that &lt;&lt;Quote…&gt;&gt;</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Monuments are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continuously ‘presented’ </a:t>
            </a:r>
            <a:r>
              <a:rPr lang="en-US" sz="1100" dirty="0">
                <a:effectLst/>
                <a:latin typeface="Calibri" panose="020F0502020204030204" pitchFamily="34" charset="0"/>
                <a:ea typeface="Calibri" panose="020F0502020204030204" pitchFamily="34" charset="0"/>
                <a:cs typeface="Times New Roman" panose="02020603050405020304" pitchFamily="18" charset="0"/>
              </a:rPr>
              <a:t>through the evolution of the city.</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Importantly, this preservation/presenting dichotic has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nothing to do about function.</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Just because a building has a function, and even that its form was resolved with a certain function in mind, doesn’t make that work of architecture defined principally by its functional role.</a:t>
            </a:r>
          </a:p>
          <a:p>
            <a:pPr marL="1143000" marR="0" lvl="2" indent="-228600">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Going beyond architecture as a machine idea.</a:t>
            </a:r>
          </a:p>
          <a:p>
            <a:pPr marL="685800" marR="0" lvl="1" indent="-228600">
              <a:spcBef>
                <a:spcPts val="0"/>
              </a:spcBef>
              <a:spcAft>
                <a:spcPts val="0"/>
              </a:spcAft>
              <a:buFont typeface="+mj-lt"/>
              <a:buAutoNum type="alphaLcPeriod"/>
            </a:pPr>
            <a:r>
              <a:rPr lang="en-US" sz="1100" b="0" dirty="0">
                <a:effectLst/>
                <a:latin typeface="Calibri" panose="020F0502020204030204" pitchFamily="34" charset="0"/>
                <a:ea typeface="Calibri" panose="020F0502020204030204" pitchFamily="34" charset="0"/>
                <a:cs typeface="Times New Roman" panose="02020603050405020304" pitchFamily="18" charset="0"/>
              </a:rPr>
              <a:t>In both the Palazzo </a:t>
            </a:r>
            <a:r>
              <a:rPr lang="en-US" sz="1100" b="0" dirty="0" err="1">
                <a:effectLst/>
                <a:latin typeface="Calibri" panose="020F0502020204030204" pitchFamily="34" charset="0"/>
                <a:ea typeface="Calibri" panose="020F0502020204030204" pitchFamily="34" charset="0"/>
                <a:cs typeface="Times New Roman" panose="02020603050405020304" pitchFamily="18" charset="0"/>
              </a:rPr>
              <a:t>della</a:t>
            </a:r>
            <a:r>
              <a:rPr lang="en-US" sz="1100" b="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dirty="0" err="1">
                <a:effectLst/>
                <a:latin typeface="Calibri" panose="020F0502020204030204" pitchFamily="34" charset="0"/>
                <a:ea typeface="Calibri" panose="020F0502020204030204" pitchFamily="34" charset="0"/>
                <a:cs typeface="Times New Roman" panose="02020603050405020304" pitchFamily="18" charset="0"/>
              </a:rPr>
              <a:t>Ragione</a:t>
            </a:r>
            <a:r>
              <a:rPr lang="en-US" sz="1100" b="0" dirty="0">
                <a:effectLst/>
                <a:latin typeface="Calibri" panose="020F0502020204030204" pitchFamily="34" charset="0"/>
                <a:ea typeface="Calibri" panose="020F0502020204030204" pitchFamily="34" charset="0"/>
                <a:cs typeface="Times New Roman" panose="02020603050405020304" pitchFamily="18" charset="0"/>
              </a:rPr>
              <a:t> and the Alhambra, function was pliable throughout history</a:t>
            </a:r>
          </a:p>
        </p:txBody>
      </p:sp>
      <p:sp>
        <p:nvSpPr>
          <p:cNvPr id="4" name="Slide Number Placeholder 3"/>
          <p:cNvSpPr>
            <a:spLocks noGrp="1"/>
          </p:cNvSpPr>
          <p:nvPr>
            <p:ph type="sldNum" sz="quarter" idx="5"/>
          </p:nvPr>
        </p:nvSpPr>
        <p:spPr/>
        <p:txBody>
          <a:bodyPr/>
          <a:lstStyle/>
          <a:p>
            <a:fld id="{13AD47CE-6028-46F2-A87F-6D3962B463F0}" type="slidenum">
              <a:rPr lang="en-US" smtClean="0"/>
              <a:t>27</a:t>
            </a:fld>
            <a:endParaRPr lang="en-US"/>
          </a:p>
        </p:txBody>
      </p:sp>
    </p:spTree>
    <p:extLst>
      <p:ext uri="{BB962C8B-B14F-4D97-AF65-F5344CB8AC3E}">
        <p14:creationId xmlns:p14="http://schemas.microsoft.com/office/powerpoint/2010/main" val="2054790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‘study area’</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Rossi wants to clarify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the scope/scale in how cities should studied</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28</a:t>
            </a:fld>
            <a:endParaRPr lang="en-US"/>
          </a:p>
        </p:txBody>
      </p:sp>
    </p:spTree>
    <p:extLst>
      <p:ext uri="{BB962C8B-B14F-4D97-AF65-F5344CB8AC3E}">
        <p14:creationId xmlns:p14="http://schemas.microsoft.com/office/powerpoint/2010/main" val="2390319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 outlined 2 particular propositions as they related to his conception of the city</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First, that while there is an overall plan of the city,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you can only operate it on parts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29</a:t>
            </a:fld>
            <a:endParaRPr lang="en-US"/>
          </a:p>
        </p:txBody>
      </p:sp>
    </p:spTree>
    <p:extLst>
      <p:ext uri="{BB962C8B-B14F-4D97-AF65-F5344CB8AC3E}">
        <p14:creationId xmlns:p14="http://schemas.microsoft.com/office/powerpoint/2010/main" val="1624701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1.  Represented a group called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La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Tendenza</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(the tendency – the trend</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1965 -85</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228600" marR="0" lvl="0" indent="-2286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La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Tendenza</a:t>
            </a:r>
            <a:r>
              <a:rPr lang="en-US" sz="1100" dirty="0">
                <a:effectLst/>
                <a:latin typeface="Calibri" panose="020F0502020204030204" pitchFamily="34" charset="0"/>
                <a:ea typeface="Calibri" panose="020F0502020204030204" pitchFamily="34" charset="0"/>
                <a:cs typeface="Times New Roman" panose="02020603050405020304" pitchFamily="18" charset="0"/>
              </a:rPr>
              <a:t> arose from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post-war Italy</a:t>
            </a:r>
          </a:p>
          <a:p>
            <a:pPr marL="685800" marR="0" lvl="1" indent="-2286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Strongest Italian architectural movement from after WWII</a:t>
            </a:r>
          </a:p>
          <a:p>
            <a:pPr marL="685800" marR="0" lvl="1" indent="-228600">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Rejected the idea of utopia</a:t>
            </a:r>
          </a:p>
          <a:p>
            <a:pPr marL="685800" marR="0" lvl="1" indent="-2286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Favored political/critical architecture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based on reality</a:t>
            </a:r>
          </a:p>
          <a:p>
            <a:pPr marL="685800" marR="0" lvl="1" indent="-2286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Role of the city in relation to architecture (inseparable)</a:t>
            </a:r>
          </a:p>
          <a:p>
            <a:pPr marL="1143000" marR="0" lvl="2" indent="-2286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To speak of architecture was to speak of buildings AND city</a:t>
            </a:r>
          </a:p>
          <a:p>
            <a:pPr marL="685800" marR="0" lvl="1" indent="-228600">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Venice was its epicenter</a:t>
            </a:r>
          </a:p>
          <a:p>
            <a:pPr marL="1143000" marR="0" lvl="2" indent="-2286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Also known as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The Venice School</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1143000" marR="0" lvl="2" indent="-2286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IUAV – Aldo Rossi, Carlo Scarpa, Manfredo Tafuri, Giancarlo De Carlo</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a:t>
            </a:fld>
            <a:endParaRPr lang="en-US"/>
          </a:p>
        </p:txBody>
      </p:sp>
    </p:spTree>
    <p:extLst>
      <p:ext uri="{BB962C8B-B14F-4D97-AF65-F5344CB8AC3E}">
        <p14:creationId xmlns:p14="http://schemas.microsoft.com/office/powerpoint/2010/main" val="11589662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And second, that the city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cannot be reduced to a single idea.</a:t>
            </a:r>
          </a:p>
          <a:p>
            <a:pPr marL="742950" marR="0" lvl="1" indent="-285750">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The city is far too complex to reduce.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30</a:t>
            </a:fld>
            <a:endParaRPr lang="en-US"/>
          </a:p>
        </p:txBody>
      </p:sp>
    </p:spTree>
    <p:extLst>
      <p:ext uri="{BB962C8B-B14F-4D97-AF65-F5344CB8AC3E}">
        <p14:creationId xmlns:p14="http://schemas.microsoft.com/office/powerpoint/2010/main" val="3072499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These two premises regarding how the city should be approached (by the architect) goes against what Rossi considered a quintessential Modernist and Functionalist practice: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Zoning</a:t>
            </a:r>
          </a:p>
          <a:p>
            <a:pPr marL="742950" marR="0" lvl="1" indent="-285750">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Not that it’s inherently wrong, but inherently a weak approach.</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31</a:t>
            </a:fld>
            <a:endParaRPr lang="en-US"/>
          </a:p>
        </p:txBody>
      </p:sp>
    </p:spTree>
    <p:extLst>
      <p:ext uri="{BB962C8B-B14F-4D97-AF65-F5344CB8AC3E}">
        <p14:creationId xmlns:p14="http://schemas.microsoft.com/office/powerpoint/2010/main" val="283764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&lt;&lt;Quote…&gt;&gt;</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functional differentiation</a:t>
            </a:r>
            <a:r>
              <a:rPr lang="en-US" sz="1100" dirty="0">
                <a:effectLst/>
                <a:latin typeface="Calibri" panose="020F0502020204030204" pitchFamily="34" charset="0"/>
                <a:ea typeface="Calibri" panose="020F0502020204030204" pitchFamily="34" charset="0"/>
                <a:cs typeface="Times New Roman" panose="02020603050405020304" pitchFamily="18" charset="0"/>
              </a:rPr>
              <a:t>’ goes back to Rossi’s original critique</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Here, that a zone is meant ‘to do something’ (functional) rather than ‘be something’</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32</a:t>
            </a:fld>
            <a:endParaRPr lang="en-US"/>
          </a:p>
        </p:txBody>
      </p:sp>
    </p:spTree>
    <p:extLst>
      <p:ext uri="{BB962C8B-B14F-4D97-AF65-F5344CB8AC3E}">
        <p14:creationId xmlns:p14="http://schemas.microsoft.com/office/powerpoint/2010/main" val="36708848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Rossi considered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housing as a critical part of the city</a:t>
            </a:r>
            <a:r>
              <a:rPr lang="en-US" sz="1100" dirty="0">
                <a:effectLst/>
                <a:latin typeface="Calibri" panose="020F0502020204030204" pitchFamily="34" charset="0"/>
                <a:ea typeface="Calibri" panose="020F0502020204030204" pitchFamily="34" charset="0"/>
                <a:cs typeface="Times New Roman" panose="02020603050405020304" pitchFamily="18" charset="0"/>
              </a:rPr>
              <a:t>, in that it forms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its essential ‘substance</a:t>
            </a:r>
            <a:r>
              <a:rPr lang="en-US" sz="1100" dirty="0">
                <a:effectLst/>
                <a:latin typeface="Calibri" panose="020F0502020204030204" pitchFamily="34" charset="0"/>
                <a:ea typeface="Calibri" panose="020F0502020204030204" pitchFamily="34" charset="0"/>
                <a:cs typeface="Times New Roman" panose="02020603050405020304" pitchFamily="18" charset="0"/>
              </a:rPr>
              <a:t>,’ the significant ‘stuff’, the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filler</a:t>
            </a:r>
            <a:r>
              <a:rPr lang="en-US" sz="1100" dirty="0">
                <a:effectLst/>
                <a:latin typeface="Calibri" panose="020F0502020204030204" pitchFamily="34" charset="0"/>
                <a:ea typeface="Calibri" panose="020F0502020204030204" pitchFamily="34" charset="0"/>
                <a:cs typeface="Times New Roman" panose="02020603050405020304" pitchFamily="18" charset="0"/>
              </a:rPr>
              <a:t>’ that gives shape to cities.</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 goes through a few examples, some housing typologies in Berlin, from Blocks to Villas – again, the point here is not to specify different housing types and to judge their merits, but simply to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show that housing typologies can vary drastically</a:t>
            </a:r>
            <a:r>
              <a:rPr lang="en-US" sz="1100" dirty="0">
                <a:effectLst/>
                <a:latin typeface="Calibri" panose="020F0502020204030204" pitchFamily="34" charset="0"/>
                <a:ea typeface="Calibri" panose="020F0502020204030204" pitchFamily="34" charset="0"/>
                <a:cs typeface="Times New Roman" panose="02020603050405020304" pitchFamily="18" charset="0"/>
              </a:rPr>
              <a:t>, and when a lot of them are put together, can begin to give form to large swathes of a city.</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33</a:t>
            </a:fld>
            <a:endParaRPr lang="en-US"/>
          </a:p>
        </p:txBody>
      </p:sp>
    </p:spTree>
    <p:extLst>
      <p:ext uri="{BB962C8B-B14F-4D97-AF65-F5344CB8AC3E}">
        <p14:creationId xmlns:p14="http://schemas.microsoft.com/office/powerpoint/2010/main" val="2975425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main issue here is not the enumeration of housing typologies, but that there are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two kinds of ‘players’ in the city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Monuments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Housing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together they form a dynamic, they condition the city as something in tension rather than as static.</a:t>
            </a:r>
          </a:p>
          <a:p>
            <a:pPr marL="628650" lvl="1" indent="-171450">
              <a:buFontTx/>
              <a:buChar char="-"/>
            </a:pPr>
            <a:r>
              <a:rPr lang="en-US" dirty="0"/>
              <a:t>Think of Rowe’s dichotic of </a:t>
            </a:r>
            <a:r>
              <a:rPr lang="en-US" b="1" dirty="0"/>
              <a:t>Texture and Object</a:t>
            </a:r>
          </a:p>
        </p:txBody>
      </p:sp>
      <p:sp>
        <p:nvSpPr>
          <p:cNvPr id="4" name="Slide Number Placeholder 3"/>
          <p:cNvSpPr>
            <a:spLocks noGrp="1"/>
          </p:cNvSpPr>
          <p:nvPr>
            <p:ph type="sldNum" sz="quarter" idx="5"/>
          </p:nvPr>
        </p:nvSpPr>
        <p:spPr/>
        <p:txBody>
          <a:bodyPr/>
          <a:lstStyle/>
          <a:p>
            <a:fld id="{13AD47CE-6028-46F2-A87F-6D3962B463F0}" type="slidenum">
              <a:rPr lang="en-US" smtClean="0"/>
              <a:t>34</a:t>
            </a:fld>
            <a:endParaRPr lang="en-US"/>
          </a:p>
        </p:txBody>
      </p:sp>
    </p:spTree>
    <p:extLst>
      <p:ext uri="{BB962C8B-B14F-4D97-AF65-F5344CB8AC3E}">
        <p14:creationId xmlns:p14="http://schemas.microsoft.com/office/powerpoint/2010/main" val="4693206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Throughout his work, most of his examples refer to historical Italian cities, in Florence the Monument is the Duomo and the housing conditions it, but also in a more modern context…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35</a:t>
            </a:fld>
            <a:endParaRPr lang="en-US"/>
          </a:p>
        </p:txBody>
      </p:sp>
    </p:spTree>
    <p:extLst>
      <p:ext uri="{BB962C8B-B14F-4D97-AF65-F5344CB8AC3E}">
        <p14:creationId xmlns:p14="http://schemas.microsoft.com/office/powerpoint/2010/main" val="1284194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New York City, where the dynamic between Monuments and Housing prove to be widespread phenomenon.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36</a:t>
            </a:fld>
            <a:endParaRPr lang="en-US"/>
          </a:p>
        </p:txBody>
      </p:sp>
    </p:spTree>
    <p:extLst>
      <p:ext uri="{BB962C8B-B14F-4D97-AF65-F5344CB8AC3E}">
        <p14:creationId xmlns:p14="http://schemas.microsoft.com/office/powerpoint/2010/main" val="165058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So, to recap, Rossi identified housing as a significant aspect to the form of the city because it constituted the majority ‘stuff’,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the mass of the city</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But as a counterpart to this massing, there are what he called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Primary Elements</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Towards the beginning, on page 86, he swims around the definition of primary elements, but importantly, he describes them as a kind of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counterpoint to housing</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 states that Primary Elements can certainly be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understood through Monuments</a:t>
            </a: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 but only in part</a:t>
            </a:r>
            <a:r>
              <a:rPr lang="en-US" sz="1100" u="sng" dirty="0">
                <a:effectLst/>
                <a:latin typeface="Calibri" panose="020F0502020204030204" pitchFamily="34" charset="0"/>
                <a:ea typeface="Calibri" panose="020F0502020204030204" pitchFamily="34" charset="0"/>
                <a:cs typeface="Times New Roman" panose="02020603050405020304" pitchFamily="18" charset="0"/>
              </a:rPr>
              <a: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37</a:t>
            </a:fld>
            <a:endParaRPr lang="en-US"/>
          </a:p>
        </p:txBody>
      </p:sp>
    </p:spTree>
    <p:extLst>
      <p:ext uri="{BB962C8B-B14F-4D97-AF65-F5344CB8AC3E}">
        <p14:creationId xmlns:p14="http://schemas.microsoft.com/office/powerpoint/2010/main" val="28742356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So he gives this broad definition as, &lt;&lt;Quote…&gt;&gt;</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So what are we to glean from this?</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So far, he’s building up this argument that the city is defined as if housing were a medium, and Primary Elements are catalysts that enable this urban medium.</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38</a:t>
            </a:fld>
            <a:endParaRPr lang="en-US"/>
          </a:p>
        </p:txBody>
      </p:sp>
    </p:spTree>
    <p:extLst>
      <p:ext uri="{BB962C8B-B14F-4D97-AF65-F5344CB8AC3E}">
        <p14:creationId xmlns:p14="http://schemas.microsoft.com/office/powerpoint/2010/main" val="2157434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 stated that Primary Elements are visually identifiable, and that through them, they define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visual character of the city</a:t>
            </a:r>
            <a:r>
              <a:rPr lang="en-US" sz="1800" dirty="0">
                <a:effectLst/>
                <a:latin typeface="Calibri" panose="020F0502020204030204" pitchFamily="34" charset="0"/>
                <a:ea typeface="Calibri" panose="020F0502020204030204" pitchFamily="34" charset="0"/>
                <a:cs typeface="Times New Roman" panose="02020603050405020304" pitchFamily="18" charset="0"/>
              </a:rPr>
              <a:t>… &lt;&lt;Quote…&gt;&gt;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39</a:t>
            </a:fld>
            <a:endParaRPr lang="en-US"/>
          </a:p>
        </p:txBody>
      </p:sp>
    </p:spTree>
    <p:extLst>
      <p:ext uri="{BB962C8B-B14F-4D97-AF65-F5344CB8AC3E}">
        <p14:creationId xmlns:p14="http://schemas.microsoft.com/office/powerpoint/2010/main" val="3501961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his written work forms the major part of his legacy, he developed a rich drawing portfolio</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a:t>
            </a:fld>
            <a:endParaRPr lang="en-US"/>
          </a:p>
        </p:txBody>
      </p:sp>
    </p:spTree>
    <p:extLst>
      <p:ext uri="{BB962C8B-B14F-4D97-AF65-F5344CB8AC3E}">
        <p14:creationId xmlns:p14="http://schemas.microsoft.com/office/powerpoint/2010/main" val="38335220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Paradigmatic case of a Primary Element → the Locus</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‘Locus’ meaning:</a:t>
            </a:r>
          </a:p>
          <a:p>
            <a:pPr marL="1143000" marR="0" lvl="2" indent="-228600">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Latin →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Location, Place, Spot</a:t>
            </a:r>
          </a:p>
          <a:p>
            <a:pPr marL="1143000" marR="0" lvl="2" indent="-228600">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Genetics → Intersection point of DNA strand</a:t>
            </a:r>
          </a:p>
          <a:p>
            <a:pPr marL="1143000" marR="0" lvl="2" indent="-228600">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Geometry → Ellipse is the locus of all points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40</a:t>
            </a:fld>
            <a:endParaRPr lang="en-US"/>
          </a:p>
        </p:txBody>
      </p:sp>
    </p:spTree>
    <p:extLst>
      <p:ext uri="{BB962C8B-B14F-4D97-AF65-F5344CB8AC3E}">
        <p14:creationId xmlns:p14="http://schemas.microsoft.com/office/powerpoint/2010/main" val="42167133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Quite simply, he defines ‘Locus’ as &lt;&lt;Quote…&gt;&gt;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41</a:t>
            </a:fld>
            <a:endParaRPr lang="en-US"/>
          </a:p>
        </p:txBody>
      </p:sp>
    </p:spTree>
    <p:extLst>
      <p:ext uri="{BB962C8B-B14F-4D97-AF65-F5344CB8AC3E}">
        <p14:creationId xmlns:p14="http://schemas.microsoft.com/office/powerpoint/2010/main" val="42770429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And the significance for Rossi regarding Locus is that it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represents something seemingly contradictory, something both </a:t>
            </a: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Concrete</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and </a:t>
            </a: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Abstract</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Concrete: It is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tied to a particular place in the city, not just anywhere</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Abstract: Its significance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resonates throughout time, memory, and is collective (interpersonal) </a:t>
            </a:r>
            <a:r>
              <a:rPr lang="en-US" sz="1100" dirty="0">
                <a:effectLst/>
                <a:latin typeface="Calibri" panose="020F0502020204030204" pitchFamily="34" charset="0"/>
                <a:ea typeface="Calibri" panose="020F0502020204030204" pitchFamily="34" charset="0"/>
                <a:cs typeface="Times New Roman" panose="02020603050405020304" pitchFamily="18" charset="0"/>
              </a:rPr>
              <a:t>– it is an historical artifact.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42</a:t>
            </a:fld>
            <a:endParaRPr lang="en-US"/>
          </a:p>
        </p:txBody>
      </p:sp>
    </p:spTree>
    <p:extLst>
      <p:ext uri="{BB962C8B-B14F-4D97-AF65-F5344CB8AC3E}">
        <p14:creationId xmlns:p14="http://schemas.microsoft.com/office/powerpoint/2010/main" val="39476116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To demonstrate the idea of locus, he returns to the Palazzo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della</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Ragione</a:t>
            </a:r>
            <a:r>
              <a:rPr lang="en-US" sz="1100" dirty="0">
                <a:effectLst/>
                <a:latin typeface="Calibri" panose="020F0502020204030204" pitchFamily="34" charset="0"/>
                <a:ea typeface="Calibri" panose="020F0502020204030204" pitchFamily="34" charset="0"/>
                <a:cs typeface="Times New Roman" panose="02020603050405020304" pitchFamily="18" charset="0"/>
              </a:rPr>
              <a:t> in Padua.</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Remember, he used this example as a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Propelling Monument</a:t>
            </a:r>
            <a:r>
              <a:rPr lang="en-US" sz="1100" dirty="0">
                <a:effectLst/>
                <a:latin typeface="Calibri" panose="020F0502020204030204" pitchFamily="34" charset="0"/>
                <a:ea typeface="Calibri" panose="020F0502020204030204" pitchFamily="34" charset="0"/>
                <a:cs typeface="Times New Roman" panose="02020603050405020304" pitchFamily="18" charset="0"/>
              </a:rPr>
              <a:t>’, because it </a:t>
            </a: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promoted growth in the city</a:t>
            </a:r>
            <a:r>
              <a:rPr lang="en-US" sz="1100" u="sng"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Regarding Locus, we see that it has a physical presence, it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occupies a concrete location</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Yet its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significance is broad</a:t>
            </a:r>
            <a:r>
              <a:rPr lang="en-US" sz="1100" dirty="0">
                <a:effectLst/>
                <a:latin typeface="Calibri" panose="020F0502020204030204" pitchFamily="34" charset="0"/>
                <a:ea typeface="Calibri" panose="020F0502020204030204" pitchFamily="34" charset="0"/>
                <a:cs typeface="Times New Roman" panose="02020603050405020304" pitchFamily="18" charset="0"/>
              </a:rPr>
              <a:t>, and extends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over almost a thousand years </a:t>
            </a:r>
            <a:r>
              <a:rPr lang="en-US" sz="1100" dirty="0">
                <a:effectLst/>
                <a:latin typeface="Calibri" panose="020F0502020204030204" pitchFamily="34" charset="0"/>
                <a:ea typeface="Calibri" panose="020F0502020204030204" pitchFamily="34" charset="0"/>
                <a:cs typeface="Times New Roman" panose="02020603050405020304" pitchFamily="18" charset="0"/>
              </a:rPr>
              <a:t>in the city of Padua.</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Contributes the character of this region of Padua</a:t>
            </a:r>
          </a:p>
          <a:p>
            <a:pPr marL="0" indent="0">
              <a:buFontTx/>
              <a:buNone/>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43</a:t>
            </a:fld>
            <a:endParaRPr lang="en-US"/>
          </a:p>
        </p:txBody>
      </p:sp>
    </p:spTree>
    <p:extLst>
      <p:ext uri="{BB962C8B-B14F-4D97-AF65-F5344CB8AC3E}">
        <p14:creationId xmlns:p14="http://schemas.microsoft.com/office/powerpoint/2010/main" val="42621377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As yet another argument against Functionalism, he stated that … &lt;&lt;Quote…&gt;&gt;</a:t>
            </a:r>
          </a:p>
          <a:p>
            <a:pPr marL="742950" marR="0" lvl="1" indent="-285750">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The form is concrete, perceivable</a:t>
            </a:r>
            <a:r>
              <a:rPr lang="en-US" sz="1100" dirty="0">
                <a:effectLst/>
                <a:latin typeface="Calibri" panose="020F0502020204030204" pitchFamily="34" charset="0"/>
                <a:ea typeface="Calibri" panose="020F0502020204030204" pitchFamily="34" charset="0"/>
                <a:cs typeface="Times New Roman" panose="02020603050405020304" pitchFamily="18" charset="0"/>
              </a:rPr>
              <a:t>, yet the significance of the structure has been unfolding over the last thousand years.</a:t>
            </a:r>
          </a:p>
          <a:p>
            <a:pPr marL="285750" marR="0" lvl="0" indent="-28575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Indication of Rossi’s take on form: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Form is incredibly important for architecture, but not because of appearances</a:t>
            </a:r>
            <a:r>
              <a:rPr lang="en-US" sz="1100" dirty="0">
                <a:effectLst/>
                <a:latin typeface="Calibri" panose="020F0502020204030204" pitchFamily="34" charset="0"/>
                <a:ea typeface="Calibri" panose="020F0502020204030204" pitchFamily="34" charset="0"/>
                <a:cs typeface="Times New Roman" panose="02020603050405020304" pitchFamily="18" charset="0"/>
              </a:rPr>
              <a:t>, but of how form can be intrinsically tied to architecture’s impact with the city</a:t>
            </a:r>
          </a:p>
          <a:p>
            <a:pPr marL="0" indent="0">
              <a:buFontTx/>
              <a:buNone/>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44</a:t>
            </a:fld>
            <a:endParaRPr lang="en-US"/>
          </a:p>
        </p:txBody>
      </p:sp>
    </p:spTree>
    <p:extLst>
      <p:ext uri="{BB962C8B-B14F-4D97-AF65-F5344CB8AC3E}">
        <p14:creationId xmlns:p14="http://schemas.microsoft.com/office/powerpoint/2010/main" val="40259674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 the arcades, we see butchers, but also outside of the building limits onto its courtyard, we see that it engages with the city through this outside market.</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Through this constant engagement with the city, the Palazzo becomes integral to the characterization of the city.</a:t>
            </a:r>
          </a:p>
          <a:p>
            <a:pPr marL="0" indent="0">
              <a:buFontTx/>
              <a:buNone/>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45</a:t>
            </a:fld>
            <a:endParaRPr lang="en-US"/>
          </a:p>
        </p:txBody>
      </p:sp>
    </p:spTree>
    <p:extLst>
      <p:ext uri="{BB962C8B-B14F-4D97-AF65-F5344CB8AC3E}">
        <p14:creationId xmlns:p14="http://schemas.microsoft.com/office/powerpoint/2010/main" val="30003347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So, if we take stock of the ideas put forward and line the up, we can reason things like this:</a:t>
            </a:r>
          </a:p>
          <a:p>
            <a:pPr marL="742950" marR="0" lvl="1" indent="-285750">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 city has memory’</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46</a:t>
            </a:fld>
            <a:endParaRPr lang="en-US"/>
          </a:p>
        </p:txBody>
      </p:sp>
    </p:spTree>
    <p:extLst>
      <p:ext uri="{BB962C8B-B14F-4D97-AF65-F5344CB8AC3E}">
        <p14:creationId xmlns:p14="http://schemas.microsoft.com/office/powerpoint/2010/main" val="496570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‘This memory is constructed by its forms’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47</a:t>
            </a:fld>
            <a:endParaRPr lang="en-US"/>
          </a:p>
        </p:txBody>
      </p:sp>
    </p:spTree>
    <p:extLst>
      <p:ext uri="{BB962C8B-B14F-4D97-AF65-F5344CB8AC3E}">
        <p14:creationId xmlns:p14="http://schemas.microsoft.com/office/powerpoint/2010/main" val="22292704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forms are constituted by the dynamic between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Primary Elements and lesser elements </a:t>
            </a:r>
            <a:r>
              <a:rPr lang="en-US" sz="1800" dirty="0">
                <a:effectLst/>
                <a:latin typeface="Calibri" panose="020F0502020204030204" pitchFamily="34" charset="0"/>
                <a:ea typeface="Calibri" panose="020F0502020204030204" pitchFamily="34" charset="0"/>
                <a:cs typeface="Times New Roman" panose="02020603050405020304" pitchFamily="18" charset="0"/>
              </a:rPr>
              <a:t>most notably including Housing</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48</a:t>
            </a:fld>
            <a:endParaRPr lang="en-US"/>
          </a:p>
        </p:txBody>
      </p:sp>
    </p:spTree>
    <p:extLst>
      <p:ext uri="{BB962C8B-B14F-4D97-AF65-F5344CB8AC3E}">
        <p14:creationId xmlns:p14="http://schemas.microsoft.com/office/powerpoint/2010/main" val="26612792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Through their dynamic,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loci (locus) direct the city’s history</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49</a:t>
            </a:fld>
            <a:endParaRPr lang="en-US"/>
          </a:p>
        </p:txBody>
      </p:sp>
    </p:spTree>
    <p:extLst>
      <p:ext uri="{BB962C8B-B14F-4D97-AF65-F5344CB8AC3E}">
        <p14:creationId xmlns:p14="http://schemas.microsoft.com/office/powerpoint/2010/main" val="2958125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builder, though much more strongly present in Europe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a:t>
            </a:fld>
            <a:endParaRPr lang="en-US"/>
          </a:p>
        </p:txBody>
      </p:sp>
    </p:spTree>
    <p:extLst>
      <p:ext uri="{BB962C8B-B14F-4D97-AF65-F5344CB8AC3E}">
        <p14:creationId xmlns:p14="http://schemas.microsoft.com/office/powerpoint/2010/main" val="36716579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Significance and meaning in architecture is accrued collectively</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50</a:t>
            </a:fld>
            <a:endParaRPr lang="en-US"/>
          </a:p>
        </p:txBody>
      </p:sp>
    </p:spTree>
    <p:extLst>
      <p:ext uri="{BB962C8B-B14F-4D97-AF65-F5344CB8AC3E}">
        <p14:creationId xmlns:p14="http://schemas.microsoft.com/office/powerpoint/2010/main" val="5477001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Tx/>
              <a:buChar char="-"/>
            </a:pPr>
            <a:r>
              <a:rPr lang="en-US" sz="1800" dirty="0">
                <a:solidFill>
                  <a:schemeClr val="bg1"/>
                </a:solidFill>
              </a:rPr>
              <a:t>Contrary to the organic (organicist) model, the city is </a:t>
            </a:r>
            <a:r>
              <a:rPr lang="en-US" sz="1800" b="1" dirty="0">
                <a:solidFill>
                  <a:schemeClr val="bg1"/>
                </a:solidFill>
              </a:rPr>
              <a:t>a man-made act</a:t>
            </a:r>
          </a:p>
          <a:p>
            <a:pPr marL="0" indent="0" algn="l">
              <a:buFontTx/>
              <a:buNone/>
            </a:pPr>
            <a:endParaRPr lang="en-US" sz="1800" b="1" dirty="0">
              <a:solidFill>
                <a:schemeClr val="bg1"/>
              </a:solidFill>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51</a:t>
            </a:fld>
            <a:endParaRPr lang="en-US"/>
          </a:p>
        </p:txBody>
      </p:sp>
    </p:spTree>
    <p:extLst>
      <p:ext uri="{BB962C8B-B14F-4D97-AF65-F5344CB8AC3E}">
        <p14:creationId xmlns:p14="http://schemas.microsoft.com/office/powerpoint/2010/main" val="18376562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&lt;&lt;Quote…&gt;&gt;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52</a:t>
            </a:fld>
            <a:endParaRPr lang="en-US"/>
          </a:p>
        </p:txBody>
      </p:sp>
    </p:spTree>
    <p:extLst>
      <p:ext uri="{BB962C8B-B14F-4D97-AF65-F5344CB8AC3E}">
        <p14:creationId xmlns:p14="http://schemas.microsoft.com/office/powerpoint/2010/main" val="15970990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Another quote that sums up how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all the parts come together</a:t>
            </a:r>
            <a:r>
              <a:rPr lang="en-US" sz="1800" dirty="0">
                <a:effectLst/>
                <a:latin typeface="Calibri" panose="020F0502020204030204" pitchFamily="34" charset="0"/>
                <a:ea typeface="Calibri" panose="020F0502020204030204" pitchFamily="34" charset="0"/>
                <a:cs typeface="Times New Roman" panose="02020603050405020304" pitchFamily="18" charset="0"/>
              </a:rPr>
              <a:t>, &lt;&lt;Quote…&gt;&gt;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53</a:t>
            </a:fld>
            <a:endParaRPr lang="en-US"/>
          </a:p>
        </p:txBody>
      </p:sp>
    </p:spTree>
    <p:extLst>
      <p:ext uri="{BB962C8B-B14F-4D97-AF65-F5344CB8AC3E}">
        <p14:creationId xmlns:p14="http://schemas.microsoft.com/office/powerpoint/2010/main" val="4663504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focus on the problem of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history</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Rossi’s approach – he stated that &lt;&lt;Quote…&gt;&gt;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54</a:t>
            </a:fld>
            <a:endParaRPr lang="en-US"/>
          </a:p>
        </p:txBody>
      </p:sp>
    </p:spTree>
    <p:extLst>
      <p:ext uri="{BB962C8B-B14F-4D97-AF65-F5344CB8AC3E}">
        <p14:creationId xmlns:p14="http://schemas.microsoft.com/office/powerpoint/2010/main" val="3338623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Drilling down on what he means exactly by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history</a:t>
            </a:r>
            <a:r>
              <a:rPr lang="en-US" sz="1800" dirty="0">
                <a:effectLst/>
                <a:latin typeface="Calibri" panose="020F0502020204030204" pitchFamily="34" charset="0"/>
                <a:ea typeface="Calibri" panose="020F0502020204030204" pitchFamily="34" charset="0"/>
                <a:cs typeface="Times New Roman" panose="02020603050405020304" pitchFamily="18" charset="0"/>
              </a:rPr>
              <a:t>, he breaks this concept up into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2 parallel ideas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55</a:t>
            </a:fld>
            <a:endParaRPr lang="en-US"/>
          </a:p>
        </p:txBody>
      </p:sp>
    </p:spTree>
    <p:extLst>
      <p:ext uri="{BB962C8B-B14F-4D97-AF65-F5344CB8AC3E}">
        <p14:creationId xmlns:p14="http://schemas.microsoft.com/office/powerpoint/2010/main" val="40116385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first, which he says is the easier to comprehend, is history as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 man-made object built over time.’</a:t>
            </a:r>
          </a:p>
          <a:p>
            <a:pPr marL="742950" marR="0" lvl="1" indent="-285750">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‘Historical texts’</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 sequence, from past to present.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56</a:t>
            </a:fld>
            <a:endParaRPr lang="en-US"/>
          </a:p>
        </p:txBody>
      </p:sp>
    </p:spTree>
    <p:extLst>
      <p:ext uri="{BB962C8B-B14F-4D97-AF65-F5344CB8AC3E}">
        <p14:creationId xmlns:p14="http://schemas.microsoft.com/office/powerpoint/2010/main" val="29675911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second, which is the more abstract notion of history for him, is that of a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Synthesis of collective values</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By this, he takes on an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atemporal approach</a:t>
            </a:r>
            <a:r>
              <a:rPr lang="en-US" sz="1100" dirty="0">
                <a:effectLst/>
                <a:latin typeface="Calibri" panose="020F0502020204030204" pitchFamily="34" charset="0"/>
                <a:ea typeface="Calibri" panose="020F0502020204030204" pitchFamily="34" charset="0"/>
                <a:cs typeface="Times New Roman" panose="02020603050405020304" pitchFamily="18" charset="0"/>
              </a:rPr>
              <a:t>, meaning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time is collapsed into a single view</a:t>
            </a:r>
            <a:r>
              <a:rPr lang="en-US" sz="1100" dirty="0">
                <a:effectLst/>
                <a:latin typeface="Calibri" panose="020F0502020204030204" pitchFamily="34" charset="0"/>
                <a:ea typeface="Calibri" panose="020F0502020204030204" pitchFamily="34" charset="0"/>
                <a:cs typeface="Times New Roman" panose="02020603050405020304" pitchFamily="18" charset="0"/>
              </a:rPr>
              <a:t>, where we cannot separate the present from the past.</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definition of the city is simultaneously constituted of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all of its phases, its past moments, and like space, are in contact with one another.</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57</a:t>
            </a:fld>
            <a:endParaRPr lang="en-US"/>
          </a:p>
        </p:txBody>
      </p:sp>
    </p:spTree>
    <p:extLst>
      <p:ext uri="{BB962C8B-B14F-4D97-AF65-F5344CB8AC3E}">
        <p14:creationId xmlns:p14="http://schemas.microsoft.com/office/powerpoint/2010/main" val="32192734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By thinking of history in this second manner, we can get around to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arbitrarily dividing a city into its ‘periods.’</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 criticism, he stated that … &lt;&lt;Quote…&gt;&gt;</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So a characterization of places in terms of periods, while temporally useful, doesn’t really describe something in its full complexity.</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But to reiterate, these two notions of history are not a matter of better/worse, but about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simultaneity</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FontTx/>
              <a:buNone/>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58</a:t>
            </a:fld>
            <a:endParaRPr lang="en-US"/>
          </a:p>
        </p:txBody>
      </p:sp>
    </p:spTree>
    <p:extLst>
      <p:ext uri="{BB962C8B-B14F-4D97-AF65-F5344CB8AC3E}">
        <p14:creationId xmlns:p14="http://schemas.microsoft.com/office/powerpoint/2010/main" val="6491996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So Rossi is describing the city – through its collective memory –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less as a fixed aggregate of physical buildings, than as a gerund</a:t>
            </a:r>
            <a:r>
              <a:rPr lang="en-US" sz="1100" dirty="0">
                <a:effectLst/>
                <a:latin typeface="Calibri" panose="020F0502020204030204" pitchFamily="34" charset="0"/>
                <a:ea typeface="Calibri" panose="020F0502020204030204" pitchFamily="34" charset="0"/>
                <a:cs typeface="Times New Roman" panose="02020603050405020304" pitchFamily="18" charset="0"/>
              </a:rPr>
              <a:t> (a verb that functions as a noun).</a:t>
            </a:r>
          </a:p>
          <a:p>
            <a:pPr marL="742950" marR="0" lvl="1" indent="-285750">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The city as a shaping.</a:t>
            </a:r>
          </a:p>
          <a:p>
            <a:pPr marL="0" indent="0">
              <a:buFontTx/>
              <a:buNone/>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59</a:t>
            </a:fld>
            <a:endParaRPr lang="en-US"/>
          </a:p>
        </p:txBody>
      </p:sp>
    </p:spTree>
    <p:extLst>
      <p:ext uri="{BB962C8B-B14F-4D97-AF65-F5344CB8AC3E}">
        <p14:creationId xmlns:p14="http://schemas.microsoft.com/office/powerpoint/2010/main" val="1502437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Buildings were often devoted to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larger works</a:t>
            </a:r>
            <a:r>
              <a:rPr lang="en-US" sz="1800" dirty="0">
                <a:effectLst/>
                <a:latin typeface="Calibri" panose="020F0502020204030204" pitchFamily="34" charset="0"/>
                <a:ea typeface="Calibri" panose="020F0502020204030204" pitchFamily="34" charset="0"/>
                <a:cs typeface="Times New Roman" panose="02020603050405020304" pitchFamily="18" charset="0"/>
              </a:rPr>
              <a:t>, such as office complexes, residential blocks…</a:t>
            </a:r>
          </a:p>
        </p:txBody>
      </p:sp>
      <p:sp>
        <p:nvSpPr>
          <p:cNvPr id="4" name="Slide Number Placeholder 3"/>
          <p:cNvSpPr>
            <a:spLocks noGrp="1"/>
          </p:cNvSpPr>
          <p:nvPr>
            <p:ph type="sldNum" sz="quarter" idx="5"/>
          </p:nvPr>
        </p:nvSpPr>
        <p:spPr/>
        <p:txBody>
          <a:bodyPr/>
          <a:lstStyle/>
          <a:p>
            <a:fld id="{13AD47CE-6028-46F2-A87F-6D3962B463F0}" type="slidenum">
              <a:rPr lang="en-US" smtClean="0"/>
              <a:t>6</a:t>
            </a:fld>
            <a:endParaRPr lang="en-US"/>
          </a:p>
        </p:txBody>
      </p:sp>
    </p:spTree>
    <p:extLst>
      <p:ext uri="{BB962C8B-B14F-4D97-AF65-F5344CB8AC3E}">
        <p14:creationId xmlns:p14="http://schemas.microsoft.com/office/powerpoint/2010/main" val="2072039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&lt;&lt;Quote…&gt;&gt; - aggregate of experiences</a:t>
            </a:r>
          </a:p>
          <a:p>
            <a:pPr marL="0" indent="0">
              <a:buFontTx/>
              <a:buNone/>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60</a:t>
            </a:fld>
            <a:endParaRPr lang="en-US"/>
          </a:p>
        </p:txBody>
      </p:sp>
    </p:spTree>
    <p:extLst>
      <p:ext uri="{BB962C8B-B14F-4D97-AF65-F5344CB8AC3E}">
        <p14:creationId xmlns:p14="http://schemas.microsoft.com/office/powerpoint/2010/main" val="37070133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&lt;&lt;Quote…&gt;&gt;</a:t>
            </a:r>
          </a:p>
          <a:p>
            <a:pPr marL="0" indent="0">
              <a:buFontTx/>
              <a:buNone/>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61</a:t>
            </a:fld>
            <a:endParaRPr lang="en-US"/>
          </a:p>
        </p:txBody>
      </p:sp>
    </p:spTree>
    <p:extLst>
      <p:ext uri="{BB962C8B-B14F-4D97-AF65-F5344CB8AC3E}">
        <p14:creationId xmlns:p14="http://schemas.microsoft.com/office/powerpoint/2010/main" val="23694338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&lt;&lt;Quote…&gt;&gt;</a:t>
            </a:r>
          </a:p>
          <a:p>
            <a:pPr marL="0" indent="0">
              <a:buFontTx/>
              <a:buNone/>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62</a:t>
            </a:fld>
            <a:endParaRPr lang="en-US"/>
          </a:p>
        </p:txBody>
      </p:sp>
    </p:spTree>
    <p:extLst>
      <p:ext uri="{BB962C8B-B14F-4D97-AF65-F5344CB8AC3E}">
        <p14:creationId xmlns:p14="http://schemas.microsoft.com/office/powerpoint/2010/main" val="33755065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To summarize the point further, &lt;&lt;Quote…&gt;&gt;</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So the definition of the city is something that is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in perpetual development</a:t>
            </a:r>
            <a:r>
              <a:rPr lang="en-US" sz="1100" dirty="0">
                <a:effectLst/>
                <a:latin typeface="Calibri" panose="020F0502020204030204" pitchFamily="34" charset="0"/>
                <a:ea typeface="Calibri" panose="020F0502020204030204" pitchFamily="34" charset="0"/>
                <a:cs typeface="Times New Roman" panose="02020603050405020304" pitchFamily="18" charset="0"/>
              </a:rPr>
              <a:t>, either through propelling elements or those that are pathological</a:t>
            </a:r>
          </a:p>
          <a:p>
            <a:pPr marL="1143000" marR="0" lvl="2" indent="-228600">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 constant ebb and flow</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Here he describes the city much like the comparison with a person’s life, which is defined by their personal memory – but in this case,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memory is collective</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and belongs to the city rather than the individual.</a:t>
            </a:r>
          </a:p>
          <a:p>
            <a:pPr marL="0" indent="0">
              <a:buFontTx/>
              <a:buNone/>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63</a:t>
            </a:fld>
            <a:endParaRPr lang="en-US"/>
          </a:p>
        </p:txBody>
      </p:sp>
    </p:spTree>
    <p:extLst>
      <p:ext uri="{BB962C8B-B14F-4D97-AF65-F5344CB8AC3E}">
        <p14:creationId xmlns:p14="http://schemas.microsoft.com/office/powerpoint/2010/main" val="21035157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 find this painting, which Rossi points out, as particularly instructive to his theory of the city.</a:t>
            </a:r>
          </a:p>
          <a:p>
            <a:pPr marL="742950" marR="0" lvl="1" indent="-285750">
              <a:lnSpc>
                <a:spcPct val="107000"/>
              </a:lnSpc>
              <a:spcBef>
                <a:spcPts val="0"/>
              </a:spcBef>
              <a:spcAft>
                <a:spcPts val="80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Canaletto – “Analogous Venice”</a:t>
            </a:r>
          </a:p>
          <a:p>
            <a:pPr marL="1143000" marR="0" lvl="2"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Prolific but rather unremarkable 18</a:t>
            </a:r>
            <a:r>
              <a:rPr lang="en-US" sz="1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100" dirty="0">
                <a:effectLst/>
                <a:latin typeface="Calibri" panose="020F0502020204030204" pitchFamily="34" charset="0"/>
                <a:ea typeface="Calibri" panose="020F0502020204030204" pitchFamily="34" charset="0"/>
                <a:cs typeface="Times New Roman" panose="02020603050405020304" pitchFamily="18" charset="0"/>
              </a:rPr>
              <a:t> century painter (like popular art)</a:t>
            </a:r>
          </a:p>
          <a:p>
            <a:pPr marL="1143000" marR="0" lvl="2"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Kind of like postcard painting</a:t>
            </a:r>
          </a:p>
          <a:p>
            <a:pPr marL="1143000" marR="0" lvl="2"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But all is not what it seems!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64</a:t>
            </a:fld>
            <a:endParaRPr lang="en-US"/>
          </a:p>
        </p:txBody>
      </p:sp>
    </p:spTree>
    <p:extLst>
      <p:ext uri="{BB962C8B-B14F-4D97-AF65-F5344CB8AC3E}">
        <p14:creationId xmlns:p14="http://schemas.microsoft.com/office/powerpoint/2010/main" val="27203525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 fact, this painting is a kind of Campo Marzio of Venice (~1774)</a:t>
            </a: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Drawn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Giambattista</a:t>
            </a:r>
            <a:r>
              <a:rPr lang="en-US" sz="1100" dirty="0">
                <a:effectLst/>
                <a:latin typeface="Calibri" panose="020F0502020204030204" pitchFamily="34" charset="0"/>
                <a:ea typeface="Calibri" panose="020F0502020204030204" pitchFamily="34" charset="0"/>
                <a:cs typeface="Times New Roman" panose="02020603050405020304" pitchFamily="18" charset="0"/>
              </a:rPr>
              <a:t> Piranesi</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65</a:t>
            </a:fld>
            <a:endParaRPr lang="en-US"/>
          </a:p>
        </p:txBody>
      </p:sp>
    </p:spTree>
    <p:extLst>
      <p:ext uri="{BB962C8B-B14F-4D97-AF65-F5344CB8AC3E}">
        <p14:creationId xmlns:p14="http://schemas.microsoft.com/office/powerpoint/2010/main" val="36081893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So, going back to Canaletto’s painting,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what we see is fiction of Venice </a:t>
            </a:r>
            <a:r>
              <a:rPr lang="en-US" sz="1100" dirty="0">
                <a:effectLst/>
                <a:latin typeface="Calibri" panose="020F0502020204030204" pitchFamily="34" charset="0"/>
                <a:ea typeface="Calibri" panose="020F0502020204030204" pitchFamily="34" charset="0"/>
                <a:cs typeface="Times New Roman" panose="02020603050405020304" pitchFamily="18" charset="0"/>
              </a:rPr>
              <a:t>– a typical view composed of three Palladian works of architecture, only one of which is actually in Venice!</a:t>
            </a:r>
          </a:p>
          <a:p>
            <a:pPr marL="742950" marR="0" lvl="1" indent="-285750">
              <a:lnSpc>
                <a:spcPct val="107000"/>
              </a:lnSpc>
              <a:spcBef>
                <a:spcPts val="0"/>
              </a:spcBef>
              <a:spcAft>
                <a:spcPts val="80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Palazzo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Chiericati</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66</a:t>
            </a:fld>
            <a:endParaRPr lang="en-US"/>
          </a:p>
        </p:txBody>
      </p:sp>
    </p:spTree>
    <p:extLst>
      <p:ext uri="{BB962C8B-B14F-4D97-AF65-F5344CB8AC3E}">
        <p14:creationId xmlns:p14="http://schemas.microsoft.com/office/powerpoint/2010/main" val="3004707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Ponte Rialto</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67</a:t>
            </a:fld>
            <a:endParaRPr lang="en-US"/>
          </a:p>
        </p:txBody>
      </p:sp>
    </p:spTree>
    <p:extLst>
      <p:ext uri="{BB962C8B-B14F-4D97-AF65-F5344CB8AC3E}">
        <p14:creationId xmlns:p14="http://schemas.microsoft.com/office/powerpoint/2010/main" val="34575946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Basilica di Vicenza</a:t>
            </a: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All 3 works are produced by Andrea Palladio, and are located in the Italian region called Vicenza</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68</a:t>
            </a:fld>
            <a:endParaRPr lang="en-US"/>
          </a:p>
        </p:txBody>
      </p:sp>
    </p:spTree>
    <p:extLst>
      <p:ext uri="{BB962C8B-B14F-4D97-AF65-F5344CB8AC3E}">
        <p14:creationId xmlns:p14="http://schemas.microsoft.com/office/powerpoint/2010/main" val="35994770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But they are not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co-located</a:t>
            </a: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But for Rossi, that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doesn’t matter, because they capture the architectural form of Venice</a:t>
            </a:r>
            <a:r>
              <a:rPr lang="en-US" sz="1100" dirty="0">
                <a:effectLst/>
                <a:latin typeface="Calibri" panose="020F0502020204030204" pitchFamily="34" charset="0"/>
                <a:ea typeface="Calibri" panose="020F0502020204030204" pitchFamily="34" charset="0"/>
                <a:cs typeface="Times New Roman" panose="02020603050405020304" pitchFamily="18" charset="0"/>
              </a:rPr>
              <a:t>, just like for Piranesi, his aggregate works of Rome constituted for him, the form of the city through its architecture.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69</a:t>
            </a:fld>
            <a:endParaRPr lang="en-US"/>
          </a:p>
        </p:txBody>
      </p:sp>
    </p:spTree>
    <p:extLst>
      <p:ext uri="{BB962C8B-B14F-4D97-AF65-F5344CB8AC3E}">
        <p14:creationId xmlns:p14="http://schemas.microsoft.com/office/powerpoint/2010/main" val="1931666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And one of his most famous projects, a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cemetery in Modena</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So, like all the architects that we studied in ‘The City’ section,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Rossi’s theory is predicated on a reaction to Modernism</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But closer to Rowe/Koetter,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Rossi recognized Modernism’s overall contribution</a:t>
            </a:r>
            <a:r>
              <a:rPr lang="en-US" sz="1100" dirty="0">
                <a:effectLst/>
                <a:latin typeface="Calibri" panose="020F0502020204030204" pitchFamily="34" charset="0"/>
                <a:ea typeface="Calibri" panose="020F0502020204030204" pitchFamily="34" charset="0"/>
                <a:cs typeface="Times New Roman" panose="02020603050405020304" pitchFamily="18" charset="0"/>
              </a:rPr>
              <a:t>, yet he couldn’t overlook what he considered a couple critical shortcomings.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a:t>
            </a:fld>
            <a:endParaRPr lang="en-US"/>
          </a:p>
        </p:txBody>
      </p:sp>
    </p:spTree>
    <p:extLst>
      <p:ext uri="{BB962C8B-B14F-4D97-AF65-F5344CB8AC3E}">
        <p14:creationId xmlns:p14="http://schemas.microsoft.com/office/powerpoint/2010/main" val="9195862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La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Città</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Analoga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Collectively produced image</a:t>
            </a:r>
          </a:p>
          <a:p>
            <a:pPr marL="742950" marR="0" lvl="1" indent="-285750">
              <a:lnSpc>
                <a:spcPct val="107000"/>
              </a:lnSpc>
              <a:spcBef>
                <a:spcPts val="0"/>
              </a:spcBef>
              <a:spcAft>
                <a:spcPts val="80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1976 Venice Biennale</a:t>
            </a:r>
          </a:p>
          <a:p>
            <a:pPr marL="742950" marR="0" lvl="1" indent="-285750">
              <a:lnSpc>
                <a:spcPct val="107000"/>
              </a:lnSpc>
              <a:spcBef>
                <a:spcPts val="0"/>
              </a:spcBef>
              <a:spcAft>
                <a:spcPts val="80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No single explanation</a:t>
            </a:r>
          </a:p>
          <a:p>
            <a:pPr marL="1143000" marR="0" lvl="2" indent="-228600">
              <a:lnSpc>
                <a:spcPct val="107000"/>
              </a:lnSpc>
              <a:spcBef>
                <a:spcPts val="0"/>
              </a:spcBef>
              <a:spcAft>
                <a:spcPts val="80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Beyond the ‘authorial approach’, towards a collective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70</a:t>
            </a:fld>
            <a:endParaRPr lang="en-US"/>
          </a:p>
        </p:txBody>
      </p:sp>
    </p:spTree>
    <p:extLst>
      <p:ext uri="{BB962C8B-B14F-4D97-AF65-F5344CB8AC3E}">
        <p14:creationId xmlns:p14="http://schemas.microsoft.com/office/powerpoint/2010/main" val="10964264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nSpc>
                <a:spcPct val="107000"/>
              </a:lnSpc>
              <a:spcBef>
                <a:spcPts val="0"/>
              </a:spcBef>
              <a:spcAft>
                <a:spcPts val="800"/>
              </a:spcAft>
              <a:buFont typeface="+mj-lt"/>
              <a:buAutoNum type="alphaLcPeriod"/>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L’architettura</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sono</a:t>
            </a:r>
            <a:r>
              <a:rPr lang="en-US" sz="1100" dirty="0">
                <a:effectLst/>
                <a:latin typeface="Calibri" panose="020F0502020204030204" pitchFamily="34" charset="0"/>
                <a:ea typeface="Calibri" panose="020F0502020204030204" pitchFamily="34" charset="0"/>
                <a:cs typeface="Times New Roman" panose="02020603050405020304" pitchFamily="18" charset="0"/>
              </a:rPr>
              <a:t> le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architetture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All architecture is made of the aggregation of other architecture</a:t>
            </a:r>
          </a:p>
          <a:p>
            <a:pPr marL="1143000" marR="0" lvl="2" indent="-228600">
              <a:lnSpc>
                <a:spcPct val="107000"/>
              </a:lnSpc>
              <a:spcBef>
                <a:spcPts val="0"/>
              </a:spcBef>
              <a:spcAft>
                <a:spcPts val="80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All located within a historical lineage</a:t>
            </a:r>
          </a:p>
          <a:p>
            <a:pPr marL="285750" marR="0" lvl="0"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An assemblage of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photocopies</a:t>
            </a:r>
          </a:p>
          <a:p>
            <a:pPr marL="285750" marR="0" lvl="0"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Drawing – Building – City</a:t>
            </a:r>
          </a:p>
          <a:p>
            <a:pPr marL="685800" marR="0" lvl="1" indent="-22860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Architecture crosses the medium</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71</a:t>
            </a:fld>
            <a:endParaRPr lang="en-US"/>
          </a:p>
        </p:txBody>
      </p:sp>
    </p:spTree>
    <p:extLst>
      <p:ext uri="{BB962C8B-B14F-4D97-AF65-F5344CB8AC3E}">
        <p14:creationId xmlns:p14="http://schemas.microsoft.com/office/powerpoint/2010/main" val="23511168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Is consonant with his notion of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the city (as drawing), no single meaning</a:t>
            </a: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So in this case, to speak of the city is to understand history, and to involve either is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necessarily a social (collective) action.</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72</a:t>
            </a:fld>
            <a:endParaRPr lang="en-US"/>
          </a:p>
        </p:txBody>
      </p:sp>
    </p:spTree>
    <p:extLst>
      <p:ext uri="{BB962C8B-B14F-4D97-AF65-F5344CB8AC3E}">
        <p14:creationId xmlns:p14="http://schemas.microsoft.com/office/powerpoint/2010/main" val="18097295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Conceptually equivalent renderings of City</a:t>
            </a:r>
          </a:p>
        </p:txBody>
      </p:sp>
      <p:sp>
        <p:nvSpPr>
          <p:cNvPr id="4" name="Slide Number Placeholder 3"/>
          <p:cNvSpPr>
            <a:spLocks noGrp="1"/>
          </p:cNvSpPr>
          <p:nvPr>
            <p:ph type="sldNum" sz="quarter" idx="5"/>
          </p:nvPr>
        </p:nvSpPr>
        <p:spPr/>
        <p:txBody>
          <a:bodyPr/>
          <a:lstStyle/>
          <a:p>
            <a:fld id="{13AD47CE-6028-46F2-A87F-6D3962B463F0}" type="slidenum">
              <a:rPr lang="en-US" smtClean="0"/>
              <a:t>73</a:t>
            </a:fld>
            <a:endParaRPr lang="en-US"/>
          </a:p>
        </p:txBody>
      </p:sp>
    </p:spTree>
    <p:extLst>
      <p:ext uri="{BB962C8B-B14F-4D97-AF65-F5344CB8AC3E}">
        <p14:creationId xmlns:p14="http://schemas.microsoft.com/office/powerpoint/2010/main" val="14639972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74</a:t>
            </a:fld>
            <a:endParaRPr lang="en-US"/>
          </a:p>
        </p:txBody>
      </p:sp>
    </p:spTree>
    <p:extLst>
      <p:ext uri="{BB962C8B-B14F-4D97-AF65-F5344CB8AC3E}">
        <p14:creationId xmlns:p14="http://schemas.microsoft.com/office/powerpoint/2010/main" val="28894807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75</a:t>
            </a:fld>
            <a:endParaRPr lang="en-US"/>
          </a:p>
        </p:txBody>
      </p:sp>
    </p:spTree>
    <p:extLst>
      <p:ext uri="{BB962C8B-B14F-4D97-AF65-F5344CB8AC3E}">
        <p14:creationId xmlns:p14="http://schemas.microsoft.com/office/powerpoint/2010/main" val="24818739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Rossi’s concept of Analogy is immediately tied to reference of another important word: Typology</a:t>
            </a:r>
          </a:p>
        </p:txBody>
      </p:sp>
      <p:sp>
        <p:nvSpPr>
          <p:cNvPr id="4" name="Slide Number Placeholder 3"/>
          <p:cNvSpPr>
            <a:spLocks noGrp="1"/>
          </p:cNvSpPr>
          <p:nvPr>
            <p:ph type="sldNum" sz="quarter" idx="5"/>
          </p:nvPr>
        </p:nvSpPr>
        <p:spPr/>
        <p:txBody>
          <a:bodyPr/>
          <a:lstStyle/>
          <a:p>
            <a:fld id="{13AD47CE-6028-46F2-A87F-6D3962B463F0}" type="slidenum">
              <a:rPr lang="en-US" smtClean="0"/>
              <a:t>76</a:t>
            </a:fld>
            <a:endParaRPr lang="en-US"/>
          </a:p>
        </p:txBody>
      </p:sp>
    </p:spTree>
    <p:extLst>
      <p:ext uri="{BB962C8B-B14F-4D97-AF65-F5344CB8AC3E}">
        <p14:creationId xmlns:p14="http://schemas.microsoft.com/office/powerpoint/2010/main" val="4805647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77</a:t>
            </a:fld>
            <a:endParaRPr lang="en-US"/>
          </a:p>
        </p:txBody>
      </p:sp>
    </p:spTree>
    <p:extLst>
      <p:ext uri="{BB962C8B-B14F-4D97-AF65-F5344CB8AC3E}">
        <p14:creationId xmlns:p14="http://schemas.microsoft.com/office/powerpoint/2010/main" val="10922727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idea of essence, as preexisting, undoubtedly finds its Western origins in Ancient Greece, specifically from the ideas of Plato</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bg1"/>
                </a:solidFill>
              </a:rPr>
              <a:t>Raphael, </a:t>
            </a:r>
            <a:r>
              <a:rPr lang="en-US" sz="1200" i="1" dirty="0">
                <a:solidFill>
                  <a:schemeClr val="bg1"/>
                </a:solidFill>
              </a:rPr>
              <a:t>The School of Athens</a:t>
            </a:r>
            <a:r>
              <a:rPr lang="en-US" sz="1200" dirty="0">
                <a:solidFill>
                  <a:schemeClr val="bg1"/>
                </a:solidFill>
              </a:rPr>
              <a:t> (1509- 1511)</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i="0" dirty="0">
                <a:solidFill>
                  <a:schemeClr val="bg1"/>
                </a:solidFill>
              </a:rPr>
              <a:t>Significant symbol of the Renaissance, as this painting illustrated human knowledge, reasoning, par excellence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i="0" dirty="0">
                <a:solidFill>
                  <a:schemeClr val="bg1"/>
                </a:solidFill>
              </a:rPr>
              <a:t>Filled with various characters, including philosophers, mathematicians, artists, scientists, politicians, and military figures</a:t>
            </a:r>
          </a:p>
        </p:txBody>
      </p:sp>
      <p:sp>
        <p:nvSpPr>
          <p:cNvPr id="4" name="Slide Number Placeholder 3"/>
          <p:cNvSpPr>
            <a:spLocks noGrp="1"/>
          </p:cNvSpPr>
          <p:nvPr>
            <p:ph type="sldNum" sz="quarter" idx="5"/>
          </p:nvPr>
        </p:nvSpPr>
        <p:spPr/>
        <p:txBody>
          <a:bodyPr/>
          <a:lstStyle/>
          <a:p>
            <a:fld id="{13AD47CE-6028-46F2-A87F-6D3962B463F0}" type="slidenum">
              <a:rPr lang="en-US" smtClean="0"/>
              <a:t>78</a:t>
            </a:fld>
            <a:endParaRPr lang="en-US"/>
          </a:p>
        </p:txBody>
      </p:sp>
    </p:spTree>
    <p:extLst>
      <p:ext uri="{BB962C8B-B14F-4D97-AF65-F5344CB8AC3E}">
        <p14:creationId xmlns:p14="http://schemas.microsoft.com/office/powerpoint/2010/main" val="360071464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i="0" dirty="0">
                <a:solidFill>
                  <a:schemeClr val="bg1"/>
                </a:solidFill>
              </a:rPr>
              <a:t>For our purposes, what concerns us most, and who occupy the center of this piece, the center of human knowledge are…</a:t>
            </a:r>
          </a:p>
          <a:p>
            <a:pPr marL="171450" indent="-171450">
              <a:buFontTx/>
              <a:buChar char="-"/>
            </a:pPr>
            <a:endParaRPr lang="en-US" i="0" dirty="0"/>
          </a:p>
        </p:txBody>
      </p:sp>
      <p:sp>
        <p:nvSpPr>
          <p:cNvPr id="4" name="Slide Number Placeholder 3"/>
          <p:cNvSpPr>
            <a:spLocks noGrp="1"/>
          </p:cNvSpPr>
          <p:nvPr>
            <p:ph type="sldNum" sz="quarter" idx="5"/>
          </p:nvPr>
        </p:nvSpPr>
        <p:spPr/>
        <p:txBody>
          <a:bodyPr/>
          <a:lstStyle/>
          <a:p>
            <a:fld id="{13AD47CE-6028-46F2-A87F-6D3962B463F0}" type="slidenum">
              <a:rPr lang="en-US" smtClean="0"/>
              <a:t>79</a:t>
            </a:fld>
            <a:endParaRPr lang="en-US"/>
          </a:p>
        </p:txBody>
      </p:sp>
    </p:spTree>
    <p:extLst>
      <p:ext uri="{BB962C8B-B14F-4D97-AF65-F5344CB8AC3E}">
        <p14:creationId xmlns:p14="http://schemas.microsoft.com/office/powerpoint/2010/main" val="243582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But the most famous ‘project’ of his was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L’architettura</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della</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citta</a:t>
            </a:r>
            <a:r>
              <a:rPr lang="en-US" sz="1100" dirty="0">
                <a:effectLst/>
                <a:latin typeface="Calibri" panose="020F0502020204030204" pitchFamily="34" charset="0"/>
                <a:ea typeface="Calibri" panose="020F0502020204030204" pitchFamily="34" charset="0"/>
                <a:cs typeface="Times New Roman" panose="02020603050405020304" pitchFamily="18" charset="0"/>
              </a:rPr>
              <a:t>’’ – The Architecture of the City</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Like Collage City, we’ll muscle through each topic, and cover the book as any building</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Organized into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4 parts</a:t>
            </a:r>
          </a:p>
          <a:p>
            <a:pPr marL="1143000" marR="0" lvl="2" indent="-228600">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Typology</a:t>
            </a:r>
          </a:p>
          <a:p>
            <a:pPr marL="1143000" marR="0" lvl="2" indent="-228600">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Elements</a:t>
            </a:r>
          </a:p>
          <a:p>
            <a:pPr marL="1143000" marR="0" lvl="2" indent="-228600">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Locus</a:t>
            </a:r>
          </a:p>
          <a:p>
            <a:pPr marL="1143000" marR="0" lvl="2" indent="-228600">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Politics and Choice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a:t>
            </a:fld>
            <a:endParaRPr lang="en-US"/>
          </a:p>
        </p:txBody>
      </p:sp>
    </p:spTree>
    <p:extLst>
      <p:ext uri="{BB962C8B-B14F-4D97-AF65-F5344CB8AC3E}">
        <p14:creationId xmlns:p14="http://schemas.microsoft.com/office/powerpoint/2010/main" val="18877275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Plato on the left, holding a copy of </a:t>
            </a:r>
            <a:r>
              <a:rPr lang="en-US" i="1" dirty="0" err="1"/>
              <a:t>Timeaus</a:t>
            </a:r>
            <a:endParaRPr lang="en-US" i="1" dirty="0"/>
          </a:p>
          <a:p>
            <a:pPr marL="628650" lvl="1" indent="-171450">
              <a:buFontTx/>
              <a:buChar char="-"/>
            </a:pPr>
            <a:r>
              <a:rPr lang="en-US" i="0" dirty="0"/>
              <a:t>Finger pointing up, as true knowledge is metaphysical, beyond the material world</a:t>
            </a:r>
          </a:p>
          <a:p>
            <a:pPr marL="171450" indent="-171450">
              <a:buFontTx/>
              <a:buChar char="-"/>
            </a:pPr>
            <a:r>
              <a:rPr lang="en-US" i="0" dirty="0"/>
              <a:t>And his student, Aristotle, holding a copy of his </a:t>
            </a:r>
            <a:r>
              <a:rPr lang="en-US" i="1" dirty="0"/>
              <a:t>Ethics</a:t>
            </a:r>
            <a:endParaRPr lang="en-US" i="0" dirty="0"/>
          </a:p>
          <a:p>
            <a:pPr marL="628650" lvl="1" indent="-171450">
              <a:buFontTx/>
              <a:buChar char="-"/>
            </a:pPr>
            <a:r>
              <a:rPr lang="en-US" i="0" dirty="0"/>
              <a:t>Hand down – reality is experienced by our senses (the world)</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80</a:t>
            </a:fld>
            <a:endParaRPr lang="en-US"/>
          </a:p>
        </p:txBody>
      </p:sp>
    </p:spTree>
    <p:extLst>
      <p:ext uri="{BB962C8B-B14F-4D97-AF65-F5344CB8AC3E}">
        <p14:creationId xmlns:p14="http://schemas.microsoft.com/office/powerpoint/2010/main" val="24387614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As a philosopher, Plato’s task revolved around the problem of knowledge, or more specifically, how do we come to know</a:t>
            </a:r>
          </a:p>
          <a:p>
            <a:pPr marL="171450" indent="-171450">
              <a:buFontTx/>
              <a:buChar char="-"/>
            </a:pPr>
            <a:r>
              <a:rPr lang="en-US" dirty="0"/>
              <a:t>He believed that knowledge was the intersection between our beliefs (which may or may not necessarily be accurate), and truth</a:t>
            </a:r>
          </a:p>
          <a:p>
            <a:pPr marL="628650" lvl="1" indent="-171450">
              <a:buFontTx/>
              <a:buChar char="-"/>
            </a:pPr>
            <a:r>
              <a:rPr lang="en-US" dirty="0"/>
              <a:t>We can never just know truth, we must believe in something, and if our belief is correct, then knowledge is attained</a:t>
            </a:r>
          </a:p>
          <a:p>
            <a:pPr marL="171450" lvl="0" indent="-171450">
              <a:buFontTx/>
              <a:buChar char="-"/>
            </a:pPr>
            <a:r>
              <a:rPr lang="en-US" b="1" dirty="0"/>
              <a:t>But how do we come to know? How do we come to know things irrefutably?</a:t>
            </a:r>
          </a:p>
        </p:txBody>
      </p:sp>
      <p:sp>
        <p:nvSpPr>
          <p:cNvPr id="4" name="Slide Number Placeholder 3"/>
          <p:cNvSpPr>
            <a:spLocks noGrp="1"/>
          </p:cNvSpPr>
          <p:nvPr>
            <p:ph type="sldNum" sz="quarter" idx="5"/>
          </p:nvPr>
        </p:nvSpPr>
        <p:spPr/>
        <p:txBody>
          <a:bodyPr/>
          <a:lstStyle/>
          <a:p>
            <a:fld id="{13AD47CE-6028-46F2-A87F-6D3962B463F0}" type="slidenum">
              <a:rPr lang="en-US" smtClean="0"/>
              <a:t>81</a:t>
            </a:fld>
            <a:endParaRPr lang="en-US"/>
          </a:p>
        </p:txBody>
      </p:sp>
    </p:spTree>
    <p:extLst>
      <p:ext uri="{BB962C8B-B14F-4D97-AF65-F5344CB8AC3E}">
        <p14:creationId xmlns:p14="http://schemas.microsoft.com/office/powerpoint/2010/main" val="22676408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Contrary to either of the methods (science, religious faith), Plato believed that knowledge came from Recollection.</a:t>
            </a:r>
          </a:p>
          <a:p>
            <a:pPr marL="171450" indent="-171450">
              <a:buFontTx/>
              <a:buChar char="-"/>
            </a:pPr>
            <a:r>
              <a:rPr lang="en-US" dirty="0"/>
              <a:t>Prior to our mortality, we existed in the heavens (not Abrahamic (Judaism, Christianity, Islam) model), in perfection</a:t>
            </a:r>
          </a:p>
          <a:p>
            <a:pPr marL="171450" indent="-171450">
              <a:buFontTx/>
              <a:buChar char="-"/>
            </a:pPr>
            <a:r>
              <a:rPr lang="en-US" dirty="0"/>
              <a:t>We didn’t ‘KNOW’, we existed in truth</a:t>
            </a:r>
          </a:p>
          <a:p>
            <a:pPr marL="171450" indent="-171450">
              <a:buFontTx/>
              <a:buChar char="-"/>
            </a:pPr>
            <a:r>
              <a:rPr lang="en-US" dirty="0"/>
              <a:t>But being mortals now, we can never experience that full truth, but there are remnants of truth in our spirit</a:t>
            </a:r>
          </a:p>
          <a:p>
            <a:pPr marL="171450" indent="-171450">
              <a:buFontTx/>
              <a:buChar char="-"/>
            </a:pPr>
            <a:r>
              <a:rPr lang="en-US" dirty="0"/>
              <a:t>And so for Plato, we KNOW through RECOLLECTION – we acknowledge little bits of truth</a:t>
            </a:r>
          </a:p>
          <a:p>
            <a:pPr marL="171450" indent="-171450">
              <a:buFontTx/>
              <a:buChar char="-"/>
            </a:pPr>
            <a:r>
              <a:rPr lang="en-US" dirty="0"/>
              <a:t>These moments of truth, from which knowledge takes, are known as FORMS</a:t>
            </a: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‘Forms’ were wooden templates from which stonemasons ensured accuracy in reproduction.</a:t>
            </a:r>
          </a:p>
          <a:p>
            <a:pPr marL="685800" marR="0" lvl="1" indent="-228600">
              <a:lnSpc>
                <a:spcPct val="107000"/>
              </a:lnSpc>
              <a:spcBef>
                <a:spcPts val="0"/>
              </a:spcBef>
              <a:spcAft>
                <a:spcPts val="8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master stonemasons would produce them to ensure that workers would produce accurate reproductions</a:t>
            </a:r>
          </a:p>
          <a:p>
            <a:pPr marL="628650" lvl="1"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82</a:t>
            </a:fld>
            <a:endParaRPr lang="en-US"/>
          </a:p>
        </p:txBody>
      </p:sp>
    </p:spTree>
    <p:extLst>
      <p:ext uri="{BB962C8B-B14F-4D97-AF65-F5344CB8AC3E}">
        <p14:creationId xmlns:p14="http://schemas.microsoft.com/office/powerpoint/2010/main" val="3040517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Courier New" panose="02070309020205020404" pitchFamily="49" charset="0"/>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Most well-known FORMS: Platonic solids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Called after him b/c he suggested that elemental forms structured the ‘elements’ (fire, air, earth, water, sun)</a:t>
            </a:r>
          </a:p>
          <a:p>
            <a:pPr marL="685800" marR="0" lvl="1" indent="-2286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Earth: Cube</a:t>
            </a:r>
          </a:p>
          <a:p>
            <a:pPr marL="685800" marR="0" lvl="1" indent="-2286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Air: Octahedron</a:t>
            </a:r>
          </a:p>
          <a:p>
            <a:pPr marL="685800" marR="0" lvl="1" indent="-2286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Water: Icosahedron</a:t>
            </a:r>
          </a:p>
          <a:p>
            <a:pPr marL="685800" marR="0" lvl="1" indent="-228600">
              <a:lnSpc>
                <a:spcPct val="107000"/>
              </a:lnSpc>
              <a:spcBef>
                <a:spcPts val="0"/>
              </a:spcBef>
              <a:spcAft>
                <a:spcPts val="8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Fire: Tetrahedron</a:t>
            </a:r>
          </a:p>
        </p:txBody>
      </p:sp>
      <p:sp>
        <p:nvSpPr>
          <p:cNvPr id="4" name="Slide Number Placeholder 3"/>
          <p:cNvSpPr>
            <a:spLocks noGrp="1"/>
          </p:cNvSpPr>
          <p:nvPr>
            <p:ph type="sldNum" sz="quarter" idx="5"/>
          </p:nvPr>
        </p:nvSpPr>
        <p:spPr/>
        <p:txBody>
          <a:bodyPr/>
          <a:lstStyle/>
          <a:p>
            <a:fld id="{13AD47CE-6028-46F2-A87F-6D3962B463F0}" type="slidenum">
              <a:rPr lang="en-US" smtClean="0"/>
              <a:t>83</a:t>
            </a:fld>
            <a:endParaRPr lang="en-US"/>
          </a:p>
        </p:txBody>
      </p:sp>
    </p:spTree>
    <p:extLst>
      <p:ext uri="{BB962C8B-B14F-4D97-AF65-F5344CB8AC3E}">
        <p14:creationId xmlns:p14="http://schemas.microsoft.com/office/powerpoint/2010/main" val="19215835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84</a:t>
            </a:fld>
            <a:endParaRPr lang="en-US"/>
          </a:p>
        </p:txBody>
      </p:sp>
    </p:spTree>
    <p:extLst>
      <p:ext uri="{BB962C8B-B14F-4D97-AF65-F5344CB8AC3E}">
        <p14:creationId xmlns:p14="http://schemas.microsoft.com/office/powerpoint/2010/main" val="33532089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Example of straightness</a:t>
            </a:r>
          </a:p>
        </p:txBody>
      </p:sp>
      <p:sp>
        <p:nvSpPr>
          <p:cNvPr id="4" name="Slide Number Placeholder 3"/>
          <p:cNvSpPr>
            <a:spLocks noGrp="1"/>
          </p:cNvSpPr>
          <p:nvPr>
            <p:ph type="sldNum" sz="quarter" idx="5"/>
          </p:nvPr>
        </p:nvSpPr>
        <p:spPr/>
        <p:txBody>
          <a:bodyPr/>
          <a:lstStyle/>
          <a:p>
            <a:fld id="{13AD47CE-6028-46F2-A87F-6D3962B463F0}" type="slidenum">
              <a:rPr lang="en-US" smtClean="0"/>
              <a:t>85</a:t>
            </a:fld>
            <a:endParaRPr lang="en-US"/>
          </a:p>
        </p:txBody>
      </p:sp>
    </p:spTree>
    <p:extLst>
      <p:ext uri="{BB962C8B-B14F-4D97-AF65-F5344CB8AC3E}">
        <p14:creationId xmlns:p14="http://schemas.microsoft.com/office/powerpoint/2010/main" val="3073553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We can call a branch straight, even though it clearly isn’t straight</a:t>
            </a:r>
          </a:p>
          <a:p>
            <a:pPr marL="228600" marR="0" lvl="0" indent="-22860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Likewise, we can call a line we drew straight, even though if we were to zoom in at a microscopic scale, it wouldn’t be straight</a:t>
            </a:r>
          </a:p>
          <a:p>
            <a:pPr marL="228600" marR="0" lvl="0" indent="-22860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So no such things as anything that is perfectly straight</a:t>
            </a:r>
          </a:p>
          <a:p>
            <a:pPr marL="228600" marR="0" lvl="0" indent="-22860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How can we say something is straight?</a:t>
            </a:r>
          </a:p>
          <a:p>
            <a:pPr marL="685800" marR="0" lvl="1" indent="-228600">
              <a:lnSpc>
                <a:spcPct val="107000"/>
              </a:lnSpc>
              <a:spcBef>
                <a:spcPts val="0"/>
              </a:spcBef>
              <a:spcAft>
                <a:spcPts val="0"/>
              </a:spcAft>
              <a:buFont typeface="Wingdings" panose="05000000000000000000" pitchFamily="2" charset="2"/>
              <a:buChar cha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Deep inside, in an physically unfettered existence, we could have direct access to Straightness</a:t>
            </a:r>
          </a:p>
          <a:p>
            <a:pPr marL="685800" marR="0" lvl="1" indent="-228600">
              <a:lnSpc>
                <a:spcPct val="107000"/>
              </a:lnSpc>
              <a:spcBef>
                <a:spcPts val="0"/>
              </a:spcBef>
              <a:spcAft>
                <a:spcPts val="800"/>
              </a:spcAft>
              <a:buFont typeface="Wingdings" panose="05000000000000000000" pitchFamily="2" charset="2"/>
              <a:buChar cha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Straightness, as truth, is unchanging</a:t>
            </a:r>
            <a:r>
              <a:rPr lang="en-US" sz="1100" dirty="0">
                <a:effectLst/>
                <a:latin typeface="Calibri" panose="020F0502020204030204" pitchFamily="34" charset="0"/>
                <a:ea typeface="Calibri" panose="020F0502020204030204" pitchFamily="34" charset="0"/>
                <a:cs typeface="Times New Roman" panose="02020603050405020304" pitchFamily="18" charset="0"/>
              </a:rPr>
              <a:t>, but we cannot gain access to this with our senses, but only with our minds</a:t>
            </a:r>
          </a:p>
        </p:txBody>
      </p:sp>
      <p:sp>
        <p:nvSpPr>
          <p:cNvPr id="4" name="Slide Number Placeholder 3"/>
          <p:cNvSpPr>
            <a:spLocks noGrp="1"/>
          </p:cNvSpPr>
          <p:nvPr>
            <p:ph type="sldNum" sz="quarter" idx="5"/>
          </p:nvPr>
        </p:nvSpPr>
        <p:spPr/>
        <p:txBody>
          <a:bodyPr/>
          <a:lstStyle/>
          <a:p>
            <a:fld id="{13AD47CE-6028-46F2-A87F-6D3962B463F0}" type="slidenum">
              <a:rPr lang="en-US" smtClean="0"/>
              <a:t>86</a:t>
            </a:fld>
            <a:endParaRPr lang="en-US"/>
          </a:p>
        </p:txBody>
      </p:sp>
    </p:spTree>
    <p:extLst>
      <p:ext uri="{BB962C8B-B14F-4D97-AF65-F5344CB8AC3E}">
        <p14:creationId xmlns:p14="http://schemas.microsoft.com/office/powerpoint/2010/main" val="14664739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 Along a similar line, Plato would claim that we can never see a perfect circle, yet we can all imagine it perfectly</a:t>
            </a:r>
          </a:p>
        </p:txBody>
      </p:sp>
      <p:sp>
        <p:nvSpPr>
          <p:cNvPr id="4" name="Slide Number Placeholder 3"/>
          <p:cNvSpPr>
            <a:spLocks noGrp="1"/>
          </p:cNvSpPr>
          <p:nvPr>
            <p:ph type="sldNum" sz="quarter" idx="5"/>
          </p:nvPr>
        </p:nvSpPr>
        <p:spPr/>
        <p:txBody>
          <a:bodyPr/>
          <a:lstStyle/>
          <a:p>
            <a:fld id="{13AD47CE-6028-46F2-A87F-6D3962B463F0}" type="slidenum">
              <a:rPr lang="en-US" smtClean="0"/>
              <a:t>87</a:t>
            </a:fld>
            <a:endParaRPr lang="en-US"/>
          </a:p>
        </p:txBody>
      </p:sp>
    </p:spTree>
    <p:extLst>
      <p:ext uri="{BB962C8B-B14F-4D97-AF65-F5344CB8AC3E}">
        <p14:creationId xmlns:p14="http://schemas.microsoft.com/office/powerpoint/2010/main" val="7035948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88</a:t>
            </a:fld>
            <a:endParaRPr lang="en-US"/>
          </a:p>
        </p:txBody>
      </p:sp>
    </p:spTree>
    <p:extLst>
      <p:ext uri="{BB962C8B-B14F-4D97-AF65-F5344CB8AC3E}">
        <p14:creationId xmlns:p14="http://schemas.microsoft.com/office/powerpoint/2010/main" val="30278033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89</a:t>
            </a:fld>
            <a:endParaRPr lang="en-US"/>
          </a:p>
        </p:txBody>
      </p:sp>
    </p:spTree>
    <p:extLst>
      <p:ext uri="{BB962C8B-B14F-4D97-AF65-F5344CB8AC3E}">
        <p14:creationId xmlns:p14="http://schemas.microsoft.com/office/powerpoint/2010/main" val="522126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3 Propositions to the City </a:t>
            </a:r>
            <a:r>
              <a:rPr lang="en-US" sz="1800" dirty="0">
                <a:effectLst/>
                <a:latin typeface="Calibri" panose="020F0502020204030204" pitchFamily="34" charset="0"/>
                <a:ea typeface="Calibri" panose="020F0502020204030204" pitchFamily="34" charset="0"/>
                <a:cs typeface="Times New Roman" panose="02020603050405020304" pitchFamily="18" charset="0"/>
              </a:rPr>
              <a:t>that summarize Rossi’s approach</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a:t>
            </a:fld>
            <a:endParaRPr lang="en-US"/>
          </a:p>
        </p:txBody>
      </p:sp>
    </p:spTree>
    <p:extLst>
      <p:ext uri="{BB962C8B-B14F-4D97-AF65-F5344CB8AC3E}">
        <p14:creationId xmlns:p14="http://schemas.microsoft.com/office/powerpoint/2010/main" val="160135610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Here, the “Beautiful” is the </a:t>
            </a:r>
            <a:r>
              <a:rPr lang="en-US" u="sng" dirty="0"/>
              <a:t>form</a:t>
            </a:r>
            <a:r>
              <a:rPr lang="en-US" u="none" dirty="0"/>
              <a:t> of the beautiful</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90</a:t>
            </a:fld>
            <a:endParaRPr lang="en-US"/>
          </a:p>
        </p:txBody>
      </p:sp>
    </p:spTree>
    <p:extLst>
      <p:ext uri="{BB962C8B-B14F-4D97-AF65-F5344CB8AC3E}">
        <p14:creationId xmlns:p14="http://schemas.microsoft.com/office/powerpoint/2010/main" val="34000350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91</a:t>
            </a:fld>
            <a:endParaRPr lang="en-US"/>
          </a:p>
        </p:txBody>
      </p:sp>
    </p:spTree>
    <p:extLst>
      <p:ext uri="{BB962C8B-B14F-4D97-AF65-F5344CB8AC3E}">
        <p14:creationId xmlns:p14="http://schemas.microsoft.com/office/powerpoint/2010/main" val="190011145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300" b="0" dirty="0">
                <a:effectLst/>
                <a:latin typeface="Calibri" panose="020F0502020204030204" pitchFamily="34" charset="0"/>
                <a:ea typeface="Calibri" panose="020F0502020204030204" pitchFamily="34" charset="0"/>
                <a:cs typeface="Times New Roman" panose="02020603050405020304" pitchFamily="18" charset="0"/>
              </a:rPr>
              <a:t>How does this relate to architecture?</a:t>
            </a:r>
          </a:p>
          <a:p>
            <a:pPr marL="342900" marR="0" lvl="0" indent="-342900">
              <a:lnSpc>
                <a:spcPct val="107000"/>
              </a:lnSpc>
              <a:spcBef>
                <a:spcPts val="0"/>
              </a:spcBef>
              <a:spcAft>
                <a:spcPts val="0"/>
              </a:spcAft>
              <a:buFont typeface="Calibri" panose="020F0502020204030204" pitchFamily="34" charset="0"/>
              <a:buChar char="-"/>
            </a:pPr>
            <a:r>
              <a:rPr lang="en-US" sz="1300" b="0" dirty="0">
                <a:effectLst/>
                <a:latin typeface="Calibri" panose="020F0502020204030204" pitchFamily="34" charset="0"/>
                <a:ea typeface="Calibri" panose="020F0502020204030204" pitchFamily="34" charset="0"/>
                <a:cs typeface="Times New Roman" panose="02020603050405020304" pitchFamily="18" charset="0"/>
              </a:rPr>
              <a:t>One of the earliest modern illustrations of this idea of an essence, comes from the Enlightenment</a:t>
            </a:r>
          </a:p>
          <a:p>
            <a:pPr marL="342900" marR="0" lvl="0" indent="-342900">
              <a:lnSpc>
                <a:spcPct val="107000"/>
              </a:lnSpc>
              <a:spcBef>
                <a:spcPts val="0"/>
              </a:spcBef>
              <a:spcAft>
                <a:spcPts val="0"/>
              </a:spcAft>
              <a:buFont typeface="Calibri" panose="020F0502020204030204" pitchFamily="34" charset="0"/>
              <a:buChar char="-"/>
            </a:pPr>
            <a:r>
              <a:rPr lang="en-US" sz="1300" b="0" dirty="0" err="1">
                <a:effectLst/>
                <a:latin typeface="Calibri" panose="020F0502020204030204" pitchFamily="34" charset="0"/>
                <a:ea typeface="Calibri" panose="020F0502020204030204" pitchFamily="34" charset="0"/>
                <a:cs typeface="Times New Roman" panose="02020603050405020304" pitchFamily="18" charset="0"/>
              </a:rPr>
              <a:t>Laugier’s</a:t>
            </a:r>
            <a:r>
              <a:rPr lang="en-US" sz="1300" b="0" dirty="0">
                <a:effectLst/>
                <a:latin typeface="Calibri" panose="020F0502020204030204" pitchFamily="34" charset="0"/>
                <a:ea typeface="Calibri" panose="020F0502020204030204" pitchFamily="34" charset="0"/>
                <a:cs typeface="Times New Roman" panose="02020603050405020304" pitchFamily="18" charset="0"/>
              </a:rPr>
              <a:t> article </a:t>
            </a:r>
            <a:r>
              <a:rPr lang="en-US" sz="1300" b="0" i="1" dirty="0" err="1">
                <a:effectLst/>
                <a:latin typeface="Calibri" panose="020F0502020204030204" pitchFamily="34" charset="0"/>
                <a:ea typeface="Calibri" panose="020F0502020204030204" pitchFamily="34" charset="0"/>
                <a:cs typeface="Times New Roman" panose="02020603050405020304" pitchFamily="18" charset="0"/>
              </a:rPr>
              <a:t>Essai</a:t>
            </a:r>
            <a:r>
              <a:rPr lang="en-US" sz="1300" b="0" i="1" dirty="0">
                <a:effectLst/>
                <a:latin typeface="Calibri" panose="020F0502020204030204" pitchFamily="34" charset="0"/>
                <a:ea typeface="Calibri" panose="020F0502020204030204" pitchFamily="34" charset="0"/>
                <a:cs typeface="Times New Roman" panose="02020603050405020304" pitchFamily="18" charset="0"/>
              </a:rPr>
              <a:t> sur ‘architecture</a:t>
            </a:r>
            <a:r>
              <a:rPr lang="en-US" sz="1300" b="0" i="0" dirty="0">
                <a:effectLst/>
                <a:latin typeface="Calibri" panose="020F0502020204030204" pitchFamily="34" charset="0"/>
                <a:ea typeface="Calibri" panose="020F0502020204030204" pitchFamily="34" charset="0"/>
                <a:cs typeface="Times New Roman" panose="02020603050405020304" pitchFamily="18" charset="0"/>
              </a:rPr>
              <a:t>, 1753</a:t>
            </a:r>
          </a:p>
          <a:p>
            <a:pPr marL="800100" marR="0" lvl="1" indent="-342900">
              <a:lnSpc>
                <a:spcPct val="107000"/>
              </a:lnSpc>
              <a:spcBef>
                <a:spcPts val="0"/>
              </a:spcBef>
              <a:spcAft>
                <a:spcPts val="0"/>
              </a:spcAft>
              <a:buFont typeface="Calibri" panose="020F0502020204030204" pitchFamily="34" charset="0"/>
              <a:buChar char="-"/>
            </a:pPr>
            <a:r>
              <a:rPr lang="en-US" sz="1300" b="0" i="0" dirty="0">
                <a:effectLst/>
                <a:latin typeface="Calibri" panose="020F0502020204030204" pitchFamily="34" charset="0"/>
                <a:ea typeface="Calibri" panose="020F0502020204030204" pitchFamily="34" charset="0"/>
                <a:cs typeface="Times New Roman" panose="02020603050405020304" pitchFamily="18" charset="0"/>
              </a:rPr>
              <a:t>Among other issues, most known for ‘identifying’ the origins of architecture</a:t>
            </a:r>
          </a:p>
          <a:p>
            <a:pPr marL="800100" marR="0" lvl="1" indent="-342900">
              <a:lnSpc>
                <a:spcPct val="107000"/>
              </a:lnSpc>
              <a:spcBef>
                <a:spcPts val="0"/>
              </a:spcBef>
              <a:spcAft>
                <a:spcPts val="0"/>
              </a:spcAft>
              <a:buFont typeface="Calibri" panose="020F0502020204030204" pitchFamily="34" charset="0"/>
              <a:buChar char="-"/>
            </a:pPr>
            <a:r>
              <a:rPr lang="en-US" sz="1300" b="0" i="0" dirty="0">
                <a:effectLst/>
                <a:latin typeface="Calibri" panose="020F0502020204030204" pitchFamily="34" charset="0"/>
                <a:ea typeface="Calibri" panose="020F0502020204030204" pitchFamily="34" charset="0"/>
                <a:cs typeface="Times New Roman" panose="02020603050405020304" pitchFamily="18" charset="0"/>
              </a:rPr>
              <a:t>In the example of the </a:t>
            </a:r>
            <a:r>
              <a:rPr lang="en-US" sz="1300" b="1" i="0" dirty="0">
                <a:effectLst/>
                <a:latin typeface="Calibri" panose="020F0502020204030204" pitchFamily="34" charset="0"/>
                <a:ea typeface="Calibri" panose="020F0502020204030204" pitchFamily="34" charset="0"/>
                <a:cs typeface="Times New Roman" panose="02020603050405020304" pitchFamily="18" charset="0"/>
              </a:rPr>
              <a:t>PRIMITIVE HUT</a:t>
            </a:r>
          </a:p>
          <a:p>
            <a:pPr marL="800100" marR="0" lvl="1" indent="-342900">
              <a:lnSpc>
                <a:spcPct val="107000"/>
              </a:lnSpc>
              <a:spcBef>
                <a:spcPts val="0"/>
              </a:spcBef>
              <a:spcAft>
                <a:spcPts val="0"/>
              </a:spcAft>
              <a:buFont typeface="Calibri" panose="020F0502020204030204" pitchFamily="34" charset="0"/>
              <a:buChar char="-"/>
            </a:pPr>
            <a:r>
              <a:rPr lang="en-US" sz="1300" b="0" i="0" dirty="0">
                <a:effectLst/>
                <a:latin typeface="Calibri" panose="020F0502020204030204" pitchFamily="34" charset="0"/>
                <a:ea typeface="Calibri" panose="020F0502020204030204" pitchFamily="34" charset="0"/>
                <a:cs typeface="Times New Roman" panose="02020603050405020304" pitchFamily="18" charset="0"/>
              </a:rPr>
              <a:t>The idea that architecture is provided </a:t>
            </a:r>
            <a:r>
              <a:rPr lang="en-US" sz="1300" b="0" i="0" u="sng" dirty="0">
                <a:effectLst/>
                <a:latin typeface="Calibri" panose="020F0502020204030204" pitchFamily="34" charset="0"/>
                <a:ea typeface="Calibri" panose="020F0502020204030204" pitchFamily="34" charset="0"/>
                <a:cs typeface="Times New Roman" panose="02020603050405020304" pitchFamily="18" charset="0"/>
              </a:rPr>
              <a:t>naturally</a:t>
            </a:r>
            <a:endParaRPr lang="en-US" sz="1300" b="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Tx/>
              <a:buNone/>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92</a:t>
            </a:fld>
            <a:endParaRPr lang="en-US"/>
          </a:p>
        </p:txBody>
      </p:sp>
    </p:spTree>
    <p:extLst>
      <p:ext uri="{BB962C8B-B14F-4D97-AF65-F5344CB8AC3E}">
        <p14:creationId xmlns:p14="http://schemas.microsoft.com/office/powerpoint/2010/main" val="35783820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93</a:t>
            </a:fld>
            <a:endParaRPr lang="en-US"/>
          </a:p>
        </p:txBody>
      </p:sp>
    </p:spTree>
    <p:extLst>
      <p:ext uri="{BB962C8B-B14F-4D97-AF65-F5344CB8AC3E}">
        <p14:creationId xmlns:p14="http://schemas.microsoft.com/office/powerpoint/2010/main" val="13822697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94</a:t>
            </a:fld>
            <a:endParaRPr lang="en-US"/>
          </a:p>
        </p:txBody>
      </p:sp>
    </p:spTree>
    <p:extLst>
      <p:ext uri="{BB962C8B-B14F-4D97-AF65-F5344CB8AC3E}">
        <p14:creationId xmlns:p14="http://schemas.microsoft.com/office/powerpoint/2010/main" val="387427343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95</a:t>
            </a:fld>
            <a:endParaRPr lang="en-US"/>
          </a:p>
        </p:txBody>
      </p:sp>
    </p:spTree>
    <p:extLst>
      <p:ext uri="{BB962C8B-B14F-4D97-AF65-F5344CB8AC3E}">
        <p14:creationId xmlns:p14="http://schemas.microsoft.com/office/powerpoint/2010/main" val="414445025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96</a:t>
            </a:fld>
            <a:endParaRPr lang="en-US"/>
          </a:p>
        </p:txBody>
      </p:sp>
    </p:spTree>
    <p:extLst>
      <p:ext uri="{BB962C8B-B14F-4D97-AF65-F5344CB8AC3E}">
        <p14:creationId xmlns:p14="http://schemas.microsoft.com/office/powerpoint/2010/main" val="291990219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300" b="1" dirty="0" err="1">
                <a:effectLst/>
                <a:latin typeface="Calibri" panose="020F0502020204030204" pitchFamily="34" charset="0"/>
                <a:ea typeface="Calibri" panose="020F0502020204030204" pitchFamily="34" charset="0"/>
                <a:cs typeface="Times New Roman" panose="02020603050405020304" pitchFamily="18" charset="0"/>
              </a:rPr>
              <a:t>Laugier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Not only formal resemblance, but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moral imperative</a:t>
            </a:r>
          </a:p>
          <a:p>
            <a:pPr marL="1143000" marR="0" lvl="2"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Truth in architectural form – closer to perfection, virtuousness</a:t>
            </a:r>
          </a:p>
          <a:p>
            <a:pPr marL="0" indent="0">
              <a:buFontTx/>
              <a:buNone/>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97</a:t>
            </a:fld>
            <a:endParaRPr lang="en-US"/>
          </a:p>
        </p:txBody>
      </p:sp>
    </p:spTree>
    <p:extLst>
      <p:ext uri="{BB962C8B-B14F-4D97-AF65-F5344CB8AC3E}">
        <p14:creationId xmlns:p14="http://schemas.microsoft.com/office/powerpoint/2010/main" val="109250585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changing role of Typology</a:t>
            </a:r>
          </a:p>
          <a:p>
            <a:pPr marL="171450" indent="-171450">
              <a:buFontTx/>
              <a:buChar char="-"/>
            </a:pPr>
            <a:r>
              <a:rPr lang="en-US" dirty="0"/>
              <a:t>According to the historical narrative of Anthony Vidler (teaching at Cooper Union and Yale), one of the best known essays on Typology, “The Third Typology”, describes a second phase of typology</a:t>
            </a:r>
          </a:p>
          <a:p>
            <a:pPr marL="628650" lvl="1" indent="-171450">
              <a:buFontTx/>
              <a:buChar char="-"/>
            </a:pPr>
            <a:r>
              <a:rPr lang="en-US" dirty="0"/>
              <a:t>From nature (the first - Enlightenment), to a model (i.e. a blueprint, process – First Industrial Revolution)</a:t>
            </a:r>
          </a:p>
        </p:txBody>
      </p:sp>
      <p:sp>
        <p:nvSpPr>
          <p:cNvPr id="4" name="Slide Number Placeholder 3"/>
          <p:cNvSpPr>
            <a:spLocks noGrp="1"/>
          </p:cNvSpPr>
          <p:nvPr>
            <p:ph type="sldNum" sz="quarter" idx="5"/>
          </p:nvPr>
        </p:nvSpPr>
        <p:spPr/>
        <p:txBody>
          <a:bodyPr/>
          <a:lstStyle/>
          <a:p>
            <a:fld id="{13AD47CE-6028-46F2-A87F-6D3962B463F0}" type="slidenum">
              <a:rPr lang="en-US" smtClean="0"/>
              <a:t>98</a:t>
            </a:fld>
            <a:endParaRPr lang="en-US"/>
          </a:p>
        </p:txBody>
      </p:sp>
    </p:spTree>
    <p:extLst>
      <p:ext uri="{BB962C8B-B14F-4D97-AF65-F5344CB8AC3E}">
        <p14:creationId xmlns:p14="http://schemas.microsoft.com/office/powerpoint/2010/main" val="180687490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 Exemplified by Vidler in the JNL Durand’s </a:t>
            </a:r>
            <a:r>
              <a:rPr lang="en-US" i="1" dirty="0"/>
              <a:t>Precis</a:t>
            </a:r>
            <a:r>
              <a:rPr lang="en-US" i="0" dirty="0"/>
              <a:t>, drawn as a lesson book for students to learn ‘good architecture’</a:t>
            </a: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99</a:t>
            </a:fld>
            <a:endParaRPr lang="en-US"/>
          </a:p>
        </p:txBody>
      </p:sp>
    </p:spTree>
    <p:extLst>
      <p:ext uri="{BB962C8B-B14F-4D97-AF65-F5344CB8AC3E}">
        <p14:creationId xmlns:p14="http://schemas.microsoft.com/office/powerpoint/2010/main" val="4202136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DAC0-BEBB-4A1A-9A94-DDAFDB3C8F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131117-AAFC-41FA-A706-0126BFF770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A0A339-C323-4C7B-AEC7-690F70EBC2F1}"/>
              </a:ext>
            </a:extLst>
          </p:cNvPr>
          <p:cNvSpPr>
            <a:spLocks noGrp="1"/>
          </p:cNvSpPr>
          <p:nvPr>
            <p:ph type="dt" sz="half" idx="10"/>
          </p:nvPr>
        </p:nvSpPr>
        <p:spPr/>
        <p:txBody>
          <a:bodyPr/>
          <a:lstStyle/>
          <a:p>
            <a:fld id="{28EF3CEB-FA14-477C-B987-A381B90B9222}" type="datetimeFigureOut">
              <a:rPr lang="en-US" smtClean="0"/>
              <a:t>Wednesday/9/30/2020</a:t>
            </a:fld>
            <a:endParaRPr lang="en-US"/>
          </a:p>
        </p:txBody>
      </p:sp>
      <p:sp>
        <p:nvSpPr>
          <p:cNvPr id="5" name="Footer Placeholder 4">
            <a:extLst>
              <a:ext uri="{FF2B5EF4-FFF2-40B4-BE49-F238E27FC236}">
                <a16:creationId xmlns:a16="http://schemas.microsoft.com/office/drawing/2014/main" id="{DBFCA8D9-EC64-44B0-98E6-6BA5F27517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E460E-4B02-4CAB-8100-8943AB138FEF}"/>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455347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F57E2-2723-45A0-B751-C9BA0845EA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F9AC8D-F3A1-47DC-8581-C98E2DAA04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7A098-54E1-4331-9A8E-EC2739360CE5}"/>
              </a:ext>
            </a:extLst>
          </p:cNvPr>
          <p:cNvSpPr>
            <a:spLocks noGrp="1"/>
          </p:cNvSpPr>
          <p:nvPr>
            <p:ph type="dt" sz="half" idx="10"/>
          </p:nvPr>
        </p:nvSpPr>
        <p:spPr/>
        <p:txBody>
          <a:bodyPr/>
          <a:lstStyle/>
          <a:p>
            <a:fld id="{28EF3CEB-FA14-477C-B987-A381B90B9222}" type="datetimeFigureOut">
              <a:rPr lang="en-US" smtClean="0"/>
              <a:t>Wednesday/9/30/2020</a:t>
            </a:fld>
            <a:endParaRPr lang="en-US"/>
          </a:p>
        </p:txBody>
      </p:sp>
      <p:sp>
        <p:nvSpPr>
          <p:cNvPr id="5" name="Footer Placeholder 4">
            <a:extLst>
              <a:ext uri="{FF2B5EF4-FFF2-40B4-BE49-F238E27FC236}">
                <a16:creationId xmlns:a16="http://schemas.microsoft.com/office/drawing/2014/main" id="{6C2F800C-472F-436A-80E2-E1F5C7C18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51868-686C-4760-BB4F-70F157E8E34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2856898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4C0C01-74D9-42DB-BC1D-A4854E1E48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9541E8-ABC1-4C51-B660-6EF0ED323C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53B24-3EDD-47F1-88D6-0C9FBD22D207}"/>
              </a:ext>
            </a:extLst>
          </p:cNvPr>
          <p:cNvSpPr>
            <a:spLocks noGrp="1"/>
          </p:cNvSpPr>
          <p:nvPr>
            <p:ph type="dt" sz="half" idx="10"/>
          </p:nvPr>
        </p:nvSpPr>
        <p:spPr/>
        <p:txBody>
          <a:bodyPr/>
          <a:lstStyle/>
          <a:p>
            <a:fld id="{28EF3CEB-FA14-477C-B987-A381B90B9222}" type="datetimeFigureOut">
              <a:rPr lang="en-US" smtClean="0"/>
              <a:t>Wednesday/9/30/2020</a:t>
            </a:fld>
            <a:endParaRPr lang="en-US"/>
          </a:p>
        </p:txBody>
      </p:sp>
      <p:sp>
        <p:nvSpPr>
          <p:cNvPr id="5" name="Footer Placeholder 4">
            <a:extLst>
              <a:ext uri="{FF2B5EF4-FFF2-40B4-BE49-F238E27FC236}">
                <a16:creationId xmlns:a16="http://schemas.microsoft.com/office/drawing/2014/main" id="{605CFBE4-595A-4400-BE22-74258E461A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1AC950-0DB2-491B-AAAD-585C9B8EBA44}"/>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996602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tx1">
            <a:lumMod val="75000"/>
            <a:lumOff val="2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798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FBDF9-F684-4038-B529-76D4D2C370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1D60DA-E98D-4841-A6DE-4B6AE48617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0A0D5-BE7D-4597-A755-18697A09BE59}"/>
              </a:ext>
            </a:extLst>
          </p:cNvPr>
          <p:cNvSpPr>
            <a:spLocks noGrp="1"/>
          </p:cNvSpPr>
          <p:nvPr>
            <p:ph type="dt" sz="half" idx="10"/>
          </p:nvPr>
        </p:nvSpPr>
        <p:spPr/>
        <p:txBody>
          <a:bodyPr/>
          <a:lstStyle/>
          <a:p>
            <a:fld id="{28EF3CEB-FA14-477C-B987-A381B90B9222}" type="datetimeFigureOut">
              <a:rPr lang="en-US" smtClean="0"/>
              <a:t>Wednesday/9/30/2020</a:t>
            </a:fld>
            <a:endParaRPr lang="en-US"/>
          </a:p>
        </p:txBody>
      </p:sp>
      <p:sp>
        <p:nvSpPr>
          <p:cNvPr id="5" name="Footer Placeholder 4">
            <a:extLst>
              <a:ext uri="{FF2B5EF4-FFF2-40B4-BE49-F238E27FC236}">
                <a16:creationId xmlns:a16="http://schemas.microsoft.com/office/drawing/2014/main" id="{EFAC932C-C317-4C4F-A82F-692D39AD7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B1E97-F1DE-4665-845D-82D6987E772F}"/>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2404933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0A0A4-DCC5-4045-A4FE-7BDA9EB05F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A0A687-40B3-4A09-A8C3-5EBAFD8DD9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4AFC34-0480-465D-B044-E75519AF9DB1}"/>
              </a:ext>
            </a:extLst>
          </p:cNvPr>
          <p:cNvSpPr>
            <a:spLocks noGrp="1"/>
          </p:cNvSpPr>
          <p:nvPr>
            <p:ph type="dt" sz="half" idx="10"/>
          </p:nvPr>
        </p:nvSpPr>
        <p:spPr/>
        <p:txBody>
          <a:bodyPr/>
          <a:lstStyle/>
          <a:p>
            <a:fld id="{28EF3CEB-FA14-477C-B987-A381B90B9222}" type="datetimeFigureOut">
              <a:rPr lang="en-US" smtClean="0"/>
              <a:t>Wednesday/9/30/2020</a:t>
            </a:fld>
            <a:endParaRPr lang="en-US"/>
          </a:p>
        </p:txBody>
      </p:sp>
      <p:sp>
        <p:nvSpPr>
          <p:cNvPr id="5" name="Footer Placeholder 4">
            <a:extLst>
              <a:ext uri="{FF2B5EF4-FFF2-40B4-BE49-F238E27FC236}">
                <a16:creationId xmlns:a16="http://schemas.microsoft.com/office/drawing/2014/main" id="{059780B7-54D2-487B-A2F9-4AD51BAD22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14AC1A-FE16-4C40-A7F3-9BBBFE217931}"/>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3567495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C5488-56AE-4A71-95EE-4D3E7E32A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6BE11A-1664-450D-9CE9-6DB24FDDDE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5C8AAA-5E5E-41A9-8613-7311D4868A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C918B0-5A81-4D54-AF2A-9510E4634697}"/>
              </a:ext>
            </a:extLst>
          </p:cNvPr>
          <p:cNvSpPr>
            <a:spLocks noGrp="1"/>
          </p:cNvSpPr>
          <p:nvPr>
            <p:ph type="dt" sz="half" idx="10"/>
          </p:nvPr>
        </p:nvSpPr>
        <p:spPr/>
        <p:txBody>
          <a:bodyPr/>
          <a:lstStyle/>
          <a:p>
            <a:fld id="{28EF3CEB-FA14-477C-B987-A381B90B9222}" type="datetimeFigureOut">
              <a:rPr lang="en-US" smtClean="0"/>
              <a:t>Wednesday/9/30/2020</a:t>
            </a:fld>
            <a:endParaRPr lang="en-US"/>
          </a:p>
        </p:txBody>
      </p:sp>
      <p:sp>
        <p:nvSpPr>
          <p:cNvPr id="6" name="Footer Placeholder 5">
            <a:extLst>
              <a:ext uri="{FF2B5EF4-FFF2-40B4-BE49-F238E27FC236}">
                <a16:creationId xmlns:a16="http://schemas.microsoft.com/office/drawing/2014/main" id="{37B80F7E-C089-4377-A363-A9051EB40F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34E099-3A51-469C-8A09-F9A65C2AAA4E}"/>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368553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93613-AA06-4D12-9D9E-6FE2C30271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F8DAFA-32DB-46F2-B584-3B68780C40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0EA5D0-46E3-4BF5-99E5-CC52A50551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6C2E00-4C29-4C83-9B1C-1CDF0A1756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7E0BFD-0650-4D28-9687-0069D590AA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256637-5663-432A-B618-53CB42AE5AAE}"/>
              </a:ext>
            </a:extLst>
          </p:cNvPr>
          <p:cNvSpPr>
            <a:spLocks noGrp="1"/>
          </p:cNvSpPr>
          <p:nvPr>
            <p:ph type="dt" sz="half" idx="10"/>
          </p:nvPr>
        </p:nvSpPr>
        <p:spPr/>
        <p:txBody>
          <a:bodyPr/>
          <a:lstStyle/>
          <a:p>
            <a:fld id="{28EF3CEB-FA14-477C-B987-A381B90B9222}" type="datetimeFigureOut">
              <a:rPr lang="en-US" smtClean="0"/>
              <a:t>Wednesday/9/30/2020</a:t>
            </a:fld>
            <a:endParaRPr lang="en-US"/>
          </a:p>
        </p:txBody>
      </p:sp>
      <p:sp>
        <p:nvSpPr>
          <p:cNvPr id="8" name="Footer Placeholder 7">
            <a:extLst>
              <a:ext uri="{FF2B5EF4-FFF2-40B4-BE49-F238E27FC236}">
                <a16:creationId xmlns:a16="http://schemas.microsoft.com/office/drawing/2014/main" id="{8EB8DD51-1E9C-459D-A1FD-2A51ADE83A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B98957-73A0-49BA-B478-F1E97B59902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678698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671CA-F543-42AC-A398-1F3ADBF0CB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BE33C5-B9E7-4444-AD34-0A514145AFA0}"/>
              </a:ext>
            </a:extLst>
          </p:cNvPr>
          <p:cNvSpPr>
            <a:spLocks noGrp="1"/>
          </p:cNvSpPr>
          <p:nvPr>
            <p:ph type="dt" sz="half" idx="10"/>
          </p:nvPr>
        </p:nvSpPr>
        <p:spPr/>
        <p:txBody>
          <a:bodyPr/>
          <a:lstStyle/>
          <a:p>
            <a:fld id="{28EF3CEB-FA14-477C-B987-A381B90B9222}" type="datetimeFigureOut">
              <a:rPr lang="en-US" smtClean="0"/>
              <a:t>Wednesday/9/30/2020</a:t>
            </a:fld>
            <a:endParaRPr lang="en-US"/>
          </a:p>
        </p:txBody>
      </p:sp>
      <p:sp>
        <p:nvSpPr>
          <p:cNvPr id="4" name="Footer Placeholder 3">
            <a:extLst>
              <a:ext uri="{FF2B5EF4-FFF2-40B4-BE49-F238E27FC236}">
                <a16:creationId xmlns:a16="http://schemas.microsoft.com/office/drawing/2014/main" id="{6A34916C-2D69-47D3-8CD6-4CF3E257A7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D2322D-1120-4878-8878-65E175EBD1C2}"/>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677919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F69A43-962A-4BC8-91F9-CCFAEB13B89D}"/>
              </a:ext>
            </a:extLst>
          </p:cNvPr>
          <p:cNvSpPr>
            <a:spLocks noGrp="1"/>
          </p:cNvSpPr>
          <p:nvPr>
            <p:ph type="dt" sz="half" idx="10"/>
          </p:nvPr>
        </p:nvSpPr>
        <p:spPr/>
        <p:txBody>
          <a:bodyPr/>
          <a:lstStyle/>
          <a:p>
            <a:fld id="{28EF3CEB-FA14-477C-B987-A381B90B9222}" type="datetimeFigureOut">
              <a:rPr lang="en-US" smtClean="0"/>
              <a:t>Wednesday/9/30/2020</a:t>
            </a:fld>
            <a:endParaRPr lang="en-US"/>
          </a:p>
        </p:txBody>
      </p:sp>
      <p:sp>
        <p:nvSpPr>
          <p:cNvPr id="3" name="Footer Placeholder 2">
            <a:extLst>
              <a:ext uri="{FF2B5EF4-FFF2-40B4-BE49-F238E27FC236}">
                <a16:creationId xmlns:a16="http://schemas.microsoft.com/office/drawing/2014/main" id="{0A3C1A8C-4418-493C-B60B-F33C7EA725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86D1B1-417C-43E0-8B73-AC06FC6EC57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351286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63358-2783-4A67-AAE3-2CE77AEEE0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DDB4CB-535D-4611-8436-1CC247BCD3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E90BF2-32FF-41AF-B8AC-FE92D3EA5F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B49AD4-C29F-4A7F-959D-FA36A242A63A}"/>
              </a:ext>
            </a:extLst>
          </p:cNvPr>
          <p:cNvSpPr>
            <a:spLocks noGrp="1"/>
          </p:cNvSpPr>
          <p:nvPr>
            <p:ph type="dt" sz="half" idx="10"/>
          </p:nvPr>
        </p:nvSpPr>
        <p:spPr/>
        <p:txBody>
          <a:bodyPr/>
          <a:lstStyle/>
          <a:p>
            <a:fld id="{28EF3CEB-FA14-477C-B987-A381B90B9222}" type="datetimeFigureOut">
              <a:rPr lang="en-US" smtClean="0"/>
              <a:t>Wednesday/9/30/2020</a:t>
            </a:fld>
            <a:endParaRPr lang="en-US"/>
          </a:p>
        </p:txBody>
      </p:sp>
      <p:sp>
        <p:nvSpPr>
          <p:cNvPr id="6" name="Footer Placeholder 5">
            <a:extLst>
              <a:ext uri="{FF2B5EF4-FFF2-40B4-BE49-F238E27FC236}">
                <a16:creationId xmlns:a16="http://schemas.microsoft.com/office/drawing/2014/main" id="{9E8DC224-0386-4994-82B4-7643952DEF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F693A6-058B-4FFB-91AF-229CFCA5C0EE}"/>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2264468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78505-4DE0-43AE-AAF4-673EE86018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F88472-7420-44A8-A051-7C9FD456B9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8D58CF-3BD6-40D2-B63D-434A30D667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CFAD5D-B062-4AEA-9624-1B70E397A374}"/>
              </a:ext>
            </a:extLst>
          </p:cNvPr>
          <p:cNvSpPr>
            <a:spLocks noGrp="1"/>
          </p:cNvSpPr>
          <p:nvPr>
            <p:ph type="dt" sz="half" idx="10"/>
          </p:nvPr>
        </p:nvSpPr>
        <p:spPr/>
        <p:txBody>
          <a:bodyPr/>
          <a:lstStyle/>
          <a:p>
            <a:fld id="{28EF3CEB-FA14-477C-B987-A381B90B9222}" type="datetimeFigureOut">
              <a:rPr lang="en-US" smtClean="0"/>
              <a:t>Wednesday/9/30/2020</a:t>
            </a:fld>
            <a:endParaRPr lang="en-US"/>
          </a:p>
        </p:txBody>
      </p:sp>
      <p:sp>
        <p:nvSpPr>
          <p:cNvPr id="6" name="Footer Placeholder 5">
            <a:extLst>
              <a:ext uri="{FF2B5EF4-FFF2-40B4-BE49-F238E27FC236}">
                <a16:creationId xmlns:a16="http://schemas.microsoft.com/office/drawing/2014/main" id="{CEA4A505-76E0-49F6-8C35-4658346990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F5DB6D-A91B-452A-880D-3733356AECE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855538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D904C3-DB8F-45F2-BDAC-03D0797798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153CB5-85A6-40A9-99E7-F66E29F975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D7539C-2952-4FBC-ABC7-E94AB1813C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F3CEB-FA14-477C-B987-A381B90B9222}" type="datetimeFigureOut">
              <a:rPr lang="en-US" smtClean="0"/>
              <a:t>Wednesday/9/30/2020</a:t>
            </a:fld>
            <a:endParaRPr lang="en-US"/>
          </a:p>
        </p:txBody>
      </p:sp>
      <p:sp>
        <p:nvSpPr>
          <p:cNvPr id="5" name="Footer Placeholder 4">
            <a:extLst>
              <a:ext uri="{FF2B5EF4-FFF2-40B4-BE49-F238E27FC236}">
                <a16:creationId xmlns:a16="http://schemas.microsoft.com/office/drawing/2014/main" id="{ACEC6D47-18CD-491D-A373-A78DBC11FA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5AAF6E-1557-40A9-A105-E03E0B6563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FBAFC4-4A05-4DF6-B1FD-8F36CC434EF5}" type="slidenum">
              <a:rPr lang="en-US" smtClean="0"/>
              <a:t>‹#›</a:t>
            </a:fld>
            <a:endParaRPr lang="en-US"/>
          </a:p>
        </p:txBody>
      </p:sp>
    </p:spTree>
    <p:extLst>
      <p:ext uri="{BB962C8B-B14F-4D97-AF65-F5344CB8AC3E}">
        <p14:creationId xmlns:p14="http://schemas.microsoft.com/office/powerpoint/2010/main" val="1785162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0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2.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0.jpeg"/><Relationship Id="rId4" Type="http://schemas.openxmlformats.org/officeDocument/2006/relationships/image" Target="../media/image29.jpg"/></Relationships>
</file>

<file path=ppt/slides/_rels/slide10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4.xml"/><Relationship Id="rId1" Type="http://schemas.openxmlformats.org/officeDocument/2006/relationships/slideLayout" Target="../slideLayouts/slideLayout1.xml"/><Relationship Id="rId5" Type="http://schemas.openxmlformats.org/officeDocument/2006/relationships/image" Target="../media/image32.jpg"/><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6.tif"/></Relationships>
</file>

<file path=ppt/slides/_rels/slide3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8.tiff"/></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6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6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6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7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8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9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7D64F5-41FB-4526-81BF-0DB539F79847}"/>
              </a:ext>
            </a:extLst>
          </p:cNvPr>
          <p:cNvSpPr txBox="1"/>
          <p:nvPr/>
        </p:nvSpPr>
        <p:spPr>
          <a:xfrm>
            <a:off x="1054873" y="5050684"/>
            <a:ext cx="10082254" cy="1077218"/>
          </a:xfrm>
          <a:prstGeom prst="rect">
            <a:avLst/>
          </a:prstGeom>
          <a:noFill/>
        </p:spPr>
        <p:txBody>
          <a:bodyPr wrap="square" rtlCol="0">
            <a:spAutoFit/>
          </a:bodyPr>
          <a:lstStyle/>
          <a:p>
            <a:r>
              <a:rPr lang="en-US" sz="1600" b="1" dirty="0">
                <a:solidFill>
                  <a:schemeClr val="bg1"/>
                </a:solidFill>
                <a:ea typeface="Roboto" panose="02000000000000000000" pitchFamily="2" charset="0"/>
                <a:cs typeface="Roboto" panose="02000000000000000000" pitchFamily="2" charset="0"/>
              </a:rPr>
              <a:t>Contemporary Architecture Theory</a:t>
            </a:r>
          </a:p>
          <a:p>
            <a:r>
              <a:rPr lang="en-US" sz="1600" dirty="0">
                <a:solidFill>
                  <a:schemeClr val="bg1"/>
                </a:solidFill>
                <a:ea typeface="Roboto" panose="02000000000000000000" pitchFamily="2" charset="0"/>
                <a:cs typeface="Roboto" panose="02000000000000000000" pitchFamily="2" charset="0"/>
              </a:rPr>
              <a:t>Eugene Han</a:t>
            </a:r>
          </a:p>
          <a:p>
            <a:r>
              <a:rPr lang="en-US" sz="1600" dirty="0">
                <a:solidFill>
                  <a:schemeClr val="bg1"/>
                </a:solidFill>
                <a:ea typeface="Roboto" panose="02000000000000000000" pitchFamily="2" charset="0"/>
                <a:cs typeface="Roboto" panose="02000000000000000000" pitchFamily="2" charset="0"/>
              </a:rPr>
              <a:t>Fall 2020, 11:15 – 12:30 pm</a:t>
            </a:r>
          </a:p>
          <a:p>
            <a:r>
              <a:rPr lang="en-US" sz="1600" dirty="0">
                <a:solidFill>
                  <a:schemeClr val="bg1"/>
                </a:solidFill>
                <a:ea typeface="Roboto" panose="02000000000000000000" pitchFamily="2" charset="0"/>
                <a:cs typeface="Roboto" panose="02000000000000000000" pitchFamily="2" charset="0"/>
              </a:rPr>
              <a:t>Online Instruction</a:t>
            </a:r>
          </a:p>
        </p:txBody>
      </p:sp>
      <p:sp>
        <p:nvSpPr>
          <p:cNvPr id="3" name="TextBox 2">
            <a:extLst>
              <a:ext uri="{FF2B5EF4-FFF2-40B4-BE49-F238E27FC236}">
                <a16:creationId xmlns:a16="http://schemas.microsoft.com/office/drawing/2014/main" id="{56CC2EA2-91B3-45AE-B7ED-161CF00DB779}"/>
              </a:ext>
            </a:extLst>
          </p:cNvPr>
          <p:cNvSpPr txBox="1"/>
          <p:nvPr/>
        </p:nvSpPr>
        <p:spPr>
          <a:xfrm>
            <a:off x="1054873" y="2222953"/>
            <a:ext cx="10082254" cy="1446550"/>
          </a:xfrm>
          <a:prstGeom prst="rect">
            <a:avLst/>
          </a:prstGeom>
          <a:noFill/>
        </p:spPr>
        <p:txBody>
          <a:bodyPr wrap="square" rtlCol="0">
            <a:spAutoFit/>
          </a:bodyPr>
          <a:lstStyle/>
          <a:p>
            <a:pPr algn="ctr"/>
            <a:r>
              <a:rPr lang="en-US" sz="6000" dirty="0">
                <a:solidFill>
                  <a:schemeClr val="bg1"/>
                </a:solidFill>
                <a:ea typeface="Roboto" panose="02000000000000000000" pitchFamily="2" charset="0"/>
                <a:cs typeface="Roboto" panose="02000000000000000000" pitchFamily="2" charset="0"/>
              </a:rPr>
              <a:t>The City</a:t>
            </a:r>
          </a:p>
          <a:p>
            <a:pPr algn="ctr"/>
            <a:r>
              <a:rPr lang="en-US" sz="2800" dirty="0">
                <a:solidFill>
                  <a:schemeClr val="bg1"/>
                </a:solidFill>
                <a:ea typeface="Roboto" panose="02000000000000000000" pitchFamily="2" charset="0"/>
                <a:cs typeface="Roboto" panose="02000000000000000000" pitchFamily="2" charset="0"/>
              </a:rPr>
              <a:t>Part 3 of 3 (Rossi)</a:t>
            </a:r>
          </a:p>
        </p:txBody>
      </p:sp>
    </p:spTree>
    <p:extLst>
      <p:ext uri="{BB962C8B-B14F-4D97-AF65-F5344CB8AC3E}">
        <p14:creationId xmlns:p14="http://schemas.microsoft.com/office/powerpoint/2010/main" val="875161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2209019" y="2845689"/>
            <a:ext cx="7886700" cy="923330"/>
          </a:xfrm>
          <a:prstGeom prst="rect">
            <a:avLst/>
          </a:prstGeom>
          <a:noFill/>
        </p:spPr>
        <p:txBody>
          <a:bodyPr wrap="square" rtlCol="0">
            <a:spAutoFit/>
          </a:bodyPr>
          <a:lstStyle/>
          <a:p>
            <a:pPr algn="ctr"/>
            <a:r>
              <a:rPr lang="en-US" sz="5400" strike="sngStrike" dirty="0">
                <a:solidFill>
                  <a:schemeClr val="bg1"/>
                </a:solidFill>
              </a:rPr>
              <a:t>FUNCTIONALISM</a:t>
            </a:r>
          </a:p>
        </p:txBody>
      </p:sp>
    </p:spTree>
    <p:extLst>
      <p:ext uri="{BB962C8B-B14F-4D97-AF65-F5344CB8AC3E}">
        <p14:creationId xmlns:p14="http://schemas.microsoft.com/office/powerpoint/2010/main" val="23957618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6ADA6F-09C2-411A-BF08-39D0931821BE}"/>
              </a:ext>
            </a:extLst>
          </p:cNvPr>
          <p:cNvSpPr txBox="1"/>
          <p:nvPr/>
        </p:nvSpPr>
        <p:spPr>
          <a:xfrm>
            <a:off x="7115168" y="6187081"/>
            <a:ext cx="4277774" cy="276999"/>
          </a:xfrm>
          <a:prstGeom prst="rect">
            <a:avLst/>
          </a:prstGeom>
          <a:noFill/>
        </p:spPr>
        <p:txBody>
          <a:bodyPr wrap="none" rtlCol="0">
            <a:spAutoFit/>
          </a:bodyPr>
          <a:lstStyle/>
          <a:p>
            <a:pPr algn="r"/>
            <a:r>
              <a:rPr lang="en-US" sz="1200" dirty="0"/>
              <a:t>Jean-Nicolas-Louis Durand, </a:t>
            </a:r>
            <a:r>
              <a:rPr lang="en-US" sz="1200" i="1" dirty="0"/>
              <a:t>Précis des </a:t>
            </a:r>
            <a:r>
              <a:rPr lang="en-US" sz="1200" i="1" dirty="0" err="1"/>
              <a:t>leçons</a:t>
            </a:r>
            <a:r>
              <a:rPr lang="en-US" sz="1200" i="1" dirty="0"/>
              <a:t> </a:t>
            </a:r>
            <a:r>
              <a:rPr lang="en-US" sz="1200" i="1" dirty="0" err="1"/>
              <a:t>d'architecture</a:t>
            </a:r>
            <a:r>
              <a:rPr lang="en-US" sz="1200" dirty="0"/>
              <a:t> (1809)</a:t>
            </a:r>
          </a:p>
        </p:txBody>
      </p:sp>
      <p:pic>
        <p:nvPicPr>
          <p:cNvPr id="12290" name="Picture 2" descr="Image result for durand precis sur l'architecture">
            <a:extLst>
              <a:ext uri="{FF2B5EF4-FFF2-40B4-BE49-F238E27FC236}">
                <a16:creationId xmlns:a16="http://schemas.microsoft.com/office/drawing/2014/main" id="{6671540B-A983-4B76-AB4A-C27C506CC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2927" y="393920"/>
            <a:ext cx="8224560" cy="5761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1772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07DACD-2A11-4204-BE94-4679F604361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70083" y="627383"/>
            <a:ext cx="5096452" cy="5196947"/>
          </a:xfrm>
          <a:prstGeom prst="rect">
            <a:avLst/>
          </a:prstGeom>
        </p:spPr>
      </p:pic>
      <p:pic>
        <p:nvPicPr>
          <p:cNvPr id="6" name="Picture 5">
            <a:extLst>
              <a:ext uri="{FF2B5EF4-FFF2-40B4-BE49-F238E27FC236}">
                <a16:creationId xmlns:a16="http://schemas.microsoft.com/office/drawing/2014/main" id="{A7E50387-3A82-46C6-A715-AE9803F899F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24367" y="1601266"/>
            <a:ext cx="5066269" cy="3554302"/>
          </a:xfrm>
          <a:prstGeom prst="rect">
            <a:avLst/>
          </a:prstGeom>
        </p:spPr>
      </p:pic>
      <p:sp>
        <p:nvSpPr>
          <p:cNvPr id="7" name="TextBox 6">
            <a:extLst>
              <a:ext uri="{FF2B5EF4-FFF2-40B4-BE49-F238E27FC236}">
                <a16:creationId xmlns:a16="http://schemas.microsoft.com/office/drawing/2014/main" id="{949326C7-5972-4EEE-9A29-46B568275A98}"/>
              </a:ext>
            </a:extLst>
          </p:cNvPr>
          <p:cNvSpPr txBox="1"/>
          <p:nvPr/>
        </p:nvSpPr>
        <p:spPr>
          <a:xfrm>
            <a:off x="5730045" y="6187081"/>
            <a:ext cx="5662897" cy="461665"/>
          </a:xfrm>
          <a:prstGeom prst="rect">
            <a:avLst/>
          </a:prstGeom>
          <a:noFill/>
        </p:spPr>
        <p:txBody>
          <a:bodyPr wrap="none" rtlCol="0">
            <a:spAutoFit/>
          </a:bodyPr>
          <a:lstStyle/>
          <a:p>
            <a:pPr algn="r"/>
            <a:r>
              <a:rPr lang="en-US" sz="1200" dirty="0"/>
              <a:t>Left: Aldo Rossi, Bruno Reichlin, Fabio Reinhart, </a:t>
            </a:r>
            <a:r>
              <a:rPr lang="en-US" sz="1200" dirty="0" err="1"/>
              <a:t>Eraldo</a:t>
            </a:r>
            <a:r>
              <a:rPr lang="en-US" sz="1200" dirty="0"/>
              <a:t> </a:t>
            </a:r>
            <a:r>
              <a:rPr lang="en-US" sz="1200" dirty="0" err="1"/>
              <a:t>Consolascio</a:t>
            </a:r>
            <a:r>
              <a:rPr lang="en-US" sz="1200" dirty="0"/>
              <a:t>, </a:t>
            </a:r>
            <a:r>
              <a:rPr lang="en-US" sz="1200" i="1" dirty="0" err="1"/>
              <a:t>Città</a:t>
            </a:r>
            <a:r>
              <a:rPr lang="en-US" sz="1200" i="1" dirty="0"/>
              <a:t> </a:t>
            </a:r>
            <a:r>
              <a:rPr lang="en-US" sz="1200" i="1" dirty="0" err="1"/>
              <a:t>Analoga</a:t>
            </a:r>
            <a:r>
              <a:rPr lang="en-US" sz="1200" i="1" dirty="0"/>
              <a:t> </a:t>
            </a:r>
            <a:r>
              <a:rPr lang="en-US" sz="1200" dirty="0"/>
              <a:t>(1976)</a:t>
            </a:r>
          </a:p>
          <a:p>
            <a:pPr algn="r"/>
            <a:r>
              <a:rPr lang="en-US" sz="1200" dirty="0"/>
              <a:t>Right: Giovanni Antonio Canaletto, </a:t>
            </a:r>
            <a:r>
              <a:rPr lang="en-US" sz="1200" i="1" dirty="0"/>
              <a:t>Capriccio</a:t>
            </a:r>
            <a:r>
              <a:rPr lang="en-US" sz="1200" dirty="0"/>
              <a:t> (1753 -59)</a:t>
            </a:r>
          </a:p>
        </p:txBody>
      </p:sp>
    </p:spTree>
    <p:extLst>
      <p:ext uri="{BB962C8B-B14F-4D97-AF65-F5344CB8AC3E}">
        <p14:creationId xmlns:p14="http://schemas.microsoft.com/office/powerpoint/2010/main" val="24581507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E50387-3A82-46C6-A715-AE9803F899F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24367" y="1601266"/>
            <a:ext cx="5066269" cy="3554302"/>
          </a:xfrm>
          <a:prstGeom prst="rect">
            <a:avLst/>
          </a:prstGeom>
        </p:spPr>
      </p:pic>
      <p:sp>
        <p:nvSpPr>
          <p:cNvPr id="7" name="TextBox 6">
            <a:extLst>
              <a:ext uri="{FF2B5EF4-FFF2-40B4-BE49-F238E27FC236}">
                <a16:creationId xmlns:a16="http://schemas.microsoft.com/office/drawing/2014/main" id="{949326C7-5972-4EEE-9A29-46B568275A98}"/>
              </a:ext>
            </a:extLst>
          </p:cNvPr>
          <p:cNvSpPr txBox="1"/>
          <p:nvPr/>
        </p:nvSpPr>
        <p:spPr>
          <a:xfrm>
            <a:off x="7772848" y="6187081"/>
            <a:ext cx="3620094" cy="276999"/>
          </a:xfrm>
          <a:prstGeom prst="rect">
            <a:avLst/>
          </a:prstGeom>
          <a:noFill/>
        </p:spPr>
        <p:txBody>
          <a:bodyPr wrap="none" rtlCol="0">
            <a:spAutoFit/>
          </a:bodyPr>
          <a:lstStyle/>
          <a:p>
            <a:pPr algn="r"/>
            <a:r>
              <a:rPr lang="en-US" sz="1200" dirty="0"/>
              <a:t>Right: Giovanni Antonio Canaletto, </a:t>
            </a:r>
            <a:r>
              <a:rPr lang="en-US" sz="1200" i="1" dirty="0"/>
              <a:t>Capriccio</a:t>
            </a:r>
            <a:r>
              <a:rPr lang="en-US" sz="1200" dirty="0"/>
              <a:t> (1753 -59)</a:t>
            </a:r>
          </a:p>
        </p:txBody>
      </p:sp>
      <p:pic>
        <p:nvPicPr>
          <p:cNvPr id="9" name="Picture 8">
            <a:extLst>
              <a:ext uri="{FF2B5EF4-FFF2-40B4-BE49-F238E27FC236}">
                <a16:creationId xmlns:a16="http://schemas.microsoft.com/office/drawing/2014/main" id="{5648B167-C29B-4DA4-9DA1-11B3B626E9B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89658" y="218838"/>
            <a:ext cx="3260030" cy="2099330"/>
          </a:xfrm>
          <a:prstGeom prst="rect">
            <a:avLst/>
          </a:prstGeom>
        </p:spPr>
      </p:pic>
      <p:pic>
        <p:nvPicPr>
          <p:cNvPr id="10" name="Picture 9">
            <a:extLst>
              <a:ext uri="{FF2B5EF4-FFF2-40B4-BE49-F238E27FC236}">
                <a16:creationId xmlns:a16="http://schemas.microsoft.com/office/drawing/2014/main" id="{4FC2B02B-A057-4C13-9A45-7D76CACD8A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857" b="8046"/>
          <a:stretch/>
        </p:blipFill>
        <p:spPr>
          <a:xfrm>
            <a:off x="1689656" y="2437937"/>
            <a:ext cx="3260028" cy="1971490"/>
          </a:xfrm>
          <a:prstGeom prst="rect">
            <a:avLst/>
          </a:prstGeom>
        </p:spPr>
      </p:pic>
      <p:pic>
        <p:nvPicPr>
          <p:cNvPr id="11" name="Picture 10">
            <a:extLst>
              <a:ext uri="{FF2B5EF4-FFF2-40B4-BE49-F238E27FC236}">
                <a16:creationId xmlns:a16="http://schemas.microsoft.com/office/drawing/2014/main" id="{2B95E3C8-E566-4764-965F-63E083D585F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89653" y="4539832"/>
            <a:ext cx="3260028" cy="2108914"/>
          </a:xfrm>
          <a:prstGeom prst="rect">
            <a:avLst/>
          </a:prstGeom>
        </p:spPr>
      </p:pic>
    </p:spTree>
    <p:extLst>
      <p:ext uri="{BB962C8B-B14F-4D97-AF65-F5344CB8AC3E}">
        <p14:creationId xmlns:p14="http://schemas.microsoft.com/office/powerpoint/2010/main" val="11812452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49326C7-5972-4EEE-9A29-46B568275A98}"/>
              </a:ext>
            </a:extLst>
          </p:cNvPr>
          <p:cNvSpPr txBox="1"/>
          <p:nvPr/>
        </p:nvSpPr>
        <p:spPr>
          <a:xfrm>
            <a:off x="7772848" y="6187081"/>
            <a:ext cx="3620094" cy="276999"/>
          </a:xfrm>
          <a:prstGeom prst="rect">
            <a:avLst/>
          </a:prstGeom>
          <a:noFill/>
        </p:spPr>
        <p:txBody>
          <a:bodyPr wrap="none" rtlCol="0">
            <a:spAutoFit/>
          </a:bodyPr>
          <a:lstStyle/>
          <a:p>
            <a:pPr algn="r"/>
            <a:r>
              <a:rPr lang="en-US" sz="1200" dirty="0"/>
              <a:t>Right: Giovanni Antonio Canaletto, </a:t>
            </a:r>
            <a:r>
              <a:rPr lang="en-US" sz="1200" i="1" dirty="0"/>
              <a:t>Capriccio</a:t>
            </a:r>
            <a:r>
              <a:rPr lang="en-US" sz="1200" dirty="0"/>
              <a:t> (1753 -59)</a:t>
            </a:r>
          </a:p>
        </p:txBody>
      </p:sp>
      <p:sp>
        <p:nvSpPr>
          <p:cNvPr id="8" name="TextBox 7">
            <a:extLst>
              <a:ext uri="{FF2B5EF4-FFF2-40B4-BE49-F238E27FC236}">
                <a16:creationId xmlns:a16="http://schemas.microsoft.com/office/drawing/2014/main" id="{1AAECFE6-D0D0-4FA4-B687-DA4F05D5BBA6}"/>
              </a:ext>
            </a:extLst>
          </p:cNvPr>
          <p:cNvSpPr txBox="1"/>
          <p:nvPr/>
        </p:nvSpPr>
        <p:spPr>
          <a:xfrm>
            <a:off x="-105295" y="2959000"/>
            <a:ext cx="6096000" cy="470000"/>
          </a:xfrm>
          <a:prstGeom prst="rect">
            <a:avLst/>
          </a:prstGeom>
          <a:noFill/>
        </p:spPr>
        <p:txBody>
          <a:bodyPr wrap="square">
            <a:spAutoFit/>
          </a:bodyPr>
          <a:lstStyle/>
          <a:p>
            <a:pPr marR="0" lvl="2">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a:t>
            </a: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L'architettura</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sono</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le </a:t>
            </a: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architetture</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3" name="Picture 2">
            <a:extLst>
              <a:ext uri="{FF2B5EF4-FFF2-40B4-BE49-F238E27FC236}">
                <a16:creationId xmlns:a16="http://schemas.microsoft.com/office/drawing/2014/main" id="{3E35DEFD-1279-41DA-833C-A1D2191A204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24367" y="1601266"/>
            <a:ext cx="5066269" cy="3554302"/>
          </a:xfrm>
          <a:prstGeom prst="rect">
            <a:avLst/>
          </a:prstGeom>
        </p:spPr>
      </p:pic>
      <p:sp>
        <p:nvSpPr>
          <p:cNvPr id="13" name="TextBox 12">
            <a:extLst>
              <a:ext uri="{FF2B5EF4-FFF2-40B4-BE49-F238E27FC236}">
                <a16:creationId xmlns:a16="http://schemas.microsoft.com/office/drawing/2014/main" id="{A6A955C1-7127-46B6-9B31-0C2CAB2A6CD1}"/>
              </a:ext>
            </a:extLst>
          </p:cNvPr>
          <p:cNvSpPr txBox="1"/>
          <p:nvPr/>
        </p:nvSpPr>
        <p:spPr>
          <a:xfrm>
            <a:off x="-105295" y="3540891"/>
            <a:ext cx="6096000" cy="470000"/>
          </a:xfrm>
          <a:prstGeom prst="rect">
            <a:avLst/>
          </a:prstGeom>
          <a:noFill/>
        </p:spPr>
        <p:txBody>
          <a:bodyPr wrap="square">
            <a:spAutoFit/>
          </a:bodyPr>
          <a:lstStyle/>
          <a:p>
            <a:pPr marR="0" lvl="2">
              <a:lnSpc>
                <a:spcPct val="107000"/>
              </a:lnSpc>
              <a:spcBef>
                <a:spcPts val="0"/>
              </a:spcBef>
              <a:spcAft>
                <a:spcPts val="800"/>
              </a:spcAft>
            </a:pPr>
            <a:r>
              <a:rPr lang="en-US" sz="2400" i="1" dirty="0">
                <a:effectLst/>
                <a:latin typeface="Calibri" panose="020F0502020204030204" pitchFamily="34" charset="0"/>
                <a:ea typeface="Calibri" panose="020F0502020204030204" pitchFamily="34" charset="0"/>
                <a:cs typeface="Times New Roman" panose="02020603050405020304" pitchFamily="18" charset="0"/>
              </a:rPr>
              <a:t>“Architecture is (the) architecture(s)”</a:t>
            </a:r>
          </a:p>
        </p:txBody>
      </p:sp>
    </p:spTree>
    <p:extLst>
      <p:ext uri="{BB962C8B-B14F-4D97-AF65-F5344CB8AC3E}">
        <p14:creationId xmlns:p14="http://schemas.microsoft.com/office/powerpoint/2010/main" val="8361611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Image result for jnl durand">
            <a:extLst>
              <a:ext uri="{FF2B5EF4-FFF2-40B4-BE49-F238E27FC236}">
                <a16:creationId xmlns:a16="http://schemas.microsoft.com/office/drawing/2014/main" id="{92DBAAD8-FB3D-41FE-AEC2-BCE397A69B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993" y="1583920"/>
            <a:ext cx="3653604" cy="25928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primitive hut">
            <a:extLst>
              <a:ext uri="{FF2B5EF4-FFF2-40B4-BE49-F238E27FC236}">
                <a16:creationId xmlns:a16="http://schemas.microsoft.com/office/drawing/2014/main" id="{4DA27CE1-D001-4285-8428-DA4A3B881B2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1300" y="608408"/>
            <a:ext cx="2718979" cy="45439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D5F2378-33E0-41F4-8E02-D0BA16095B7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328008" y="1165860"/>
            <a:ext cx="3362692" cy="3429000"/>
          </a:xfrm>
          <a:prstGeom prst="rect">
            <a:avLst/>
          </a:prstGeom>
        </p:spPr>
      </p:pic>
      <p:cxnSp>
        <p:nvCxnSpPr>
          <p:cNvPr id="3" name="Straight Arrow Connector 2">
            <a:extLst>
              <a:ext uri="{FF2B5EF4-FFF2-40B4-BE49-F238E27FC236}">
                <a16:creationId xmlns:a16="http://schemas.microsoft.com/office/drawing/2014/main" id="{590505EB-C836-472C-8563-B8E2F663AA4C}"/>
              </a:ext>
            </a:extLst>
          </p:cNvPr>
          <p:cNvCxnSpPr>
            <a:cxnSpLocks/>
          </p:cNvCxnSpPr>
          <p:nvPr/>
        </p:nvCxnSpPr>
        <p:spPr>
          <a:xfrm>
            <a:off x="3329609" y="2880360"/>
            <a:ext cx="46481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099DC57-2FA9-46A2-9765-D12592AC620A}"/>
              </a:ext>
            </a:extLst>
          </p:cNvPr>
          <p:cNvCxnSpPr>
            <a:cxnSpLocks/>
          </p:cNvCxnSpPr>
          <p:nvPr/>
        </p:nvCxnSpPr>
        <p:spPr>
          <a:xfrm>
            <a:off x="7696200" y="2863795"/>
            <a:ext cx="46481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C225E14-A28A-46A5-84DC-906BEEAA34E8}"/>
              </a:ext>
            </a:extLst>
          </p:cNvPr>
          <p:cNvSpPr txBox="1"/>
          <p:nvPr/>
        </p:nvSpPr>
        <p:spPr>
          <a:xfrm>
            <a:off x="8600383" y="6187081"/>
            <a:ext cx="2792559" cy="276999"/>
          </a:xfrm>
          <a:prstGeom prst="rect">
            <a:avLst/>
          </a:prstGeom>
          <a:noFill/>
        </p:spPr>
        <p:txBody>
          <a:bodyPr wrap="none" rtlCol="0">
            <a:spAutoFit/>
          </a:bodyPr>
          <a:lstStyle/>
          <a:p>
            <a:pPr algn="r"/>
            <a:r>
              <a:rPr lang="en-US" sz="1200" dirty="0"/>
              <a:t>Anthony Vidler, </a:t>
            </a:r>
            <a:r>
              <a:rPr lang="en-US" sz="1200" i="1" dirty="0"/>
              <a:t>The Third Typology </a:t>
            </a:r>
            <a:r>
              <a:rPr lang="en-US" sz="1200" dirty="0"/>
              <a:t>(1977)</a:t>
            </a:r>
          </a:p>
        </p:txBody>
      </p:sp>
      <p:sp>
        <p:nvSpPr>
          <p:cNvPr id="2" name="TextBox 1">
            <a:extLst>
              <a:ext uri="{FF2B5EF4-FFF2-40B4-BE49-F238E27FC236}">
                <a16:creationId xmlns:a16="http://schemas.microsoft.com/office/drawing/2014/main" id="{D4A19F9E-7487-48A6-AA74-8AB63D170FF7}"/>
              </a:ext>
            </a:extLst>
          </p:cNvPr>
          <p:cNvSpPr txBox="1"/>
          <p:nvPr/>
        </p:nvSpPr>
        <p:spPr>
          <a:xfrm>
            <a:off x="173858" y="5402250"/>
            <a:ext cx="3373861" cy="584775"/>
          </a:xfrm>
          <a:prstGeom prst="rect">
            <a:avLst/>
          </a:prstGeom>
          <a:noFill/>
        </p:spPr>
        <p:txBody>
          <a:bodyPr wrap="square" rtlCol="0">
            <a:spAutoFit/>
          </a:bodyPr>
          <a:lstStyle/>
          <a:p>
            <a:pPr algn="ctr"/>
            <a:r>
              <a:rPr lang="en-US" sz="1600" b="1" dirty="0"/>
              <a:t>Enlightenment</a:t>
            </a:r>
          </a:p>
          <a:p>
            <a:pPr algn="ctr"/>
            <a:r>
              <a:rPr lang="en-US" sz="1600" dirty="0"/>
              <a:t>(Nature → Moral)</a:t>
            </a:r>
          </a:p>
        </p:txBody>
      </p:sp>
      <p:sp>
        <p:nvSpPr>
          <p:cNvPr id="14" name="TextBox 13">
            <a:extLst>
              <a:ext uri="{FF2B5EF4-FFF2-40B4-BE49-F238E27FC236}">
                <a16:creationId xmlns:a16="http://schemas.microsoft.com/office/drawing/2014/main" id="{CC722937-AD26-4099-930C-A2AFE4596C08}"/>
              </a:ext>
            </a:extLst>
          </p:cNvPr>
          <p:cNvSpPr txBox="1"/>
          <p:nvPr/>
        </p:nvSpPr>
        <p:spPr>
          <a:xfrm>
            <a:off x="4003864" y="5402250"/>
            <a:ext cx="3373861" cy="584775"/>
          </a:xfrm>
          <a:prstGeom prst="rect">
            <a:avLst/>
          </a:prstGeom>
          <a:noFill/>
        </p:spPr>
        <p:txBody>
          <a:bodyPr wrap="square" rtlCol="0">
            <a:spAutoFit/>
          </a:bodyPr>
          <a:lstStyle/>
          <a:p>
            <a:pPr algn="ctr"/>
            <a:r>
              <a:rPr lang="en-US" sz="1600" b="1" dirty="0"/>
              <a:t>First Industrial Revolution</a:t>
            </a:r>
          </a:p>
          <a:p>
            <a:pPr algn="ctr"/>
            <a:r>
              <a:rPr lang="en-US" sz="1600" dirty="0"/>
              <a:t>(Model → Process)</a:t>
            </a:r>
          </a:p>
        </p:txBody>
      </p:sp>
      <p:sp>
        <p:nvSpPr>
          <p:cNvPr id="15" name="TextBox 14">
            <a:extLst>
              <a:ext uri="{FF2B5EF4-FFF2-40B4-BE49-F238E27FC236}">
                <a16:creationId xmlns:a16="http://schemas.microsoft.com/office/drawing/2014/main" id="{2E8B08C5-8FD4-4114-9AFC-5DF849C2D49E}"/>
              </a:ext>
            </a:extLst>
          </p:cNvPr>
          <p:cNvSpPr txBox="1"/>
          <p:nvPr/>
        </p:nvSpPr>
        <p:spPr>
          <a:xfrm>
            <a:off x="8316839" y="5402250"/>
            <a:ext cx="3373861" cy="584775"/>
          </a:xfrm>
          <a:prstGeom prst="rect">
            <a:avLst/>
          </a:prstGeom>
          <a:noFill/>
        </p:spPr>
        <p:txBody>
          <a:bodyPr wrap="square" rtlCol="0">
            <a:spAutoFit/>
          </a:bodyPr>
          <a:lstStyle/>
          <a:p>
            <a:pPr algn="ctr"/>
            <a:r>
              <a:rPr lang="en-US" sz="1600" b="1" dirty="0"/>
              <a:t>Contemporary</a:t>
            </a:r>
          </a:p>
          <a:p>
            <a:pPr algn="ctr"/>
            <a:r>
              <a:rPr lang="en-US" sz="1600" dirty="0"/>
              <a:t>(City → Autonomy)</a:t>
            </a:r>
          </a:p>
        </p:txBody>
      </p:sp>
    </p:spTree>
    <p:extLst>
      <p:ext uri="{BB962C8B-B14F-4D97-AF65-F5344CB8AC3E}">
        <p14:creationId xmlns:p14="http://schemas.microsoft.com/office/powerpoint/2010/main" val="2621453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DCE55A-F7C9-494C-A720-246FA25A49EA}"/>
              </a:ext>
            </a:extLst>
          </p:cNvPr>
          <p:cNvSpPr txBox="1"/>
          <p:nvPr/>
        </p:nvSpPr>
        <p:spPr>
          <a:xfrm>
            <a:off x="1472003" y="1624995"/>
            <a:ext cx="9247994" cy="1569660"/>
          </a:xfrm>
          <a:prstGeom prst="rect">
            <a:avLst/>
          </a:prstGeom>
          <a:noFill/>
        </p:spPr>
        <p:txBody>
          <a:bodyPr wrap="square" rtlCol="0">
            <a:spAutoFit/>
          </a:bodyPr>
          <a:lstStyle/>
          <a:p>
            <a:r>
              <a:rPr lang="en-US" sz="2400" dirty="0">
                <a:solidFill>
                  <a:schemeClr val="bg1"/>
                </a:solidFill>
              </a:rPr>
              <a:t>“Through them [functionalism and organicism] form is divested of its most complex derivations: type is reduced to </a:t>
            </a:r>
            <a:r>
              <a:rPr lang="en-US" sz="2400" b="1" dirty="0">
                <a:solidFill>
                  <a:srgbClr val="FF0000"/>
                </a:solidFill>
              </a:rPr>
              <a:t>a simple scheme of organization</a:t>
            </a:r>
            <a:r>
              <a:rPr lang="en-US" sz="2400" dirty="0">
                <a:solidFill>
                  <a:schemeClr val="bg1"/>
                </a:solidFill>
              </a:rPr>
              <a:t>, a diagram of </a:t>
            </a:r>
            <a:r>
              <a:rPr lang="en-US" sz="2400" b="1" dirty="0">
                <a:solidFill>
                  <a:srgbClr val="FF0000"/>
                </a:solidFill>
              </a:rPr>
              <a:t>circulation routes</a:t>
            </a:r>
            <a:r>
              <a:rPr lang="en-US" sz="2400" dirty="0">
                <a:solidFill>
                  <a:schemeClr val="bg1"/>
                </a:solidFill>
              </a:rPr>
              <a:t>, and architecture is seen as possessing </a:t>
            </a:r>
            <a:r>
              <a:rPr lang="en-US" sz="2400" b="1" dirty="0">
                <a:solidFill>
                  <a:srgbClr val="FF0000"/>
                </a:solidFill>
              </a:rPr>
              <a:t>no </a:t>
            </a:r>
            <a:r>
              <a:rPr lang="en-US" sz="2400" b="1" u="sng" dirty="0">
                <a:solidFill>
                  <a:srgbClr val="FF0000"/>
                </a:solidFill>
              </a:rPr>
              <a:t>autonomous value</a:t>
            </a:r>
            <a:r>
              <a:rPr lang="en-US" sz="2400" dirty="0">
                <a:solidFill>
                  <a:schemeClr val="bg1"/>
                </a:solidFill>
              </a:rPr>
              <a:t>.” [46]</a:t>
            </a:r>
          </a:p>
        </p:txBody>
      </p:sp>
    </p:spTree>
    <p:extLst>
      <p:ext uri="{BB962C8B-B14F-4D97-AF65-F5344CB8AC3E}">
        <p14:creationId xmlns:p14="http://schemas.microsoft.com/office/powerpoint/2010/main" val="2336123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1472003" y="1624995"/>
            <a:ext cx="9247994" cy="1569660"/>
          </a:xfrm>
          <a:prstGeom prst="rect">
            <a:avLst/>
          </a:prstGeom>
          <a:noFill/>
        </p:spPr>
        <p:txBody>
          <a:bodyPr wrap="square" rtlCol="0">
            <a:spAutoFit/>
          </a:bodyPr>
          <a:lstStyle/>
          <a:p>
            <a:r>
              <a:rPr lang="en-US" sz="2400" dirty="0">
                <a:solidFill>
                  <a:schemeClr val="bg1"/>
                </a:solidFill>
              </a:rPr>
              <a:t>“Through them [functionalism and organicism] form is divested of its most complex derivations: type is reduced to </a:t>
            </a:r>
            <a:r>
              <a:rPr lang="en-US" sz="2400" b="1" dirty="0">
                <a:solidFill>
                  <a:srgbClr val="FF0000"/>
                </a:solidFill>
              </a:rPr>
              <a:t>a simple scheme of organization</a:t>
            </a:r>
            <a:r>
              <a:rPr lang="en-US" sz="2400" dirty="0">
                <a:solidFill>
                  <a:schemeClr val="bg1"/>
                </a:solidFill>
              </a:rPr>
              <a:t>, a diagram of </a:t>
            </a:r>
            <a:r>
              <a:rPr lang="en-US" sz="2400" b="1" dirty="0">
                <a:solidFill>
                  <a:srgbClr val="FF0000"/>
                </a:solidFill>
              </a:rPr>
              <a:t>circulation routes</a:t>
            </a:r>
            <a:r>
              <a:rPr lang="en-US" sz="2400" dirty="0">
                <a:solidFill>
                  <a:schemeClr val="bg1"/>
                </a:solidFill>
              </a:rPr>
              <a:t>, and architecture is seen as possessing </a:t>
            </a:r>
            <a:r>
              <a:rPr lang="en-US" sz="2400" b="1" dirty="0">
                <a:solidFill>
                  <a:srgbClr val="FF0000"/>
                </a:solidFill>
              </a:rPr>
              <a:t>no </a:t>
            </a:r>
            <a:r>
              <a:rPr lang="en-US" sz="2400" b="1" u="sng" dirty="0">
                <a:solidFill>
                  <a:srgbClr val="FF0000"/>
                </a:solidFill>
              </a:rPr>
              <a:t>autonomous value</a:t>
            </a:r>
            <a:r>
              <a:rPr lang="en-US" sz="2400" dirty="0">
                <a:solidFill>
                  <a:schemeClr val="bg1"/>
                </a:solidFill>
              </a:rPr>
              <a:t>.” [46]</a:t>
            </a:r>
          </a:p>
        </p:txBody>
      </p:sp>
      <p:sp>
        <p:nvSpPr>
          <p:cNvPr id="3" name="TextBox 2">
            <a:extLst>
              <a:ext uri="{FF2B5EF4-FFF2-40B4-BE49-F238E27FC236}">
                <a16:creationId xmlns:a16="http://schemas.microsoft.com/office/drawing/2014/main" id="{D155AE36-591D-4408-9D0E-8CEF32C9E839}"/>
              </a:ext>
            </a:extLst>
          </p:cNvPr>
          <p:cNvSpPr txBox="1"/>
          <p:nvPr/>
        </p:nvSpPr>
        <p:spPr>
          <a:xfrm>
            <a:off x="1472003" y="3996720"/>
            <a:ext cx="9247994" cy="830997"/>
          </a:xfrm>
          <a:prstGeom prst="rect">
            <a:avLst/>
          </a:prstGeom>
          <a:noFill/>
        </p:spPr>
        <p:txBody>
          <a:bodyPr wrap="square" rtlCol="0">
            <a:spAutoFit/>
          </a:bodyPr>
          <a:lstStyle/>
          <a:p>
            <a:r>
              <a:rPr lang="en-US" sz="2400" dirty="0">
                <a:solidFill>
                  <a:schemeClr val="bg1"/>
                </a:solidFill>
              </a:rPr>
              <a:t>“The question “for what purpose?” ends up as a simple justification that prevents an analysis of what is real.” [46]</a:t>
            </a:r>
          </a:p>
        </p:txBody>
      </p:sp>
    </p:spTree>
    <p:extLst>
      <p:ext uri="{BB962C8B-B14F-4D97-AF65-F5344CB8AC3E}">
        <p14:creationId xmlns:p14="http://schemas.microsoft.com/office/powerpoint/2010/main" val="198540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6036723" y="2166357"/>
            <a:ext cx="3805131" cy="584775"/>
          </a:xfrm>
          <a:prstGeom prst="rect">
            <a:avLst/>
          </a:prstGeom>
          <a:noFill/>
        </p:spPr>
        <p:txBody>
          <a:bodyPr wrap="square" rtlCol="0">
            <a:spAutoFit/>
          </a:bodyPr>
          <a:lstStyle/>
          <a:p>
            <a:r>
              <a:rPr lang="en-US" sz="3200" dirty="0">
                <a:solidFill>
                  <a:schemeClr val="bg1"/>
                </a:solidFill>
              </a:rPr>
              <a:t>“What does it do?”</a:t>
            </a:r>
          </a:p>
        </p:txBody>
      </p:sp>
      <p:sp>
        <p:nvSpPr>
          <p:cNvPr id="5" name="TextBox 4">
            <a:extLst>
              <a:ext uri="{FF2B5EF4-FFF2-40B4-BE49-F238E27FC236}">
                <a16:creationId xmlns:a16="http://schemas.microsoft.com/office/drawing/2014/main" id="{7BEBFBFB-845F-4E28-BB66-2096B0CF5A58}"/>
              </a:ext>
            </a:extLst>
          </p:cNvPr>
          <p:cNvSpPr txBox="1"/>
          <p:nvPr/>
        </p:nvSpPr>
        <p:spPr>
          <a:xfrm>
            <a:off x="1914038" y="2166357"/>
            <a:ext cx="3805131" cy="584775"/>
          </a:xfrm>
          <a:prstGeom prst="rect">
            <a:avLst/>
          </a:prstGeom>
          <a:noFill/>
        </p:spPr>
        <p:txBody>
          <a:bodyPr wrap="square" rtlCol="0">
            <a:spAutoFit/>
          </a:bodyPr>
          <a:lstStyle/>
          <a:p>
            <a:pPr algn="r"/>
            <a:r>
              <a:rPr lang="en-US" sz="3200" dirty="0">
                <a:solidFill>
                  <a:schemeClr val="bg1"/>
                </a:solidFill>
              </a:rPr>
              <a:t>Functionalism:</a:t>
            </a:r>
          </a:p>
        </p:txBody>
      </p:sp>
    </p:spTree>
    <p:extLst>
      <p:ext uri="{BB962C8B-B14F-4D97-AF65-F5344CB8AC3E}">
        <p14:creationId xmlns:p14="http://schemas.microsoft.com/office/powerpoint/2010/main" val="935194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6036723" y="2166357"/>
            <a:ext cx="3805131" cy="584775"/>
          </a:xfrm>
          <a:prstGeom prst="rect">
            <a:avLst/>
          </a:prstGeom>
          <a:noFill/>
        </p:spPr>
        <p:txBody>
          <a:bodyPr wrap="square" rtlCol="0">
            <a:spAutoFit/>
          </a:bodyPr>
          <a:lstStyle/>
          <a:p>
            <a:r>
              <a:rPr lang="en-US" sz="3200" dirty="0">
                <a:solidFill>
                  <a:schemeClr val="bg1"/>
                </a:solidFill>
              </a:rPr>
              <a:t>“What does it do?”</a:t>
            </a:r>
          </a:p>
        </p:txBody>
      </p:sp>
      <p:sp>
        <p:nvSpPr>
          <p:cNvPr id="4" name="TextBox 3">
            <a:extLst>
              <a:ext uri="{FF2B5EF4-FFF2-40B4-BE49-F238E27FC236}">
                <a16:creationId xmlns:a16="http://schemas.microsoft.com/office/drawing/2014/main" id="{ED117C76-92DB-4B9A-9BB3-C5AE47566F79}"/>
              </a:ext>
            </a:extLst>
          </p:cNvPr>
          <p:cNvSpPr txBox="1"/>
          <p:nvPr/>
        </p:nvSpPr>
        <p:spPr>
          <a:xfrm>
            <a:off x="6036723" y="3258405"/>
            <a:ext cx="3805131" cy="584775"/>
          </a:xfrm>
          <a:prstGeom prst="rect">
            <a:avLst/>
          </a:prstGeom>
          <a:noFill/>
        </p:spPr>
        <p:txBody>
          <a:bodyPr wrap="square" rtlCol="0">
            <a:spAutoFit/>
          </a:bodyPr>
          <a:lstStyle/>
          <a:p>
            <a:r>
              <a:rPr lang="en-US" sz="3200" dirty="0">
                <a:solidFill>
                  <a:schemeClr val="bg1"/>
                </a:solidFill>
              </a:rPr>
              <a:t>“Why is it?”</a:t>
            </a:r>
          </a:p>
        </p:txBody>
      </p:sp>
      <p:sp>
        <p:nvSpPr>
          <p:cNvPr id="5" name="TextBox 4">
            <a:extLst>
              <a:ext uri="{FF2B5EF4-FFF2-40B4-BE49-F238E27FC236}">
                <a16:creationId xmlns:a16="http://schemas.microsoft.com/office/drawing/2014/main" id="{7BEBFBFB-845F-4E28-BB66-2096B0CF5A58}"/>
              </a:ext>
            </a:extLst>
          </p:cNvPr>
          <p:cNvSpPr txBox="1"/>
          <p:nvPr/>
        </p:nvSpPr>
        <p:spPr>
          <a:xfrm>
            <a:off x="1914038" y="2166357"/>
            <a:ext cx="3805131" cy="584775"/>
          </a:xfrm>
          <a:prstGeom prst="rect">
            <a:avLst/>
          </a:prstGeom>
          <a:noFill/>
        </p:spPr>
        <p:txBody>
          <a:bodyPr wrap="square" rtlCol="0">
            <a:spAutoFit/>
          </a:bodyPr>
          <a:lstStyle/>
          <a:p>
            <a:pPr algn="r"/>
            <a:r>
              <a:rPr lang="en-US" sz="3200" dirty="0">
                <a:solidFill>
                  <a:schemeClr val="bg1"/>
                </a:solidFill>
              </a:rPr>
              <a:t>Functionalism:</a:t>
            </a:r>
          </a:p>
        </p:txBody>
      </p:sp>
      <p:sp>
        <p:nvSpPr>
          <p:cNvPr id="6" name="TextBox 5">
            <a:extLst>
              <a:ext uri="{FF2B5EF4-FFF2-40B4-BE49-F238E27FC236}">
                <a16:creationId xmlns:a16="http://schemas.microsoft.com/office/drawing/2014/main" id="{8BC93674-B874-48A5-9D0F-68409043DFA2}"/>
              </a:ext>
            </a:extLst>
          </p:cNvPr>
          <p:cNvSpPr txBox="1"/>
          <p:nvPr/>
        </p:nvSpPr>
        <p:spPr>
          <a:xfrm>
            <a:off x="1914038" y="3258405"/>
            <a:ext cx="3805131" cy="584775"/>
          </a:xfrm>
          <a:prstGeom prst="rect">
            <a:avLst/>
          </a:prstGeom>
          <a:noFill/>
        </p:spPr>
        <p:txBody>
          <a:bodyPr wrap="square" rtlCol="0">
            <a:spAutoFit/>
          </a:bodyPr>
          <a:lstStyle/>
          <a:p>
            <a:pPr algn="r"/>
            <a:r>
              <a:rPr lang="en-US" sz="3200" strike="sngStrike" dirty="0">
                <a:solidFill>
                  <a:schemeClr val="bg1"/>
                </a:solidFill>
              </a:rPr>
              <a:t>Functionalism:</a:t>
            </a:r>
          </a:p>
        </p:txBody>
      </p:sp>
    </p:spTree>
    <p:extLst>
      <p:ext uri="{BB962C8B-B14F-4D97-AF65-F5344CB8AC3E}">
        <p14:creationId xmlns:p14="http://schemas.microsoft.com/office/powerpoint/2010/main" val="1540216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6036723" y="2166357"/>
            <a:ext cx="3805131" cy="584775"/>
          </a:xfrm>
          <a:prstGeom prst="rect">
            <a:avLst/>
          </a:prstGeom>
          <a:noFill/>
        </p:spPr>
        <p:txBody>
          <a:bodyPr wrap="square" rtlCol="0">
            <a:spAutoFit/>
          </a:bodyPr>
          <a:lstStyle/>
          <a:p>
            <a:r>
              <a:rPr lang="en-US" sz="3200" dirty="0">
                <a:solidFill>
                  <a:schemeClr val="bg1"/>
                </a:solidFill>
              </a:rPr>
              <a:t>“What does it do?”</a:t>
            </a:r>
          </a:p>
        </p:txBody>
      </p:sp>
      <p:sp>
        <p:nvSpPr>
          <p:cNvPr id="4" name="TextBox 3">
            <a:extLst>
              <a:ext uri="{FF2B5EF4-FFF2-40B4-BE49-F238E27FC236}">
                <a16:creationId xmlns:a16="http://schemas.microsoft.com/office/drawing/2014/main" id="{ED117C76-92DB-4B9A-9BB3-C5AE47566F79}"/>
              </a:ext>
            </a:extLst>
          </p:cNvPr>
          <p:cNvSpPr txBox="1"/>
          <p:nvPr/>
        </p:nvSpPr>
        <p:spPr>
          <a:xfrm>
            <a:off x="6036723" y="3258405"/>
            <a:ext cx="3805131" cy="1077218"/>
          </a:xfrm>
          <a:prstGeom prst="rect">
            <a:avLst/>
          </a:prstGeom>
          <a:noFill/>
        </p:spPr>
        <p:txBody>
          <a:bodyPr wrap="square" rtlCol="0">
            <a:spAutoFit/>
          </a:bodyPr>
          <a:lstStyle/>
          <a:p>
            <a:r>
              <a:rPr lang="en-US" sz="3200" dirty="0">
                <a:solidFill>
                  <a:schemeClr val="bg1"/>
                </a:solidFill>
              </a:rPr>
              <a:t>“Why is it?”</a:t>
            </a:r>
          </a:p>
          <a:p>
            <a:r>
              <a:rPr lang="en-US" sz="3200" dirty="0">
                <a:solidFill>
                  <a:schemeClr val="bg1"/>
                </a:solidFill>
              </a:rPr>
              <a:t>“What is it?”</a:t>
            </a:r>
          </a:p>
        </p:txBody>
      </p:sp>
      <p:sp>
        <p:nvSpPr>
          <p:cNvPr id="5" name="TextBox 4">
            <a:extLst>
              <a:ext uri="{FF2B5EF4-FFF2-40B4-BE49-F238E27FC236}">
                <a16:creationId xmlns:a16="http://schemas.microsoft.com/office/drawing/2014/main" id="{7BEBFBFB-845F-4E28-BB66-2096B0CF5A58}"/>
              </a:ext>
            </a:extLst>
          </p:cNvPr>
          <p:cNvSpPr txBox="1"/>
          <p:nvPr/>
        </p:nvSpPr>
        <p:spPr>
          <a:xfrm>
            <a:off x="1914038" y="2166357"/>
            <a:ext cx="3805131" cy="584775"/>
          </a:xfrm>
          <a:prstGeom prst="rect">
            <a:avLst/>
          </a:prstGeom>
          <a:noFill/>
        </p:spPr>
        <p:txBody>
          <a:bodyPr wrap="square" rtlCol="0">
            <a:spAutoFit/>
          </a:bodyPr>
          <a:lstStyle/>
          <a:p>
            <a:pPr algn="r"/>
            <a:r>
              <a:rPr lang="en-US" sz="3200" dirty="0">
                <a:solidFill>
                  <a:schemeClr val="bg1"/>
                </a:solidFill>
              </a:rPr>
              <a:t>Functionalism:</a:t>
            </a:r>
          </a:p>
        </p:txBody>
      </p:sp>
      <p:sp>
        <p:nvSpPr>
          <p:cNvPr id="6" name="TextBox 5">
            <a:extLst>
              <a:ext uri="{FF2B5EF4-FFF2-40B4-BE49-F238E27FC236}">
                <a16:creationId xmlns:a16="http://schemas.microsoft.com/office/drawing/2014/main" id="{8BC93674-B874-48A5-9D0F-68409043DFA2}"/>
              </a:ext>
            </a:extLst>
          </p:cNvPr>
          <p:cNvSpPr txBox="1"/>
          <p:nvPr/>
        </p:nvSpPr>
        <p:spPr>
          <a:xfrm>
            <a:off x="1914038" y="3258405"/>
            <a:ext cx="3805131" cy="584775"/>
          </a:xfrm>
          <a:prstGeom prst="rect">
            <a:avLst/>
          </a:prstGeom>
          <a:noFill/>
        </p:spPr>
        <p:txBody>
          <a:bodyPr wrap="square" rtlCol="0">
            <a:spAutoFit/>
          </a:bodyPr>
          <a:lstStyle/>
          <a:p>
            <a:pPr algn="r"/>
            <a:r>
              <a:rPr lang="en-US" sz="3200" strike="sngStrike" dirty="0">
                <a:solidFill>
                  <a:schemeClr val="bg1"/>
                </a:solidFill>
              </a:rPr>
              <a:t>Functionalism:</a:t>
            </a:r>
          </a:p>
        </p:txBody>
      </p:sp>
    </p:spTree>
    <p:extLst>
      <p:ext uri="{BB962C8B-B14F-4D97-AF65-F5344CB8AC3E}">
        <p14:creationId xmlns:p14="http://schemas.microsoft.com/office/powerpoint/2010/main" val="444153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6036723" y="2166357"/>
            <a:ext cx="3805131" cy="584775"/>
          </a:xfrm>
          <a:prstGeom prst="rect">
            <a:avLst/>
          </a:prstGeom>
          <a:noFill/>
        </p:spPr>
        <p:txBody>
          <a:bodyPr wrap="square" rtlCol="0">
            <a:spAutoFit/>
          </a:bodyPr>
          <a:lstStyle/>
          <a:p>
            <a:r>
              <a:rPr lang="en-US" sz="3200" dirty="0">
                <a:solidFill>
                  <a:schemeClr val="bg1"/>
                </a:solidFill>
              </a:rPr>
              <a:t>“What does it do?”</a:t>
            </a:r>
          </a:p>
        </p:txBody>
      </p:sp>
      <p:sp>
        <p:nvSpPr>
          <p:cNvPr id="4" name="TextBox 3">
            <a:extLst>
              <a:ext uri="{FF2B5EF4-FFF2-40B4-BE49-F238E27FC236}">
                <a16:creationId xmlns:a16="http://schemas.microsoft.com/office/drawing/2014/main" id="{ED117C76-92DB-4B9A-9BB3-C5AE47566F79}"/>
              </a:ext>
            </a:extLst>
          </p:cNvPr>
          <p:cNvSpPr txBox="1"/>
          <p:nvPr/>
        </p:nvSpPr>
        <p:spPr>
          <a:xfrm>
            <a:off x="6036723" y="3258405"/>
            <a:ext cx="3805131" cy="1569660"/>
          </a:xfrm>
          <a:prstGeom prst="rect">
            <a:avLst/>
          </a:prstGeom>
          <a:noFill/>
        </p:spPr>
        <p:txBody>
          <a:bodyPr wrap="square" rtlCol="0">
            <a:spAutoFit/>
          </a:bodyPr>
          <a:lstStyle/>
          <a:p>
            <a:r>
              <a:rPr lang="en-US" sz="3200" dirty="0">
                <a:solidFill>
                  <a:schemeClr val="bg1"/>
                </a:solidFill>
              </a:rPr>
              <a:t>“Why is it?”</a:t>
            </a:r>
          </a:p>
          <a:p>
            <a:r>
              <a:rPr lang="en-US" sz="3200" dirty="0">
                <a:solidFill>
                  <a:schemeClr val="bg1"/>
                </a:solidFill>
              </a:rPr>
              <a:t>“What is it?”</a:t>
            </a:r>
          </a:p>
          <a:p>
            <a:r>
              <a:rPr lang="en-US" sz="3200" dirty="0">
                <a:solidFill>
                  <a:schemeClr val="bg1"/>
                </a:solidFill>
              </a:rPr>
              <a:t>“When is it?”</a:t>
            </a:r>
          </a:p>
        </p:txBody>
      </p:sp>
      <p:sp>
        <p:nvSpPr>
          <p:cNvPr id="5" name="TextBox 4">
            <a:extLst>
              <a:ext uri="{FF2B5EF4-FFF2-40B4-BE49-F238E27FC236}">
                <a16:creationId xmlns:a16="http://schemas.microsoft.com/office/drawing/2014/main" id="{7BEBFBFB-845F-4E28-BB66-2096B0CF5A58}"/>
              </a:ext>
            </a:extLst>
          </p:cNvPr>
          <p:cNvSpPr txBox="1"/>
          <p:nvPr/>
        </p:nvSpPr>
        <p:spPr>
          <a:xfrm>
            <a:off x="1914038" y="2166357"/>
            <a:ext cx="3805131" cy="584775"/>
          </a:xfrm>
          <a:prstGeom prst="rect">
            <a:avLst/>
          </a:prstGeom>
          <a:noFill/>
        </p:spPr>
        <p:txBody>
          <a:bodyPr wrap="square" rtlCol="0">
            <a:spAutoFit/>
          </a:bodyPr>
          <a:lstStyle/>
          <a:p>
            <a:pPr algn="r"/>
            <a:r>
              <a:rPr lang="en-US" sz="3200" dirty="0">
                <a:solidFill>
                  <a:schemeClr val="bg1"/>
                </a:solidFill>
              </a:rPr>
              <a:t>Functionalism:</a:t>
            </a:r>
          </a:p>
        </p:txBody>
      </p:sp>
      <p:sp>
        <p:nvSpPr>
          <p:cNvPr id="6" name="TextBox 5">
            <a:extLst>
              <a:ext uri="{FF2B5EF4-FFF2-40B4-BE49-F238E27FC236}">
                <a16:creationId xmlns:a16="http://schemas.microsoft.com/office/drawing/2014/main" id="{8BC93674-B874-48A5-9D0F-68409043DFA2}"/>
              </a:ext>
            </a:extLst>
          </p:cNvPr>
          <p:cNvSpPr txBox="1"/>
          <p:nvPr/>
        </p:nvSpPr>
        <p:spPr>
          <a:xfrm>
            <a:off x="1914038" y="3258405"/>
            <a:ext cx="3805131" cy="584775"/>
          </a:xfrm>
          <a:prstGeom prst="rect">
            <a:avLst/>
          </a:prstGeom>
          <a:noFill/>
        </p:spPr>
        <p:txBody>
          <a:bodyPr wrap="square" rtlCol="0">
            <a:spAutoFit/>
          </a:bodyPr>
          <a:lstStyle/>
          <a:p>
            <a:pPr algn="r"/>
            <a:r>
              <a:rPr lang="en-US" sz="3200" strike="sngStrike" dirty="0">
                <a:solidFill>
                  <a:schemeClr val="bg1"/>
                </a:solidFill>
              </a:rPr>
              <a:t>Functionalism:</a:t>
            </a:r>
          </a:p>
        </p:txBody>
      </p:sp>
    </p:spTree>
    <p:extLst>
      <p:ext uri="{BB962C8B-B14F-4D97-AF65-F5344CB8AC3E}">
        <p14:creationId xmlns:p14="http://schemas.microsoft.com/office/powerpoint/2010/main" val="434024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2209019" y="2845689"/>
            <a:ext cx="7886700" cy="923330"/>
          </a:xfrm>
          <a:prstGeom prst="rect">
            <a:avLst/>
          </a:prstGeom>
          <a:noFill/>
        </p:spPr>
        <p:txBody>
          <a:bodyPr wrap="square" rtlCol="0">
            <a:spAutoFit/>
          </a:bodyPr>
          <a:lstStyle/>
          <a:p>
            <a:pPr algn="ctr"/>
            <a:r>
              <a:rPr lang="en-US" sz="5400" dirty="0">
                <a:solidFill>
                  <a:schemeClr val="bg1"/>
                </a:solidFill>
              </a:rPr>
              <a:t>MONUMENTS</a:t>
            </a:r>
          </a:p>
        </p:txBody>
      </p:sp>
    </p:spTree>
    <p:extLst>
      <p:ext uri="{BB962C8B-B14F-4D97-AF65-F5344CB8AC3E}">
        <p14:creationId xmlns:p14="http://schemas.microsoft.com/office/powerpoint/2010/main" val="786624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1472003" y="1558320"/>
            <a:ext cx="9247994" cy="461665"/>
          </a:xfrm>
          <a:prstGeom prst="rect">
            <a:avLst/>
          </a:prstGeom>
          <a:noFill/>
        </p:spPr>
        <p:txBody>
          <a:bodyPr wrap="square" rtlCol="0">
            <a:spAutoFit/>
          </a:bodyPr>
          <a:lstStyle/>
          <a:p>
            <a:pPr algn="ctr"/>
            <a:r>
              <a:rPr lang="en-US" sz="2400" dirty="0">
                <a:solidFill>
                  <a:schemeClr val="bg1"/>
                </a:solidFill>
              </a:rPr>
              <a:t>“they are a past that we are still experiencing.” [59]</a:t>
            </a:r>
          </a:p>
        </p:txBody>
      </p:sp>
    </p:spTree>
    <p:extLst>
      <p:ext uri="{BB962C8B-B14F-4D97-AF65-F5344CB8AC3E}">
        <p14:creationId xmlns:p14="http://schemas.microsoft.com/office/powerpoint/2010/main" val="1146218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1472003" y="1558320"/>
            <a:ext cx="9247994" cy="461665"/>
          </a:xfrm>
          <a:prstGeom prst="rect">
            <a:avLst/>
          </a:prstGeom>
          <a:noFill/>
        </p:spPr>
        <p:txBody>
          <a:bodyPr wrap="square" rtlCol="0">
            <a:spAutoFit/>
          </a:bodyPr>
          <a:lstStyle/>
          <a:p>
            <a:pPr algn="ctr"/>
            <a:r>
              <a:rPr lang="en-US" sz="2400" dirty="0">
                <a:solidFill>
                  <a:schemeClr val="bg1"/>
                </a:solidFill>
              </a:rPr>
              <a:t>“they are a past that we are still experiencing.” [59]</a:t>
            </a:r>
          </a:p>
        </p:txBody>
      </p:sp>
      <p:sp>
        <p:nvSpPr>
          <p:cNvPr id="3" name="TextBox 2">
            <a:extLst>
              <a:ext uri="{FF2B5EF4-FFF2-40B4-BE49-F238E27FC236}">
                <a16:creationId xmlns:a16="http://schemas.microsoft.com/office/drawing/2014/main" id="{E3188C2A-FA6E-4F93-AFCD-633568BE14B8}"/>
              </a:ext>
            </a:extLst>
          </p:cNvPr>
          <p:cNvSpPr txBox="1"/>
          <p:nvPr/>
        </p:nvSpPr>
        <p:spPr>
          <a:xfrm>
            <a:off x="1472003" y="2330480"/>
            <a:ext cx="9247994" cy="461665"/>
          </a:xfrm>
          <a:prstGeom prst="rect">
            <a:avLst/>
          </a:prstGeom>
          <a:noFill/>
        </p:spPr>
        <p:txBody>
          <a:bodyPr wrap="square" rtlCol="0">
            <a:spAutoFit/>
          </a:bodyPr>
          <a:lstStyle/>
          <a:p>
            <a:pPr algn="ctr"/>
            <a:r>
              <a:rPr lang="en-US" sz="2400" dirty="0">
                <a:solidFill>
                  <a:schemeClr val="bg1"/>
                </a:solidFill>
              </a:rPr>
              <a:t>‘PERSISTENCES’</a:t>
            </a:r>
          </a:p>
        </p:txBody>
      </p:sp>
    </p:spTree>
    <p:extLst>
      <p:ext uri="{BB962C8B-B14F-4D97-AF65-F5344CB8AC3E}">
        <p14:creationId xmlns:p14="http://schemas.microsoft.com/office/powerpoint/2010/main" val="846126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5A0224-2642-4948-976A-57046E4B16D8}"/>
              </a:ext>
            </a:extLst>
          </p:cNvPr>
          <p:cNvSpPr txBox="1"/>
          <p:nvPr/>
        </p:nvSpPr>
        <p:spPr>
          <a:xfrm>
            <a:off x="6502435" y="2998112"/>
            <a:ext cx="3698840" cy="861774"/>
          </a:xfrm>
          <a:prstGeom prst="rect">
            <a:avLst/>
          </a:prstGeom>
          <a:noFill/>
        </p:spPr>
        <p:txBody>
          <a:bodyPr wrap="square" rtlCol="0">
            <a:spAutoFit/>
          </a:bodyPr>
          <a:lstStyle/>
          <a:p>
            <a:pPr algn="ctr"/>
            <a:r>
              <a:rPr lang="en-US" sz="3000" dirty="0">
                <a:solidFill>
                  <a:schemeClr val="bg1"/>
                </a:solidFill>
                <a:ea typeface="Roboto" panose="02000000000000000000" pitchFamily="2" charset="0"/>
                <a:cs typeface="Roboto" panose="02000000000000000000" pitchFamily="2" charset="0"/>
              </a:rPr>
              <a:t>Aldo Rossi</a:t>
            </a:r>
            <a:endParaRPr lang="en-US" sz="3000" dirty="0">
              <a:solidFill>
                <a:schemeClr val="bg1"/>
              </a:solidFill>
            </a:endParaRPr>
          </a:p>
          <a:p>
            <a:pPr algn="ctr"/>
            <a:r>
              <a:rPr lang="en-US" sz="2000" dirty="0">
                <a:solidFill>
                  <a:schemeClr val="bg1"/>
                </a:solidFill>
                <a:ea typeface="Roboto" panose="02000000000000000000" pitchFamily="2" charset="0"/>
                <a:cs typeface="Roboto" panose="02000000000000000000" pitchFamily="2" charset="0"/>
              </a:rPr>
              <a:t>Italian; 1931 - 1997</a:t>
            </a:r>
          </a:p>
        </p:txBody>
      </p:sp>
      <p:pic>
        <p:nvPicPr>
          <p:cNvPr id="5" name="Picture 4">
            <a:extLst>
              <a:ext uri="{FF2B5EF4-FFF2-40B4-BE49-F238E27FC236}">
                <a16:creationId xmlns:a16="http://schemas.microsoft.com/office/drawing/2014/main" id="{523565FA-646F-43ED-8AA4-5570DA5DB9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4825" y="1901839"/>
            <a:ext cx="4141458" cy="3054324"/>
          </a:xfrm>
          <a:prstGeom prst="rect">
            <a:avLst/>
          </a:prstGeom>
        </p:spPr>
      </p:pic>
    </p:spTree>
    <p:extLst>
      <p:ext uri="{BB962C8B-B14F-4D97-AF65-F5344CB8AC3E}">
        <p14:creationId xmlns:p14="http://schemas.microsoft.com/office/powerpoint/2010/main" val="3583071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1472003" y="1558320"/>
            <a:ext cx="9247994" cy="461665"/>
          </a:xfrm>
          <a:prstGeom prst="rect">
            <a:avLst/>
          </a:prstGeom>
          <a:noFill/>
        </p:spPr>
        <p:txBody>
          <a:bodyPr wrap="square" rtlCol="0">
            <a:spAutoFit/>
          </a:bodyPr>
          <a:lstStyle/>
          <a:p>
            <a:pPr algn="ctr"/>
            <a:r>
              <a:rPr lang="en-US" sz="2400" dirty="0">
                <a:solidFill>
                  <a:schemeClr val="bg1"/>
                </a:solidFill>
              </a:rPr>
              <a:t>“they are a past that we are still experiencing.” [59]</a:t>
            </a:r>
          </a:p>
        </p:txBody>
      </p:sp>
      <p:sp>
        <p:nvSpPr>
          <p:cNvPr id="3" name="TextBox 2">
            <a:extLst>
              <a:ext uri="{FF2B5EF4-FFF2-40B4-BE49-F238E27FC236}">
                <a16:creationId xmlns:a16="http://schemas.microsoft.com/office/drawing/2014/main" id="{E3188C2A-FA6E-4F93-AFCD-633568BE14B8}"/>
              </a:ext>
            </a:extLst>
          </p:cNvPr>
          <p:cNvSpPr txBox="1"/>
          <p:nvPr/>
        </p:nvSpPr>
        <p:spPr>
          <a:xfrm>
            <a:off x="1472003" y="2330480"/>
            <a:ext cx="9247994" cy="461665"/>
          </a:xfrm>
          <a:prstGeom prst="rect">
            <a:avLst/>
          </a:prstGeom>
          <a:noFill/>
        </p:spPr>
        <p:txBody>
          <a:bodyPr wrap="square" rtlCol="0">
            <a:spAutoFit/>
          </a:bodyPr>
          <a:lstStyle/>
          <a:p>
            <a:pPr algn="ctr"/>
            <a:r>
              <a:rPr lang="en-US" sz="2400" dirty="0">
                <a:solidFill>
                  <a:schemeClr val="bg1"/>
                </a:solidFill>
              </a:rPr>
              <a:t>‘PERSISTENCES’</a:t>
            </a:r>
          </a:p>
        </p:txBody>
      </p:sp>
      <p:sp>
        <p:nvSpPr>
          <p:cNvPr id="4" name="TextBox 3">
            <a:extLst>
              <a:ext uri="{FF2B5EF4-FFF2-40B4-BE49-F238E27FC236}">
                <a16:creationId xmlns:a16="http://schemas.microsoft.com/office/drawing/2014/main" id="{5861397D-E5CF-43AB-9F51-BD5F1659E960}"/>
              </a:ext>
            </a:extLst>
          </p:cNvPr>
          <p:cNvSpPr txBox="1"/>
          <p:nvPr/>
        </p:nvSpPr>
        <p:spPr>
          <a:xfrm>
            <a:off x="1472003" y="3361720"/>
            <a:ext cx="4441117" cy="461665"/>
          </a:xfrm>
          <a:prstGeom prst="rect">
            <a:avLst/>
          </a:prstGeom>
          <a:noFill/>
        </p:spPr>
        <p:txBody>
          <a:bodyPr wrap="square" rtlCol="0">
            <a:spAutoFit/>
          </a:bodyPr>
          <a:lstStyle/>
          <a:p>
            <a:pPr algn="r"/>
            <a:r>
              <a:rPr lang="en-US" sz="2400" dirty="0">
                <a:solidFill>
                  <a:schemeClr val="bg1"/>
                </a:solidFill>
              </a:rPr>
              <a:t>‘PROPELLING ELEMENTS’</a:t>
            </a:r>
          </a:p>
        </p:txBody>
      </p:sp>
      <p:sp>
        <p:nvSpPr>
          <p:cNvPr id="5" name="TextBox 4">
            <a:extLst>
              <a:ext uri="{FF2B5EF4-FFF2-40B4-BE49-F238E27FC236}">
                <a16:creationId xmlns:a16="http://schemas.microsoft.com/office/drawing/2014/main" id="{80611A79-F4A6-44CD-AAE7-C282E881C486}"/>
              </a:ext>
            </a:extLst>
          </p:cNvPr>
          <p:cNvSpPr txBox="1"/>
          <p:nvPr/>
        </p:nvSpPr>
        <p:spPr>
          <a:xfrm>
            <a:off x="6278882" y="3361720"/>
            <a:ext cx="4441117" cy="461665"/>
          </a:xfrm>
          <a:prstGeom prst="rect">
            <a:avLst/>
          </a:prstGeom>
          <a:noFill/>
        </p:spPr>
        <p:txBody>
          <a:bodyPr wrap="square" rtlCol="0">
            <a:spAutoFit/>
          </a:bodyPr>
          <a:lstStyle/>
          <a:p>
            <a:r>
              <a:rPr lang="en-US" sz="2400" dirty="0">
                <a:solidFill>
                  <a:schemeClr val="bg1"/>
                </a:solidFill>
              </a:rPr>
              <a:t>‘PATHOLOGICAL ELEMENTS’</a:t>
            </a:r>
          </a:p>
        </p:txBody>
      </p:sp>
      <p:cxnSp>
        <p:nvCxnSpPr>
          <p:cNvPr id="6" name="Straight Arrow Connector 5">
            <a:extLst>
              <a:ext uri="{FF2B5EF4-FFF2-40B4-BE49-F238E27FC236}">
                <a16:creationId xmlns:a16="http://schemas.microsoft.com/office/drawing/2014/main" id="{6EFB721C-06BF-476E-93F9-388AAC82068E}"/>
              </a:ext>
            </a:extLst>
          </p:cNvPr>
          <p:cNvCxnSpPr>
            <a:stCxn id="3" idx="2"/>
          </p:cNvCxnSpPr>
          <p:nvPr/>
        </p:nvCxnSpPr>
        <p:spPr>
          <a:xfrm flipH="1">
            <a:off x="4394200" y="2792145"/>
            <a:ext cx="1701800" cy="56957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078DD92-07D4-42B0-9853-BE9579206F6C}"/>
              </a:ext>
            </a:extLst>
          </p:cNvPr>
          <p:cNvCxnSpPr>
            <a:cxnSpLocks/>
            <a:stCxn id="3" idx="2"/>
          </p:cNvCxnSpPr>
          <p:nvPr/>
        </p:nvCxnSpPr>
        <p:spPr>
          <a:xfrm>
            <a:off x="6096000" y="2792145"/>
            <a:ext cx="1752600" cy="56957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C9371E6-2CAF-475B-B388-C449F09DD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0" y="4168209"/>
            <a:ext cx="3373120" cy="1408980"/>
          </a:xfrm>
          <a:prstGeom prst="rect">
            <a:avLst/>
          </a:prstGeom>
        </p:spPr>
      </p:pic>
      <p:pic>
        <p:nvPicPr>
          <p:cNvPr id="1026" name="Picture 2" descr="Image result for alhambra granada">
            <a:extLst>
              <a:ext uri="{FF2B5EF4-FFF2-40B4-BE49-F238E27FC236}">
                <a16:creationId xmlns:a16="http://schemas.microsoft.com/office/drawing/2014/main" id="{ACB3749F-1B5C-4A46-954D-7E16572B20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978" b="17810"/>
          <a:stretch/>
        </p:blipFill>
        <p:spPr bwMode="auto">
          <a:xfrm>
            <a:off x="6400800" y="4168209"/>
            <a:ext cx="3373120" cy="13689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772E6D4-A65E-4456-B34F-6F98F02CB73D}"/>
              </a:ext>
            </a:extLst>
          </p:cNvPr>
          <p:cNvSpPr txBox="1"/>
          <p:nvPr/>
        </p:nvSpPr>
        <p:spPr>
          <a:xfrm>
            <a:off x="2519680" y="5713760"/>
            <a:ext cx="3413760" cy="276999"/>
          </a:xfrm>
          <a:prstGeom prst="rect">
            <a:avLst/>
          </a:prstGeom>
          <a:noFill/>
        </p:spPr>
        <p:txBody>
          <a:bodyPr wrap="square" rtlCol="0">
            <a:spAutoFit/>
          </a:bodyPr>
          <a:lstStyle/>
          <a:p>
            <a:pPr algn="ctr"/>
            <a:r>
              <a:rPr lang="en-US" sz="1200" dirty="0">
                <a:solidFill>
                  <a:schemeClr val="bg1"/>
                </a:solidFill>
              </a:rPr>
              <a:t>Palazzo </a:t>
            </a:r>
            <a:r>
              <a:rPr lang="en-US" sz="1200" dirty="0" err="1">
                <a:solidFill>
                  <a:schemeClr val="bg1"/>
                </a:solidFill>
              </a:rPr>
              <a:t>della</a:t>
            </a:r>
            <a:r>
              <a:rPr lang="en-US" sz="1200" dirty="0">
                <a:solidFill>
                  <a:schemeClr val="bg1"/>
                </a:solidFill>
              </a:rPr>
              <a:t> </a:t>
            </a:r>
            <a:r>
              <a:rPr lang="en-US" sz="1200" dirty="0" err="1">
                <a:solidFill>
                  <a:schemeClr val="bg1"/>
                </a:solidFill>
              </a:rPr>
              <a:t>Ragione</a:t>
            </a:r>
            <a:r>
              <a:rPr lang="en-US" sz="1200" dirty="0">
                <a:solidFill>
                  <a:schemeClr val="bg1"/>
                </a:solidFill>
              </a:rPr>
              <a:t>, Padua, Italy</a:t>
            </a:r>
          </a:p>
        </p:txBody>
      </p:sp>
      <p:sp>
        <p:nvSpPr>
          <p:cNvPr id="14" name="TextBox 13">
            <a:extLst>
              <a:ext uri="{FF2B5EF4-FFF2-40B4-BE49-F238E27FC236}">
                <a16:creationId xmlns:a16="http://schemas.microsoft.com/office/drawing/2014/main" id="{1BBC2B5C-863F-4544-9F8C-C65B20C86B78}"/>
              </a:ext>
            </a:extLst>
          </p:cNvPr>
          <p:cNvSpPr txBox="1"/>
          <p:nvPr/>
        </p:nvSpPr>
        <p:spPr>
          <a:xfrm>
            <a:off x="6380480" y="5713759"/>
            <a:ext cx="3413760" cy="276999"/>
          </a:xfrm>
          <a:prstGeom prst="rect">
            <a:avLst/>
          </a:prstGeom>
          <a:noFill/>
        </p:spPr>
        <p:txBody>
          <a:bodyPr wrap="square" rtlCol="0">
            <a:spAutoFit/>
          </a:bodyPr>
          <a:lstStyle/>
          <a:p>
            <a:pPr algn="ctr"/>
            <a:r>
              <a:rPr lang="en-US" sz="1200" dirty="0">
                <a:solidFill>
                  <a:schemeClr val="bg1"/>
                </a:solidFill>
              </a:rPr>
              <a:t>Alhambra, Granada, Spain</a:t>
            </a:r>
          </a:p>
        </p:txBody>
      </p:sp>
    </p:spTree>
    <p:extLst>
      <p:ext uri="{BB962C8B-B14F-4D97-AF65-F5344CB8AC3E}">
        <p14:creationId xmlns:p14="http://schemas.microsoft.com/office/powerpoint/2010/main" val="1061983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61397D-E5CF-43AB-9F51-BD5F1659E960}"/>
              </a:ext>
            </a:extLst>
          </p:cNvPr>
          <p:cNvSpPr txBox="1"/>
          <p:nvPr/>
        </p:nvSpPr>
        <p:spPr>
          <a:xfrm>
            <a:off x="1472003" y="3361720"/>
            <a:ext cx="4441117" cy="461665"/>
          </a:xfrm>
          <a:prstGeom prst="rect">
            <a:avLst/>
          </a:prstGeom>
          <a:noFill/>
        </p:spPr>
        <p:txBody>
          <a:bodyPr wrap="square" rtlCol="0">
            <a:spAutoFit/>
          </a:bodyPr>
          <a:lstStyle/>
          <a:p>
            <a:pPr algn="r"/>
            <a:r>
              <a:rPr lang="en-US" sz="2400" dirty="0">
                <a:solidFill>
                  <a:schemeClr val="bg1"/>
                </a:solidFill>
              </a:rPr>
              <a:t>‘PROPELLING ELEMENTS’</a:t>
            </a:r>
          </a:p>
        </p:txBody>
      </p:sp>
      <p:pic>
        <p:nvPicPr>
          <p:cNvPr id="11" name="Picture 10">
            <a:extLst>
              <a:ext uri="{FF2B5EF4-FFF2-40B4-BE49-F238E27FC236}">
                <a16:creationId xmlns:a16="http://schemas.microsoft.com/office/drawing/2014/main" id="{CC9371E6-2CAF-475B-B388-C449F09DD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0" y="4168209"/>
            <a:ext cx="3373120" cy="1408980"/>
          </a:xfrm>
          <a:prstGeom prst="rect">
            <a:avLst/>
          </a:prstGeom>
        </p:spPr>
      </p:pic>
      <p:sp>
        <p:nvSpPr>
          <p:cNvPr id="13" name="TextBox 12">
            <a:extLst>
              <a:ext uri="{FF2B5EF4-FFF2-40B4-BE49-F238E27FC236}">
                <a16:creationId xmlns:a16="http://schemas.microsoft.com/office/drawing/2014/main" id="{8772E6D4-A65E-4456-B34F-6F98F02CB73D}"/>
              </a:ext>
            </a:extLst>
          </p:cNvPr>
          <p:cNvSpPr txBox="1"/>
          <p:nvPr/>
        </p:nvSpPr>
        <p:spPr>
          <a:xfrm>
            <a:off x="2519680" y="5713760"/>
            <a:ext cx="3413760" cy="276999"/>
          </a:xfrm>
          <a:prstGeom prst="rect">
            <a:avLst/>
          </a:prstGeom>
          <a:noFill/>
        </p:spPr>
        <p:txBody>
          <a:bodyPr wrap="square" rtlCol="0">
            <a:spAutoFit/>
          </a:bodyPr>
          <a:lstStyle/>
          <a:p>
            <a:pPr algn="ctr"/>
            <a:r>
              <a:rPr lang="en-US" sz="1200" dirty="0">
                <a:solidFill>
                  <a:schemeClr val="bg1"/>
                </a:solidFill>
              </a:rPr>
              <a:t>Palazzo </a:t>
            </a:r>
            <a:r>
              <a:rPr lang="en-US" sz="1200" dirty="0" err="1">
                <a:solidFill>
                  <a:schemeClr val="bg1"/>
                </a:solidFill>
              </a:rPr>
              <a:t>della</a:t>
            </a:r>
            <a:r>
              <a:rPr lang="en-US" sz="1200" dirty="0">
                <a:solidFill>
                  <a:schemeClr val="bg1"/>
                </a:solidFill>
              </a:rPr>
              <a:t> </a:t>
            </a:r>
            <a:r>
              <a:rPr lang="en-US" sz="1200" dirty="0" err="1">
                <a:solidFill>
                  <a:schemeClr val="bg1"/>
                </a:solidFill>
              </a:rPr>
              <a:t>Ragione</a:t>
            </a:r>
            <a:r>
              <a:rPr lang="en-US" sz="1200" dirty="0">
                <a:solidFill>
                  <a:schemeClr val="bg1"/>
                </a:solidFill>
              </a:rPr>
              <a:t>, Padua, Italy</a:t>
            </a:r>
          </a:p>
        </p:txBody>
      </p:sp>
      <p:sp>
        <p:nvSpPr>
          <p:cNvPr id="12" name="TextBox 11">
            <a:extLst>
              <a:ext uri="{FF2B5EF4-FFF2-40B4-BE49-F238E27FC236}">
                <a16:creationId xmlns:a16="http://schemas.microsoft.com/office/drawing/2014/main" id="{B8639223-0195-4481-941B-EBD2BD814D88}"/>
              </a:ext>
            </a:extLst>
          </p:cNvPr>
          <p:cNvSpPr txBox="1"/>
          <p:nvPr/>
        </p:nvSpPr>
        <p:spPr>
          <a:xfrm>
            <a:off x="1472003" y="867241"/>
            <a:ext cx="9247994" cy="1938992"/>
          </a:xfrm>
          <a:prstGeom prst="rect">
            <a:avLst/>
          </a:prstGeom>
          <a:noFill/>
        </p:spPr>
        <p:txBody>
          <a:bodyPr wrap="square" rtlCol="0">
            <a:spAutoFit/>
          </a:bodyPr>
          <a:lstStyle/>
          <a:p>
            <a:r>
              <a:rPr lang="en-US" sz="2400" dirty="0">
                <a:solidFill>
                  <a:schemeClr val="bg1"/>
                </a:solidFill>
              </a:rPr>
              <a:t>“permanence I mean not only that one can still experience the form of the past in this monument but that </a:t>
            </a:r>
            <a:r>
              <a:rPr lang="en-US" sz="2400" b="1" dirty="0">
                <a:solidFill>
                  <a:srgbClr val="FF0000"/>
                </a:solidFill>
              </a:rPr>
              <a:t>the physical form of the past has assumed different functions</a:t>
            </a:r>
            <a:r>
              <a:rPr lang="en-US" sz="2400" dirty="0">
                <a:solidFill>
                  <a:schemeClr val="bg1"/>
                </a:solidFill>
              </a:rPr>
              <a:t> and has </a:t>
            </a:r>
            <a:r>
              <a:rPr lang="en-US" sz="2400" b="1" dirty="0">
                <a:solidFill>
                  <a:srgbClr val="FF0000"/>
                </a:solidFill>
              </a:rPr>
              <a:t>continued to function</a:t>
            </a:r>
            <a:r>
              <a:rPr lang="en-US" sz="2400" dirty="0">
                <a:solidFill>
                  <a:schemeClr val="bg1"/>
                </a:solidFill>
              </a:rPr>
              <a:t>, conditioning the urban area in which it stands and continuing to constitute </a:t>
            </a:r>
            <a:r>
              <a:rPr lang="en-US" sz="2400" b="1" dirty="0">
                <a:solidFill>
                  <a:srgbClr val="FF0000"/>
                </a:solidFill>
              </a:rPr>
              <a:t>an important urban focus</a:t>
            </a:r>
            <a:r>
              <a:rPr lang="en-US" sz="2400" dirty="0">
                <a:solidFill>
                  <a:schemeClr val="bg1"/>
                </a:solidFill>
              </a:rPr>
              <a:t>.” [59]</a:t>
            </a:r>
          </a:p>
        </p:txBody>
      </p:sp>
    </p:spTree>
    <p:extLst>
      <p:ext uri="{BB962C8B-B14F-4D97-AF65-F5344CB8AC3E}">
        <p14:creationId xmlns:p14="http://schemas.microsoft.com/office/powerpoint/2010/main" val="367821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AEBD6-252F-472E-B82F-3ADA9F34ACED}"/>
              </a:ext>
            </a:extLst>
          </p:cNvPr>
          <p:cNvPicPr>
            <a:picLocks noChangeAspect="1"/>
          </p:cNvPicPr>
          <p:nvPr/>
        </p:nvPicPr>
        <p:blipFill>
          <a:blip r:embed="rId3"/>
          <a:stretch>
            <a:fillRect/>
          </a:stretch>
        </p:blipFill>
        <p:spPr>
          <a:xfrm>
            <a:off x="0" y="175517"/>
            <a:ext cx="12192000" cy="6506966"/>
          </a:xfrm>
          <a:prstGeom prst="rect">
            <a:avLst/>
          </a:prstGeom>
        </p:spPr>
      </p:pic>
      <p:sp>
        <p:nvSpPr>
          <p:cNvPr id="9" name="Arrow: Right 8">
            <a:extLst>
              <a:ext uri="{FF2B5EF4-FFF2-40B4-BE49-F238E27FC236}">
                <a16:creationId xmlns:a16="http://schemas.microsoft.com/office/drawing/2014/main" id="{6425432F-898E-4E37-952F-D1C005C18B1F}"/>
              </a:ext>
            </a:extLst>
          </p:cNvPr>
          <p:cNvSpPr/>
          <p:nvPr/>
        </p:nvSpPr>
        <p:spPr>
          <a:xfrm rot="8081220">
            <a:off x="6614158" y="2413000"/>
            <a:ext cx="1117600" cy="66548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32238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lhambra granada">
            <a:extLst>
              <a:ext uri="{FF2B5EF4-FFF2-40B4-BE49-F238E27FC236}">
                <a16:creationId xmlns:a16="http://schemas.microsoft.com/office/drawing/2014/main" id="{ACB3749F-1B5C-4A46-954D-7E16572B20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978" b="17810"/>
          <a:stretch/>
        </p:blipFill>
        <p:spPr bwMode="auto">
          <a:xfrm>
            <a:off x="6400800" y="4168209"/>
            <a:ext cx="3373120" cy="13689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BBC2B5C-863F-4544-9F8C-C65B20C86B78}"/>
              </a:ext>
            </a:extLst>
          </p:cNvPr>
          <p:cNvSpPr txBox="1"/>
          <p:nvPr/>
        </p:nvSpPr>
        <p:spPr>
          <a:xfrm>
            <a:off x="6380480" y="5713759"/>
            <a:ext cx="3413760" cy="276999"/>
          </a:xfrm>
          <a:prstGeom prst="rect">
            <a:avLst/>
          </a:prstGeom>
          <a:noFill/>
        </p:spPr>
        <p:txBody>
          <a:bodyPr wrap="square" rtlCol="0">
            <a:spAutoFit/>
          </a:bodyPr>
          <a:lstStyle/>
          <a:p>
            <a:pPr algn="ctr"/>
            <a:r>
              <a:rPr lang="en-US" sz="1200" dirty="0">
                <a:solidFill>
                  <a:schemeClr val="bg1"/>
                </a:solidFill>
              </a:rPr>
              <a:t>Alhambra, Granada, Spain</a:t>
            </a:r>
          </a:p>
        </p:txBody>
      </p:sp>
      <p:sp>
        <p:nvSpPr>
          <p:cNvPr id="12" name="TextBox 11">
            <a:extLst>
              <a:ext uri="{FF2B5EF4-FFF2-40B4-BE49-F238E27FC236}">
                <a16:creationId xmlns:a16="http://schemas.microsoft.com/office/drawing/2014/main" id="{EE144D83-420B-4560-8A9F-46B877EA0945}"/>
              </a:ext>
            </a:extLst>
          </p:cNvPr>
          <p:cNvSpPr txBox="1"/>
          <p:nvPr/>
        </p:nvSpPr>
        <p:spPr>
          <a:xfrm>
            <a:off x="1472003" y="1713876"/>
            <a:ext cx="9247994" cy="461665"/>
          </a:xfrm>
          <a:prstGeom prst="rect">
            <a:avLst/>
          </a:prstGeom>
          <a:noFill/>
        </p:spPr>
        <p:txBody>
          <a:bodyPr wrap="square" rtlCol="0">
            <a:spAutoFit/>
          </a:bodyPr>
          <a:lstStyle/>
          <a:p>
            <a:r>
              <a:rPr lang="en-US" sz="2400" dirty="0">
                <a:solidFill>
                  <a:schemeClr val="bg1"/>
                </a:solidFill>
              </a:rPr>
              <a:t>“it stands </a:t>
            </a:r>
            <a:r>
              <a:rPr lang="en-US" sz="2400" b="1" dirty="0">
                <a:solidFill>
                  <a:srgbClr val="FF0000"/>
                </a:solidFill>
              </a:rPr>
              <a:t>virtually isolated in the city</a:t>
            </a:r>
            <a:r>
              <a:rPr lang="en-US" sz="2400" dirty="0">
                <a:solidFill>
                  <a:schemeClr val="bg1"/>
                </a:solidFill>
              </a:rPr>
              <a:t>; nothing can be added.” [60]</a:t>
            </a:r>
          </a:p>
        </p:txBody>
      </p:sp>
      <p:sp>
        <p:nvSpPr>
          <p:cNvPr id="15" name="TextBox 14">
            <a:extLst>
              <a:ext uri="{FF2B5EF4-FFF2-40B4-BE49-F238E27FC236}">
                <a16:creationId xmlns:a16="http://schemas.microsoft.com/office/drawing/2014/main" id="{1776C920-1EFF-48D1-9347-85D728699A07}"/>
              </a:ext>
            </a:extLst>
          </p:cNvPr>
          <p:cNvSpPr txBox="1"/>
          <p:nvPr/>
        </p:nvSpPr>
        <p:spPr>
          <a:xfrm>
            <a:off x="6278882" y="3361720"/>
            <a:ext cx="4441117" cy="461665"/>
          </a:xfrm>
          <a:prstGeom prst="rect">
            <a:avLst/>
          </a:prstGeom>
          <a:noFill/>
        </p:spPr>
        <p:txBody>
          <a:bodyPr wrap="square" rtlCol="0">
            <a:spAutoFit/>
          </a:bodyPr>
          <a:lstStyle/>
          <a:p>
            <a:r>
              <a:rPr lang="en-US" sz="2400" dirty="0">
                <a:solidFill>
                  <a:schemeClr val="bg1"/>
                </a:solidFill>
              </a:rPr>
              <a:t>‘PATHOLOGICAL ELEMENTS’</a:t>
            </a:r>
          </a:p>
        </p:txBody>
      </p:sp>
    </p:spTree>
    <p:extLst>
      <p:ext uri="{BB962C8B-B14F-4D97-AF65-F5344CB8AC3E}">
        <p14:creationId xmlns:p14="http://schemas.microsoft.com/office/powerpoint/2010/main" val="679510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A28279-BF96-4700-9823-6B61EF4355EB}"/>
              </a:ext>
            </a:extLst>
          </p:cNvPr>
          <p:cNvPicPr>
            <a:picLocks noChangeAspect="1"/>
          </p:cNvPicPr>
          <p:nvPr/>
        </p:nvPicPr>
        <p:blipFill>
          <a:blip r:embed="rId3"/>
          <a:stretch>
            <a:fillRect/>
          </a:stretch>
        </p:blipFill>
        <p:spPr>
          <a:xfrm>
            <a:off x="0" y="55726"/>
            <a:ext cx="12192000" cy="6746547"/>
          </a:xfrm>
          <a:prstGeom prst="rect">
            <a:avLst/>
          </a:prstGeom>
        </p:spPr>
      </p:pic>
      <p:sp>
        <p:nvSpPr>
          <p:cNvPr id="9" name="Arrow: Right 8">
            <a:extLst>
              <a:ext uri="{FF2B5EF4-FFF2-40B4-BE49-F238E27FC236}">
                <a16:creationId xmlns:a16="http://schemas.microsoft.com/office/drawing/2014/main" id="{6425432F-898E-4E37-952F-D1C005C18B1F}"/>
              </a:ext>
            </a:extLst>
          </p:cNvPr>
          <p:cNvSpPr/>
          <p:nvPr/>
        </p:nvSpPr>
        <p:spPr>
          <a:xfrm rot="8081220">
            <a:off x="7066279" y="1722120"/>
            <a:ext cx="1117600" cy="66548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37433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1472003" y="995705"/>
            <a:ext cx="9247994" cy="830997"/>
          </a:xfrm>
          <a:prstGeom prst="rect">
            <a:avLst/>
          </a:prstGeom>
          <a:noFill/>
        </p:spPr>
        <p:txBody>
          <a:bodyPr wrap="square" rtlCol="0">
            <a:spAutoFit/>
          </a:bodyPr>
          <a:lstStyle/>
          <a:p>
            <a:pPr algn="ctr"/>
            <a:r>
              <a:rPr lang="en-US" sz="2400" dirty="0">
                <a:solidFill>
                  <a:schemeClr val="bg1"/>
                </a:solidFill>
              </a:rPr>
              <a:t>“But in both cases the urban artifacts are a part of the city that cannot be suppressed because they constitute it.” [60]</a:t>
            </a:r>
          </a:p>
        </p:txBody>
      </p:sp>
      <p:sp>
        <p:nvSpPr>
          <p:cNvPr id="3" name="TextBox 2">
            <a:extLst>
              <a:ext uri="{FF2B5EF4-FFF2-40B4-BE49-F238E27FC236}">
                <a16:creationId xmlns:a16="http://schemas.microsoft.com/office/drawing/2014/main" id="{E3188C2A-FA6E-4F93-AFCD-633568BE14B8}"/>
              </a:ext>
            </a:extLst>
          </p:cNvPr>
          <p:cNvSpPr txBox="1"/>
          <p:nvPr/>
        </p:nvSpPr>
        <p:spPr>
          <a:xfrm>
            <a:off x="1472003" y="2330480"/>
            <a:ext cx="9247994" cy="461665"/>
          </a:xfrm>
          <a:prstGeom prst="rect">
            <a:avLst/>
          </a:prstGeom>
          <a:noFill/>
        </p:spPr>
        <p:txBody>
          <a:bodyPr wrap="square" rtlCol="0">
            <a:spAutoFit/>
          </a:bodyPr>
          <a:lstStyle/>
          <a:p>
            <a:pPr algn="ctr"/>
            <a:r>
              <a:rPr lang="en-US" sz="2400" dirty="0">
                <a:solidFill>
                  <a:schemeClr val="bg1"/>
                </a:solidFill>
              </a:rPr>
              <a:t>‘PERSISTENCES’</a:t>
            </a:r>
          </a:p>
        </p:txBody>
      </p:sp>
      <p:sp>
        <p:nvSpPr>
          <p:cNvPr id="4" name="TextBox 3">
            <a:extLst>
              <a:ext uri="{FF2B5EF4-FFF2-40B4-BE49-F238E27FC236}">
                <a16:creationId xmlns:a16="http://schemas.microsoft.com/office/drawing/2014/main" id="{5861397D-E5CF-43AB-9F51-BD5F1659E960}"/>
              </a:ext>
            </a:extLst>
          </p:cNvPr>
          <p:cNvSpPr txBox="1"/>
          <p:nvPr/>
        </p:nvSpPr>
        <p:spPr>
          <a:xfrm>
            <a:off x="1472003" y="3361720"/>
            <a:ext cx="4441117" cy="461665"/>
          </a:xfrm>
          <a:prstGeom prst="rect">
            <a:avLst/>
          </a:prstGeom>
          <a:noFill/>
        </p:spPr>
        <p:txBody>
          <a:bodyPr wrap="square" rtlCol="0">
            <a:spAutoFit/>
          </a:bodyPr>
          <a:lstStyle/>
          <a:p>
            <a:pPr algn="r"/>
            <a:r>
              <a:rPr lang="en-US" sz="2400" dirty="0">
                <a:solidFill>
                  <a:schemeClr val="bg1"/>
                </a:solidFill>
              </a:rPr>
              <a:t>‘PROPELLING ELEMENTS’</a:t>
            </a:r>
          </a:p>
        </p:txBody>
      </p:sp>
      <p:sp>
        <p:nvSpPr>
          <p:cNvPr id="5" name="TextBox 4">
            <a:extLst>
              <a:ext uri="{FF2B5EF4-FFF2-40B4-BE49-F238E27FC236}">
                <a16:creationId xmlns:a16="http://schemas.microsoft.com/office/drawing/2014/main" id="{80611A79-F4A6-44CD-AAE7-C282E881C486}"/>
              </a:ext>
            </a:extLst>
          </p:cNvPr>
          <p:cNvSpPr txBox="1"/>
          <p:nvPr/>
        </p:nvSpPr>
        <p:spPr>
          <a:xfrm>
            <a:off x="6278882" y="3361720"/>
            <a:ext cx="4441117" cy="461665"/>
          </a:xfrm>
          <a:prstGeom prst="rect">
            <a:avLst/>
          </a:prstGeom>
          <a:noFill/>
        </p:spPr>
        <p:txBody>
          <a:bodyPr wrap="square" rtlCol="0">
            <a:spAutoFit/>
          </a:bodyPr>
          <a:lstStyle/>
          <a:p>
            <a:r>
              <a:rPr lang="en-US" sz="2400" dirty="0">
                <a:solidFill>
                  <a:schemeClr val="bg1"/>
                </a:solidFill>
              </a:rPr>
              <a:t>‘PATHOLOGICAL ELEMENTS’</a:t>
            </a:r>
          </a:p>
        </p:txBody>
      </p:sp>
      <p:cxnSp>
        <p:nvCxnSpPr>
          <p:cNvPr id="6" name="Straight Arrow Connector 5">
            <a:extLst>
              <a:ext uri="{FF2B5EF4-FFF2-40B4-BE49-F238E27FC236}">
                <a16:creationId xmlns:a16="http://schemas.microsoft.com/office/drawing/2014/main" id="{6EFB721C-06BF-476E-93F9-388AAC82068E}"/>
              </a:ext>
            </a:extLst>
          </p:cNvPr>
          <p:cNvCxnSpPr>
            <a:stCxn id="3" idx="2"/>
          </p:cNvCxnSpPr>
          <p:nvPr/>
        </p:nvCxnSpPr>
        <p:spPr>
          <a:xfrm flipH="1">
            <a:off x="4394200" y="2792145"/>
            <a:ext cx="1701800" cy="56957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078DD92-07D4-42B0-9853-BE9579206F6C}"/>
              </a:ext>
            </a:extLst>
          </p:cNvPr>
          <p:cNvCxnSpPr>
            <a:cxnSpLocks/>
            <a:stCxn id="3" idx="2"/>
          </p:cNvCxnSpPr>
          <p:nvPr/>
        </p:nvCxnSpPr>
        <p:spPr>
          <a:xfrm>
            <a:off x="6096000" y="2792145"/>
            <a:ext cx="1752600" cy="56957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C9371E6-2CAF-475B-B388-C449F09DD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0" y="4168209"/>
            <a:ext cx="3373120" cy="1408980"/>
          </a:xfrm>
          <a:prstGeom prst="rect">
            <a:avLst/>
          </a:prstGeom>
        </p:spPr>
      </p:pic>
      <p:pic>
        <p:nvPicPr>
          <p:cNvPr id="1026" name="Picture 2" descr="Image result for alhambra granada">
            <a:extLst>
              <a:ext uri="{FF2B5EF4-FFF2-40B4-BE49-F238E27FC236}">
                <a16:creationId xmlns:a16="http://schemas.microsoft.com/office/drawing/2014/main" id="{ACB3749F-1B5C-4A46-954D-7E16572B20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978" b="17810"/>
          <a:stretch/>
        </p:blipFill>
        <p:spPr bwMode="auto">
          <a:xfrm>
            <a:off x="6400800" y="4168209"/>
            <a:ext cx="3373120" cy="13689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772E6D4-A65E-4456-B34F-6F98F02CB73D}"/>
              </a:ext>
            </a:extLst>
          </p:cNvPr>
          <p:cNvSpPr txBox="1"/>
          <p:nvPr/>
        </p:nvSpPr>
        <p:spPr>
          <a:xfrm>
            <a:off x="2519680" y="5713760"/>
            <a:ext cx="3413760" cy="276999"/>
          </a:xfrm>
          <a:prstGeom prst="rect">
            <a:avLst/>
          </a:prstGeom>
          <a:noFill/>
        </p:spPr>
        <p:txBody>
          <a:bodyPr wrap="square" rtlCol="0">
            <a:spAutoFit/>
          </a:bodyPr>
          <a:lstStyle/>
          <a:p>
            <a:pPr algn="ctr"/>
            <a:r>
              <a:rPr lang="en-US" sz="1200" dirty="0">
                <a:solidFill>
                  <a:schemeClr val="bg1"/>
                </a:solidFill>
              </a:rPr>
              <a:t>Palazzo </a:t>
            </a:r>
            <a:r>
              <a:rPr lang="en-US" sz="1200" dirty="0" err="1">
                <a:solidFill>
                  <a:schemeClr val="bg1"/>
                </a:solidFill>
              </a:rPr>
              <a:t>della</a:t>
            </a:r>
            <a:r>
              <a:rPr lang="en-US" sz="1200" dirty="0">
                <a:solidFill>
                  <a:schemeClr val="bg1"/>
                </a:solidFill>
              </a:rPr>
              <a:t> </a:t>
            </a:r>
            <a:r>
              <a:rPr lang="en-US" sz="1200" dirty="0" err="1">
                <a:solidFill>
                  <a:schemeClr val="bg1"/>
                </a:solidFill>
              </a:rPr>
              <a:t>Ragione</a:t>
            </a:r>
            <a:r>
              <a:rPr lang="en-US" sz="1200" dirty="0">
                <a:solidFill>
                  <a:schemeClr val="bg1"/>
                </a:solidFill>
              </a:rPr>
              <a:t>, Padua, Italy</a:t>
            </a:r>
          </a:p>
        </p:txBody>
      </p:sp>
      <p:sp>
        <p:nvSpPr>
          <p:cNvPr id="14" name="TextBox 13">
            <a:extLst>
              <a:ext uri="{FF2B5EF4-FFF2-40B4-BE49-F238E27FC236}">
                <a16:creationId xmlns:a16="http://schemas.microsoft.com/office/drawing/2014/main" id="{1BBC2B5C-863F-4544-9F8C-C65B20C86B78}"/>
              </a:ext>
            </a:extLst>
          </p:cNvPr>
          <p:cNvSpPr txBox="1"/>
          <p:nvPr/>
        </p:nvSpPr>
        <p:spPr>
          <a:xfrm>
            <a:off x="6380480" y="5713759"/>
            <a:ext cx="3413760" cy="276999"/>
          </a:xfrm>
          <a:prstGeom prst="rect">
            <a:avLst/>
          </a:prstGeom>
          <a:noFill/>
        </p:spPr>
        <p:txBody>
          <a:bodyPr wrap="square" rtlCol="0">
            <a:spAutoFit/>
          </a:bodyPr>
          <a:lstStyle/>
          <a:p>
            <a:pPr algn="ctr"/>
            <a:r>
              <a:rPr lang="en-US" sz="1200" dirty="0">
                <a:solidFill>
                  <a:schemeClr val="bg1"/>
                </a:solidFill>
              </a:rPr>
              <a:t>Alhambra, Granada, Spain</a:t>
            </a:r>
          </a:p>
        </p:txBody>
      </p:sp>
    </p:spTree>
    <p:extLst>
      <p:ext uri="{BB962C8B-B14F-4D97-AF65-F5344CB8AC3E}">
        <p14:creationId xmlns:p14="http://schemas.microsoft.com/office/powerpoint/2010/main" val="1686984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1472003" y="995705"/>
            <a:ext cx="9247994" cy="830997"/>
          </a:xfrm>
          <a:prstGeom prst="rect">
            <a:avLst/>
          </a:prstGeom>
          <a:noFill/>
        </p:spPr>
        <p:txBody>
          <a:bodyPr wrap="square" rtlCol="0">
            <a:spAutoFit/>
          </a:bodyPr>
          <a:lstStyle/>
          <a:p>
            <a:pPr algn="ctr"/>
            <a:r>
              <a:rPr lang="en-US" sz="2400" dirty="0">
                <a:solidFill>
                  <a:schemeClr val="bg1"/>
                </a:solidFill>
              </a:rPr>
              <a:t>“A monument’s persistence or permanence is a result of its capacity to constitute the city, its </a:t>
            </a:r>
            <a:r>
              <a:rPr lang="en-US" sz="2400" b="1" dirty="0">
                <a:solidFill>
                  <a:srgbClr val="FF0000"/>
                </a:solidFill>
              </a:rPr>
              <a:t>history</a:t>
            </a:r>
            <a:r>
              <a:rPr lang="en-US" sz="2400" dirty="0">
                <a:solidFill>
                  <a:schemeClr val="bg1"/>
                </a:solidFill>
              </a:rPr>
              <a:t> and art, its </a:t>
            </a:r>
            <a:r>
              <a:rPr lang="en-US" sz="2400" b="1" dirty="0">
                <a:solidFill>
                  <a:srgbClr val="FF0000"/>
                </a:solidFill>
              </a:rPr>
              <a:t>being and memory</a:t>
            </a:r>
            <a:r>
              <a:rPr lang="en-US" sz="2400" dirty="0">
                <a:solidFill>
                  <a:schemeClr val="bg1"/>
                </a:solidFill>
              </a:rPr>
              <a:t>.”</a:t>
            </a:r>
          </a:p>
        </p:txBody>
      </p:sp>
      <p:sp>
        <p:nvSpPr>
          <p:cNvPr id="3" name="TextBox 2">
            <a:extLst>
              <a:ext uri="{FF2B5EF4-FFF2-40B4-BE49-F238E27FC236}">
                <a16:creationId xmlns:a16="http://schemas.microsoft.com/office/drawing/2014/main" id="{E3188C2A-FA6E-4F93-AFCD-633568BE14B8}"/>
              </a:ext>
            </a:extLst>
          </p:cNvPr>
          <p:cNvSpPr txBox="1"/>
          <p:nvPr/>
        </p:nvSpPr>
        <p:spPr>
          <a:xfrm>
            <a:off x="1472003" y="2330480"/>
            <a:ext cx="9247994" cy="461665"/>
          </a:xfrm>
          <a:prstGeom prst="rect">
            <a:avLst/>
          </a:prstGeom>
          <a:noFill/>
        </p:spPr>
        <p:txBody>
          <a:bodyPr wrap="square" rtlCol="0">
            <a:spAutoFit/>
          </a:bodyPr>
          <a:lstStyle/>
          <a:p>
            <a:pPr algn="ctr"/>
            <a:r>
              <a:rPr lang="en-US" sz="2400" dirty="0">
                <a:solidFill>
                  <a:schemeClr val="bg1"/>
                </a:solidFill>
              </a:rPr>
              <a:t>‘PERSISTENCES’</a:t>
            </a:r>
          </a:p>
        </p:txBody>
      </p:sp>
      <p:sp>
        <p:nvSpPr>
          <p:cNvPr id="4" name="TextBox 3">
            <a:extLst>
              <a:ext uri="{FF2B5EF4-FFF2-40B4-BE49-F238E27FC236}">
                <a16:creationId xmlns:a16="http://schemas.microsoft.com/office/drawing/2014/main" id="{5861397D-E5CF-43AB-9F51-BD5F1659E960}"/>
              </a:ext>
            </a:extLst>
          </p:cNvPr>
          <p:cNvSpPr txBox="1"/>
          <p:nvPr/>
        </p:nvSpPr>
        <p:spPr>
          <a:xfrm>
            <a:off x="1472003" y="3361720"/>
            <a:ext cx="4441117" cy="461665"/>
          </a:xfrm>
          <a:prstGeom prst="rect">
            <a:avLst/>
          </a:prstGeom>
          <a:noFill/>
        </p:spPr>
        <p:txBody>
          <a:bodyPr wrap="square" rtlCol="0">
            <a:spAutoFit/>
          </a:bodyPr>
          <a:lstStyle/>
          <a:p>
            <a:pPr algn="r"/>
            <a:r>
              <a:rPr lang="en-US" sz="2400" dirty="0">
                <a:solidFill>
                  <a:schemeClr val="bg1"/>
                </a:solidFill>
              </a:rPr>
              <a:t>‘PROPELLING ELEMENTS’</a:t>
            </a:r>
          </a:p>
        </p:txBody>
      </p:sp>
      <p:sp>
        <p:nvSpPr>
          <p:cNvPr id="5" name="TextBox 4">
            <a:extLst>
              <a:ext uri="{FF2B5EF4-FFF2-40B4-BE49-F238E27FC236}">
                <a16:creationId xmlns:a16="http://schemas.microsoft.com/office/drawing/2014/main" id="{80611A79-F4A6-44CD-AAE7-C282E881C486}"/>
              </a:ext>
            </a:extLst>
          </p:cNvPr>
          <p:cNvSpPr txBox="1"/>
          <p:nvPr/>
        </p:nvSpPr>
        <p:spPr>
          <a:xfrm>
            <a:off x="6278882" y="3361720"/>
            <a:ext cx="4441117" cy="461665"/>
          </a:xfrm>
          <a:prstGeom prst="rect">
            <a:avLst/>
          </a:prstGeom>
          <a:noFill/>
        </p:spPr>
        <p:txBody>
          <a:bodyPr wrap="square" rtlCol="0">
            <a:spAutoFit/>
          </a:bodyPr>
          <a:lstStyle/>
          <a:p>
            <a:r>
              <a:rPr lang="en-US" sz="2400" dirty="0">
                <a:solidFill>
                  <a:schemeClr val="bg1"/>
                </a:solidFill>
              </a:rPr>
              <a:t>‘PATHOLOGICAL ELEMENTS’</a:t>
            </a:r>
          </a:p>
        </p:txBody>
      </p:sp>
      <p:cxnSp>
        <p:nvCxnSpPr>
          <p:cNvPr id="6" name="Straight Arrow Connector 5">
            <a:extLst>
              <a:ext uri="{FF2B5EF4-FFF2-40B4-BE49-F238E27FC236}">
                <a16:creationId xmlns:a16="http://schemas.microsoft.com/office/drawing/2014/main" id="{6EFB721C-06BF-476E-93F9-388AAC82068E}"/>
              </a:ext>
            </a:extLst>
          </p:cNvPr>
          <p:cNvCxnSpPr>
            <a:stCxn id="3" idx="2"/>
          </p:cNvCxnSpPr>
          <p:nvPr/>
        </p:nvCxnSpPr>
        <p:spPr>
          <a:xfrm flipH="1">
            <a:off x="4394200" y="2792145"/>
            <a:ext cx="1701800" cy="56957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078DD92-07D4-42B0-9853-BE9579206F6C}"/>
              </a:ext>
            </a:extLst>
          </p:cNvPr>
          <p:cNvCxnSpPr>
            <a:cxnSpLocks/>
            <a:stCxn id="3" idx="2"/>
          </p:cNvCxnSpPr>
          <p:nvPr/>
        </p:nvCxnSpPr>
        <p:spPr>
          <a:xfrm>
            <a:off x="6096000" y="2792145"/>
            <a:ext cx="1752600" cy="56957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C9371E6-2CAF-475B-B388-C449F09DD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0" y="4168209"/>
            <a:ext cx="3373120" cy="1408980"/>
          </a:xfrm>
          <a:prstGeom prst="rect">
            <a:avLst/>
          </a:prstGeom>
        </p:spPr>
      </p:pic>
      <p:pic>
        <p:nvPicPr>
          <p:cNvPr id="1026" name="Picture 2" descr="Image result for alhambra granada">
            <a:extLst>
              <a:ext uri="{FF2B5EF4-FFF2-40B4-BE49-F238E27FC236}">
                <a16:creationId xmlns:a16="http://schemas.microsoft.com/office/drawing/2014/main" id="{ACB3749F-1B5C-4A46-954D-7E16572B20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978" b="17810"/>
          <a:stretch/>
        </p:blipFill>
        <p:spPr bwMode="auto">
          <a:xfrm>
            <a:off x="6400800" y="4168209"/>
            <a:ext cx="3373120" cy="13689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772E6D4-A65E-4456-B34F-6F98F02CB73D}"/>
              </a:ext>
            </a:extLst>
          </p:cNvPr>
          <p:cNvSpPr txBox="1"/>
          <p:nvPr/>
        </p:nvSpPr>
        <p:spPr>
          <a:xfrm>
            <a:off x="2519680" y="5713760"/>
            <a:ext cx="3413760" cy="276999"/>
          </a:xfrm>
          <a:prstGeom prst="rect">
            <a:avLst/>
          </a:prstGeom>
          <a:noFill/>
        </p:spPr>
        <p:txBody>
          <a:bodyPr wrap="square" rtlCol="0">
            <a:spAutoFit/>
          </a:bodyPr>
          <a:lstStyle/>
          <a:p>
            <a:pPr algn="ctr"/>
            <a:r>
              <a:rPr lang="en-US" sz="1200" dirty="0">
                <a:solidFill>
                  <a:schemeClr val="bg1"/>
                </a:solidFill>
              </a:rPr>
              <a:t>Palazzo </a:t>
            </a:r>
            <a:r>
              <a:rPr lang="en-US" sz="1200" dirty="0" err="1">
                <a:solidFill>
                  <a:schemeClr val="bg1"/>
                </a:solidFill>
              </a:rPr>
              <a:t>della</a:t>
            </a:r>
            <a:r>
              <a:rPr lang="en-US" sz="1200" dirty="0">
                <a:solidFill>
                  <a:schemeClr val="bg1"/>
                </a:solidFill>
              </a:rPr>
              <a:t> </a:t>
            </a:r>
            <a:r>
              <a:rPr lang="en-US" sz="1200" dirty="0" err="1">
                <a:solidFill>
                  <a:schemeClr val="bg1"/>
                </a:solidFill>
              </a:rPr>
              <a:t>Ragione</a:t>
            </a:r>
            <a:r>
              <a:rPr lang="en-US" sz="1200" dirty="0">
                <a:solidFill>
                  <a:schemeClr val="bg1"/>
                </a:solidFill>
              </a:rPr>
              <a:t>, Padua, Italy</a:t>
            </a:r>
          </a:p>
        </p:txBody>
      </p:sp>
      <p:sp>
        <p:nvSpPr>
          <p:cNvPr id="14" name="TextBox 13">
            <a:extLst>
              <a:ext uri="{FF2B5EF4-FFF2-40B4-BE49-F238E27FC236}">
                <a16:creationId xmlns:a16="http://schemas.microsoft.com/office/drawing/2014/main" id="{1BBC2B5C-863F-4544-9F8C-C65B20C86B78}"/>
              </a:ext>
            </a:extLst>
          </p:cNvPr>
          <p:cNvSpPr txBox="1"/>
          <p:nvPr/>
        </p:nvSpPr>
        <p:spPr>
          <a:xfrm>
            <a:off x="6380480" y="5713759"/>
            <a:ext cx="3413760" cy="276999"/>
          </a:xfrm>
          <a:prstGeom prst="rect">
            <a:avLst/>
          </a:prstGeom>
          <a:noFill/>
        </p:spPr>
        <p:txBody>
          <a:bodyPr wrap="square" rtlCol="0">
            <a:spAutoFit/>
          </a:bodyPr>
          <a:lstStyle/>
          <a:p>
            <a:pPr algn="ctr"/>
            <a:r>
              <a:rPr lang="en-US" sz="1200" dirty="0">
                <a:solidFill>
                  <a:schemeClr val="bg1"/>
                </a:solidFill>
              </a:rPr>
              <a:t>Alhambra, Granada, Spain</a:t>
            </a:r>
          </a:p>
        </p:txBody>
      </p:sp>
    </p:spTree>
    <p:extLst>
      <p:ext uri="{BB962C8B-B14F-4D97-AF65-F5344CB8AC3E}">
        <p14:creationId xmlns:p14="http://schemas.microsoft.com/office/powerpoint/2010/main" val="2506683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1178560" y="2828835"/>
            <a:ext cx="9834880" cy="1200329"/>
          </a:xfrm>
          <a:prstGeom prst="rect">
            <a:avLst/>
          </a:prstGeom>
          <a:noFill/>
        </p:spPr>
        <p:txBody>
          <a:bodyPr wrap="square" rtlCol="0">
            <a:spAutoFit/>
          </a:bodyPr>
          <a:lstStyle/>
          <a:p>
            <a:pPr algn="ctr"/>
            <a:r>
              <a:rPr lang="en-US" sz="2400" dirty="0">
                <a:solidFill>
                  <a:schemeClr val="bg1"/>
                </a:solidFill>
              </a:rPr>
              <a:t>“the dynamic process of the city tends more to evolution than preservation, and that in evolution </a:t>
            </a:r>
            <a:r>
              <a:rPr lang="en-US" sz="2400" b="1" dirty="0">
                <a:solidFill>
                  <a:srgbClr val="FF0000"/>
                </a:solidFill>
              </a:rPr>
              <a:t>monuments are not only preserved but continuously presented</a:t>
            </a:r>
            <a:r>
              <a:rPr lang="en-US" sz="2400" dirty="0">
                <a:solidFill>
                  <a:schemeClr val="bg1"/>
                </a:solidFill>
              </a:rPr>
              <a:t> as propelling elements of development.” [60]</a:t>
            </a:r>
          </a:p>
        </p:txBody>
      </p:sp>
    </p:spTree>
    <p:extLst>
      <p:ext uri="{BB962C8B-B14F-4D97-AF65-F5344CB8AC3E}">
        <p14:creationId xmlns:p14="http://schemas.microsoft.com/office/powerpoint/2010/main" val="3219591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2209019" y="2845689"/>
            <a:ext cx="7886700" cy="923330"/>
          </a:xfrm>
          <a:prstGeom prst="rect">
            <a:avLst/>
          </a:prstGeom>
          <a:noFill/>
        </p:spPr>
        <p:txBody>
          <a:bodyPr wrap="square" rtlCol="0">
            <a:spAutoFit/>
          </a:bodyPr>
          <a:lstStyle/>
          <a:p>
            <a:pPr algn="ctr"/>
            <a:r>
              <a:rPr lang="en-US" sz="5400" dirty="0">
                <a:solidFill>
                  <a:schemeClr val="bg1"/>
                </a:solidFill>
              </a:rPr>
              <a:t>The ‘Study Area’</a:t>
            </a:r>
          </a:p>
        </p:txBody>
      </p:sp>
      <p:sp>
        <p:nvSpPr>
          <p:cNvPr id="3" name="TextBox 2">
            <a:extLst>
              <a:ext uri="{FF2B5EF4-FFF2-40B4-BE49-F238E27FC236}">
                <a16:creationId xmlns:a16="http://schemas.microsoft.com/office/drawing/2014/main" id="{8181DE90-92F1-49B8-A952-523D542289F6}"/>
              </a:ext>
            </a:extLst>
          </p:cNvPr>
          <p:cNvSpPr txBox="1"/>
          <p:nvPr/>
        </p:nvSpPr>
        <p:spPr>
          <a:xfrm>
            <a:off x="10958207" y="6187081"/>
            <a:ext cx="434735" cy="276999"/>
          </a:xfrm>
          <a:prstGeom prst="rect">
            <a:avLst/>
          </a:prstGeom>
          <a:noFill/>
        </p:spPr>
        <p:txBody>
          <a:bodyPr wrap="none" rtlCol="0">
            <a:spAutoFit/>
          </a:bodyPr>
          <a:lstStyle/>
          <a:p>
            <a:pPr algn="r"/>
            <a:r>
              <a:rPr lang="en-US" sz="1200" dirty="0">
                <a:solidFill>
                  <a:schemeClr val="bg1"/>
                </a:solidFill>
              </a:rPr>
              <a:t>[64]</a:t>
            </a:r>
          </a:p>
        </p:txBody>
      </p:sp>
    </p:spTree>
    <p:extLst>
      <p:ext uri="{BB962C8B-B14F-4D97-AF65-F5344CB8AC3E}">
        <p14:creationId xmlns:p14="http://schemas.microsoft.com/office/powerpoint/2010/main" val="4272962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7618C7-15E4-46CF-AA80-94F1146C0308}"/>
              </a:ext>
            </a:extLst>
          </p:cNvPr>
          <p:cNvSpPr txBox="1"/>
          <p:nvPr/>
        </p:nvSpPr>
        <p:spPr>
          <a:xfrm>
            <a:off x="1178560" y="2828835"/>
            <a:ext cx="9834880" cy="461665"/>
          </a:xfrm>
          <a:prstGeom prst="rect">
            <a:avLst/>
          </a:prstGeom>
          <a:noFill/>
        </p:spPr>
        <p:txBody>
          <a:bodyPr wrap="square" rtlCol="0">
            <a:spAutoFit/>
          </a:bodyPr>
          <a:lstStyle/>
          <a:p>
            <a:pPr marL="457200" indent="-457200" algn="ctr">
              <a:buAutoNum type="arabicPeriod"/>
            </a:pPr>
            <a:r>
              <a:rPr lang="en-US" sz="2400" dirty="0">
                <a:solidFill>
                  <a:schemeClr val="bg1"/>
                </a:solidFill>
              </a:rPr>
              <a:t>While there is an overall plan of a city, one should operate only on parts.</a:t>
            </a:r>
          </a:p>
        </p:txBody>
      </p:sp>
      <p:sp>
        <p:nvSpPr>
          <p:cNvPr id="5" name="TextBox 4">
            <a:extLst>
              <a:ext uri="{FF2B5EF4-FFF2-40B4-BE49-F238E27FC236}">
                <a16:creationId xmlns:a16="http://schemas.microsoft.com/office/drawing/2014/main" id="{25286AEE-CEAB-4EEF-9ED3-BB7CF9F29FFD}"/>
              </a:ext>
            </a:extLst>
          </p:cNvPr>
          <p:cNvSpPr txBox="1"/>
          <p:nvPr/>
        </p:nvSpPr>
        <p:spPr>
          <a:xfrm>
            <a:off x="10958207" y="6187081"/>
            <a:ext cx="434735" cy="276999"/>
          </a:xfrm>
          <a:prstGeom prst="rect">
            <a:avLst/>
          </a:prstGeom>
          <a:noFill/>
        </p:spPr>
        <p:txBody>
          <a:bodyPr wrap="none" rtlCol="0">
            <a:spAutoFit/>
          </a:bodyPr>
          <a:lstStyle/>
          <a:p>
            <a:pPr algn="r"/>
            <a:r>
              <a:rPr lang="en-US" sz="1200" dirty="0">
                <a:solidFill>
                  <a:schemeClr val="bg1"/>
                </a:solidFill>
              </a:rPr>
              <a:t>[64]</a:t>
            </a:r>
          </a:p>
        </p:txBody>
      </p:sp>
    </p:spTree>
    <p:extLst>
      <p:ext uri="{BB962C8B-B14F-4D97-AF65-F5344CB8AC3E}">
        <p14:creationId xmlns:p14="http://schemas.microsoft.com/office/powerpoint/2010/main" val="2087595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4825" y="1901839"/>
            <a:ext cx="4141458" cy="3054324"/>
          </a:xfrm>
          <a:prstGeom prst="rect">
            <a:avLst/>
          </a:prstGeom>
        </p:spPr>
      </p:pic>
      <p:sp>
        <p:nvSpPr>
          <p:cNvPr id="5" name="TextBox 4">
            <a:extLst>
              <a:ext uri="{FF2B5EF4-FFF2-40B4-BE49-F238E27FC236}">
                <a16:creationId xmlns:a16="http://schemas.microsoft.com/office/drawing/2014/main" id="{8258F086-2BC2-468C-B78C-0EBA643286BD}"/>
              </a:ext>
            </a:extLst>
          </p:cNvPr>
          <p:cNvSpPr txBox="1"/>
          <p:nvPr/>
        </p:nvSpPr>
        <p:spPr>
          <a:xfrm>
            <a:off x="9197597" y="6187081"/>
            <a:ext cx="2195345" cy="276999"/>
          </a:xfrm>
          <a:prstGeom prst="rect">
            <a:avLst/>
          </a:prstGeom>
          <a:noFill/>
        </p:spPr>
        <p:txBody>
          <a:bodyPr wrap="none" rtlCol="0">
            <a:spAutoFit/>
          </a:bodyPr>
          <a:lstStyle/>
          <a:p>
            <a:pPr algn="r"/>
            <a:r>
              <a:rPr lang="en-US" sz="1200" dirty="0">
                <a:solidFill>
                  <a:schemeClr val="bg1"/>
                </a:solidFill>
              </a:rPr>
              <a:t>‘La </a:t>
            </a:r>
            <a:r>
              <a:rPr lang="en-US" sz="1200" dirty="0" err="1">
                <a:solidFill>
                  <a:schemeClr val="bg1"/>
                </a:solidFill>
              </a:rPr>
              <a:t>Tendenza</a:t>
            </a:r>
            <a:r>
              <a:rPr lang="en-US" sz="1200" dirty="0">
                <a:solidFill>
                  <a:schemeClr val="bg1"/>
                </a:solidFill>
              </a:rPr>
              <a:t>’ Group (1965 – 85)</a:t>
            </a:r>
          </a:p>
        </p:txBody>
      </p:sp>
      <p:pic>
        <p:nvPicPr>
          <p:cNvPr id="6" name="Picture 5">
            <a:extLst>
              <a:ext uri="{FF2B5EF4-FFF2-40B4-BE49-F238E27FC236}">
                <a16:creationId xmlns:a16="http://schemas.microsoft.com/office/drawing/2014/main" id="{D72FCD34-E47A-4803-9A7B-C5DF833F0E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76458" y="1873262"/>
            <a:ext cx="5494882" cy="3111476"/>
          </a:xfrm>
          <a:prstGeom prst="rect">
            <a:avLst/>
          </a:prstGeom>
        </p:spPr>
      </p:pic>
    </p:spTree>
    <p:extLst>
      <p:ext uri="{BB962C8B-B14F-4D97-AF65-F5344CB8AC3E}">
        <p14:creationId xmlns:p14="http://schemas.microsoft.com/office/powerpoint/2010/main" val="2494300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C1D47F-977A-4800-AD3A-C2A57FB4E468}"/>
              </a:ext>
            </a:extLst>
          </p:cNvPr>
          <p:cNvSpPr txBox="1"/>
          <p:nvPr/>
        </p:nvSpPr>
        <p:spPr>
          <a:xfrm>
            <a:off x="1178560" y="2828835"/>
            <a:ext cx="9834880" cy="1200329"/>
          </a:xfrm>
          <a:prstGeom prst="rect">
            <a:avLst/>
          </a:prstGeom>
          <a:noFill/>
        </p:spPr>
        <p:txBody>
          <a:bodyPr wrap="square" rtlCol="0">
            <a:spAutoFit/>
          </a:bodyPr>
          <a:lstStyle/>
          <a:p>
            <a:pPr marL="457200" indent="-457200" algn="ctr">
              <a:buAutoNum type="arabicPeriod"/>
            </a:pPr>
            <a:r>
              <a:rPr lang="en-US" sz="2400" dirty="0">
                <a:solidFill>
                  <a:schemeClr val="bg1"/>
                </a:solidFill>
              </a:rPr>
              <a:t>While there is an overall plan of a city, one should operate only on parts.</a:t>
            </a:r>
          </a:p>
          <a:p>
            <a:pPr marL="457200" indent="-457200" algn="ctr">
              <a:buAutoNum type="arabicPeriod"/>
            </a:pPr>
            <a:endParaRPr lang="en-US" sz="2400" dirty="0">
              <a:solidFill>
                <a:schemeClr val="bg1"/>
              </a:solidFill>
            </a:endParaRPr>
          </a:p>
          <a:p>
            <a:pPr marL="457200" indent="-457200" algn="ctr">
              <a:buAutoNum type="arabicPeriod"/>
            </a:pPr>
            <a:r>
              <a:rPr lang="en-US" sz="2400" dirty="0">
                <a:solidFill>
                  <a:schemeClr val="bg1"/>
                </a:solidFill>
              </a:rPr>
              <a:t>The city cannot be reduced to a single idea.</a:t>
            </a:r>
          </a:p>
        </p:txBody>
      </p:sp>
      <p:sp>
        <p:nvSpPr>
          <p:cNvPr id="5" name="TextBox 4">
            <a:extLst>
              <a:ext uri="{FF2B5EF4-FFF2-40B4-BE49-F238E27FC236}">
                <a16:creationId xmlns:a16="http://schemas.microsoft.com/office/drawing/2014/main" id="{7BF4F282-BA54-4F6E-9FA8-430365556425}"/>
              </a:ext>
            </a:extLst>
          </p:cNvPr>
          <p:cNvSpPr txBox="1"/>
          <p:nvPr/>
        </p:nvSpPr>
        <p:spPr>
          <a:xfrm>
            <a:off x="10958207" y="6187081"/>
            <a:ext cx="434735" cy="276999"/>
          </a:xfrm>
          <a:prstGeom prst="rect">
            <a:avLst/>
          </a:prstGeom>
          <a:noFill/>
        </p:spPr>
        <p:txBody>
          <a:bodyPr wrap="none" rtlCol="0">
            <a:spAutoFit/>
          </a:bodyPr>
          <a:lstStyle/>
          <a:p>
            <a:pPr algn="r"/>
            <a:r>
              <a:rPr lang="en-US" sz="1200" dirty="0">
                <a:solidFill>
                  <a:schemeClr val="bg1"/>
                </a:solidFill>
              </a:rPr>
              <a:t>[64]</a:t>
            </a:r>
          </a:p>
        </p:txBody>
      </p:sp>
    </p:spTree>
    <p:extLst>
      <p:ext uri="{BB962C8B-B14F-4D97-AF65-F5344CB8AC3E}">
        <p14:creationId xmlns:p14="http://schemas.microsoft.com/office/powerpoint/2010/main" val="601850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C1D47F-977A-4800-AD3A-C2A57FB4E468}"/>
              </a:ext>
            </a:extLst>
          </p:cNvPr>
          <p:cNvSpPr txBox="1"/>
          <p:nvPr/>
        </p:nvSpPr>
        <p:spPr>
          <a:xfrm>
            <a:off x="1178560" y="2828835"/>
            <a:ext cx="9834880" cy="923330"/>
          </a:xfrm>
          <a:prstGeom prst="rect">
            <a:avLst/>
          </a:prstGeom>
          <a:noFill/>
        </p:spPr>
        <p:txBody>
          <a:bodyPr wrap="square" rtlCol="0">
            <a:spAutoFit/>
          </a:bodyPr>
          <a:lstStyle/>
          <a:p>
            <a:pPr algn="ctr"/>
            <a:r>
              <a:rPr lang="en-US" sz="5400" strike="sngStrike" dirty="0">
                <a:solidFill>
                  <a:schemeClr val="bg1"/>
                </a:solidFill>
              </a:rPr>
              <a:t>ZONING</a:t>
            </a:r>
          </a:p>
        </p:txBody>
      </p:sp>
      <p:sp>
        <p:nvSpPr>
          <p:cNvPr id="5" name="TextBox 4">
            <a:extLst>
              <a:ext uri="{FF2B5EF4-FFF2-40B4-BE49-F238E27FC236}">
                <a16:creationId xmlns:a16="http://schemas.microsoft.com/office/drawing/2014/main" id="{7BF4F282-BA54-4F6E-9FA8-430365556425}"/>
              </a:ext>
            </a:extLst>
          </p:cNvPr>
          <p:cNvSpPr txBox="1"/>
          <p:nvPr/>
        </p:nvSpPr>
        <p:spPr>
          <a:xfrm>
            <a:off x="10958207" y="6187081"/>
            <a:ext cx="434735" cy="276999"/>
          </a:xfrm>
          <a:prstGeom prst="rect">
            <a:avLst/>
          </a:prstGeom>
          <a:noFill/>
        </p:spPr>
        <p:txBody>
          <a:bodyPr wrap="none" rtlCol="0">
            <a:spAutoFit/>
          </a:bodyPr>
          <a:lstStyle/>
          <a:p>
            <a:pPr algn="r"/>
            <a:r>
              <a:rPr lang="en-US" sz="1200" dirty="0">
                <a:solidFill>
                  <a:schemeClr val="bg1"/>
                </a:solidFill>
              </a:rPr>
              <a:t>[64]</a:t>
            </a:r>
          </a:p>
        </p:txBody>
      </p:sp>
    </p:spTree>
    <p:extLst>
      <p:ext uri="{BB962C8B-B14F-4D97-AF65-F5344CB8AC3E}">
        <p14:creationId xmlns:p14="http://schemas.microsoft.com/office/powerpoint/2010/main" val="3180728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F4F282-BA54-4F6E-9FA8-430365556425}"/>
              </a:ext>
            </a:extLst>
          </p:cNvPr>
          <p:cNvSpPr txBox="1"/>
          <p:nvPr/>
        </p:nvSpPr>
        <p:spPr>
          <a:xfrm>
            <a:off x="9816548" y="6187081"/>
            <a:ext cx="1576394" cy="276999"/>
          </a:xfrm>
          <a:prstGeom prst="rect">
            <a:avLst/>
          </a:prstGeom>
          <a:noFill/>
        </p:spPr>
        <p:txBody>
          <a:bodyPr wrap="none" rtlCol="0">
            <a:spAutoFit/>
          </a:bodyPr>
          <a:lstStyle/>
          <a:p>
            <a:pPr algn="r"/>
            <a:r>
              <a:rPr lang="en-US" sz="1200" dirty="0">
                <a:solidFill>
                  <a:schemeClr val="bg1"/>
                </a:solidFill>
              </a:rPr>
              <a:t>Zoning of Chicago [66]</a:t>
            </a:r>
          </a:p>
        </p:txBody>
      </p:sp>
      <p:pic>
        <p:nvPicPr>
          <p:cNvPr id="4" name="Picture 3">
            <a:extLst>
              <a:ext uri="{FF2B5EF4-FFF2-40B4-BE49-F238E27FC236}">
                <a16:creationId xmlns:a16="http://schemas.microsoft.com/office/drawing/2014/main" id="{A02D4104-D6B7-432B-9069-CFC672400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72" y="284008"/>
            <a:ext cx="5109624" cy="6289984"/>
          </a:xfrm>
          <a:prstGeom prst="rect">
            <a:avLst/>
          </a:prstGeom>
        </p:spPr>
      </p:pic>
      <p:pic>
        <p:nvPicPr>
          <p:cNvPr id="7" name="Picture 6">
            <a:extLst>
              <a:ext uri="{FF2B5EF4-FFF2-40B4-BE49-F238E27FC236}">
                <a16:creationId xmlns:a16="http://schemas.microsoft.com/office/drawing/2014/main" id="{B94678FE-E6FB-481B-B422-62F2148F1F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9914" y="5296880"/>
            <a:ext cx="2176272" cy="1277112"/>
          </a:xfrm>
          <a:prstGeom prst="rect">
            <a:avLst/>
          </a:prstGeom>
        </p:spPr>
      </p:pic>
      <p:sp>
        <p:nvSpPr>
          <p:cNvPr id="8" name="TextBox 7">
            <a:extLst>
              <a:ext uri="{FF2B5EF4-FFF2-40B4-BE49-F238E27FC236}">
                <a16:creationId xmlns:a16="http://schemas.microsoft.com/office/drawing/2014/main" id="{D82CDB8C-3FF9-4142-B5EA-4AA5C72EFA76}"/>
              </a:ext>
            </a:extLst>
          </p:cNvPr>
          <p:cNvSpPr txBox="1"/>
          <p:nvPr/>
        </p:nvSpPr>
        <p:spPr>
          <a:xfrm>
            <a:off x="6734174" y="1524000"/>
            <a:ext cx="4450715" cy="2677656"/>
          </a:xfrm>
          <a:prstGeom prst="rect">
            <a:avLst/>
          </a:prstGeom>
          <a:noFill/>
        </p:spPr>
        <p:txBody>
          <a:bodyPr wrap="square" rtlCol="0">
            <a:spAutoFit/>
          </a:bodyPr>
          <a:lstStyle/>
          <a:p>
            <a:r>
              <a:rPr lang="en-US" sz="2400" dirty="0">
                <a:solidFill>
                  <a:schemeClr val="bg1"/>
                </a:solidFill>
              </a:rPr>
              <a:t>“This theory [zoning] is limiting in that it conceives of the city as a  series of moments which can be compared in a simple way and which can be resolved on the basis of a simple rule </a:t>
            </a:r>
            <a:r>
              <a:rPr lang="en-US" sz="2400" b="1" dirty="0">
                <a:solidFill>
                  <a:srgbClr val="FF0000"/>
                </a:solidFill>
              </a:rPr>
              <a:t>of functional differentiation</a:t>
            </a:r>
            <a:r>
              <a:rPr lang="en-US" sz="2400" dirty="0">
                <a:solidFill>
                  <a:schemeClr val="bg1"/>
                </a:solidFill>
              </a:rPr>
              <a:t>” [66]</a:t>
            </a:r>
          </a:p>
        </p:txBody>
      </p:sp>
    </p:spTree>
    <p:extLst>
      <p:ext uri="{BB962C8B-B14F-4D97-AF65-F5344CB8AC3E}">
        <p14:creationId xmlns:p14="http://schemas.microsoft.com/office/powerpoint/2010/main" val="3024922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EF46A9-2C44-4685-994F-E48885B88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8537" y="224582"/>
            <a:ext cx="5170853" cy="6355122"/>
          </a:xfrm>
          <a:prstGeom prst="rect">
            <a:avLst/>
          </a:prstGeom>
        </p:spPr>
      </p:pic>
      <p:sp>
        <p:nvSpPr>
          <p:cNvPr id="5" name="TextBox 4">
            <a:extLst>
              <a:ext uri="{FF2B5EF4-FFF2-40B4-BE49-F238E27FC236}">
                <a16:creationId xmlns:a16="http://schemas.microsoft.com/office/drawing/2014/main" id="{7BF4F282-BA54-4F6E-9FA8-430365556425}"/>
              </a:ext>
            </a:extLst>
          </p:cNvPr>
          <p:cNvSpPr txBox="1"/>
          <p:nvPr/>
        </p:nvSpPr>
        <p:spPr>
          <a:xfrm>
            <a:off x="9969732" y="6187081"/>
            <a:ext cx="1423210" cy="276999"/>
          </a:xfrm>
          <a:prstGeom prst="rect">
            <a:avLst/>
          </a:prstGeom>
          <a:noFill/>
        </p:spPr>
        <p:txBody>
          <a:bodyPr wrap="none" rtlCol="0">
            <a:spAutoFit/>
          </a:bodyPr>
          <a:lstStyle/>
          <a:p>
            <a:pPr algn="r"/>
            <a:r>
              <a:rPr lang="en-US" sz="1200" dirty="0"/>
              <a:t>Housing  Typologies</a:t>
            </a:r>
          </a:p>
        </p:txBody>
      </p:sp>
      <p:pic>
        <p:nvPicPr>
          <p:cNvPr id="3" name="Picture 2">
            <a:extLst>
              <a:ext uri="{FF2B5EF4-FFF2-40B4-BE49-F238E27FC236}">
                <a16:creationId xmlns:a16="http://schemas.microsoft.com/office/drawing/2014/main" id="{D90B24A2-3488-4FDB-9BB7-A668985B6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610" y="238125"/>
            <a:ext cx="5185314" cy="6381750"/>
          </a:xfrm>
          <a:prstGeom prst="rect">
            <a:avLst/>
          </a:prstGeom>
        </p:spPr>
      </p:pic>
    </p:spTree>
    <p:extLst>
      <p:ext uri="{BB962C8B-B14F-4D97-AF65-F5344CB8AC3E}">
        <p14:creationId xmlns:p14="http://schemas.microsoft.com/office/powerpoint/2010/main" val="1959445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11295" y="1685926"/>
            <a:ext cx="5229222" cy="3486148"/>
          </a:xfrm>
          <a:prstGeom prst="rect">
            <a:avLst/>
          </a:prstGeom>
        </p:spPr>
      </p:pic>
      <p:sp>
        <p:nvSpPr>
          <p:cNvPr id="5" name="TextBox 4">
            <a:extLst>
              <a:ext uri="{FF2B5EF4-FFF2-40B4-BE49-F238E27FC236}">
                <a16:creationId xmlns:a16="http://schemas.microsoft.com/office/drawing/2014/main" id="{8258F086-2BC2-468C-B78C-0EBA643286BD}"/>
              </a:ext>
            </a:extLst>
          </p:cNvPr>
          <p:cNvSpPr txBox="1"/>
          <p:nvPr/>
        </p:nvSpPr>
        <p:spPr>
          <a:xfrm>
            <a:off x="8076393" y="6187081"/>
            <a:ext cx="3316549" cy="461665"/>
          </a:xfrm>
          <a:prstGeom prst="rect">
            <a:avLst/>
          </a:prstGeom>
          <a:noFill/>
        </p:spPr>
        <p:txBody>
          <a:bodyPr wrap="none" rtlCol="0">
            <a:spAutoFit/>
          </a:bodyPr>
          <a:lstStyle/>
          <a:p>
            <a:pPr algn="r"/>
            <a:r>
              <a:rPr lang="en-US" sz="1200" dirty="0">
                <a:solidFill>
                  <a:schemeClr val="bg1"/>
                </a:solidFill>
              </a:rPr>
              <a:t>Left: Monuments – Public, Symbolic, Conventional</a:t>
            </a:r>
          </a:p>
          <a:p>
            <a:pPr algn="r"/>
            <a:r>
              <a:rPr lang="en-US" sz="1200" dirty="0">
                <a:solidFill>
                  <a:schemeClr val="bg1"/>
                </a:solidFill>
              </a:rPr>
              <a:t>Right: Housing – Private, Personal</a:t>
            </a:r>
          </a:p>
        </p:txBody>
      </p:sp>
      <p:pic>
        <p:nvPicPr>
          <p:cNvPr id="7" name="Picture 6">
            <a:extLst>
              <a:ext uri="{FF2B5EF4-FFF2-40B4-BE49-F238E27FC236}">
                <a16:creationId xmlns:a16="http://schemas.microsoft.com/office/drawing/2014/main" id="{03E9857F-8D52-449D-B2DD-C4B3864E364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74371" y="1066800"/>
            <a:ext cx="3539870" cy="4724400"/>
          </a:xfrm>
          <a:prstGeom prst="rect">
            <a:avLst/>
          </a:prstGeom>
        </p:spPr>
      </p:pic>
    </p:spTree>
    <p:extLst>
      <p:ext uri="{BB962C8B-B14F-4D97-AF65-F5344CB8AC3E}">
        <p14:creationId xmlns:p14="http://schemas.microsoft.com/office/powerpoint/2010/main" val="2550992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9857F-8D52-449D-B2DD-C4B3864E36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76450" y="596899"/>
            <a:ext cx="8039100" cy="5359402"/>
          </a:xfrm>
          <a:prstGeom prst="rect">
            <a:avLst/>
          </a:prstGeom>
        </p:spPr>
      </p:pic>
      <p:sp>
        <p:nvSpPr>
          <p:cNvPr id="6" name="TextBox 5">
            <a:extLst>
              <a:ext uri="{FF2B5EF4-FFF2-40B4-BE49-F238E27FC236}">
                <a16:creationId xmlns:a16="http://schemas.microsoft.com/office/drawing/2014/main" id="{08D00712-962D-472F-8E1B-B3B05D264598}"/>
              </a:ext>
            </a:extLst>
          </p:cNvPr>
          <p:cNvSpPr txBox="1"/>
          <p:nvPr/>
        </p:nvSpPr>
        <p:spPr>
          <a:xfrm>
            <a:off x="10330535" y="6187081"/>
            <a:ext cx="1062407" cy="276999"/>
          </a:xfrm>
          <a:prstGeom prst="rect">
            <a:avLst/>
          </a:prstGeom>
          <a:noFill/>
        </p:spPr>
        <p:txBody>
          <a:bodyPr wrap="none" rtlCol="0">
            <a:spAutoFit/>
          </a:bodyPr>
          <a:lstStyle/>
          <a:p>
            <a:pPr algn="r"/>
            <a:r>
              <a:rPr lang="en-US" sz="1200" dirty="0">
                <a:solidFill>
                  <a:schemeClr val="bg1"/>
                </a:solidFill>
              </a:rPr>
              <a:t>Florence, Italy</a:t>
            </a:r>
          </a:p>
        </p:txBody>
      </p:sp>
    </p:spTree>
    <p:extLst>
      <p:ext uri="{BB962C8B-B14F-4D97-AF65-F5344CB8AC3E}">
        <p14:creationId xmlns:p14="http://schemas.microsoft.com/office/powerpoint/2010/main" val="2999344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9857F-8D52-449D-B2DD-C4B3864E36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71600" y="914399"/>
            <a:ext cx="9448800" cy="4724402"/>
          </a:xfrm>
          <a:prstGeom prst="rect">
            <a:avLst/>
          </a:prstGeom>
        </p:spPr>
      </p:pic>
      <p:sp>
        <p:nvSpPr>
          <p:cNvPr id="4" name="TextBox 3">
            <a:extLst>
              <a:ext uri="{FF2B5EF4-FFF2-40B4-BE49-F238E27FC236}">
                <a16:creationId xmlns:a16="http://schemas.microsoft.com/office/drawing/2014/main" id="{5F5DFE58-A9A5-4417-A9A1-02988E529E05}"/>
              </a:ext>
            </a:extLst>
          </p:cNvPr>
          <p:cNvSpPr txBox="1"/>
          <p:nvPr/>
        </p:nvSpPr>
        <p:spPr>
          <a:xfrm>
            <a:off x="10345283" y="6187081"/>
            <a:ext cx="1047659" cy="276999"/>
          </a:xfrm>
          <a:prstGeom prst="rect">
            <a:avLst/>
          </a:prstGeom>
          <a:noFill/>
        </p:spPr>
        <p:txBody>
          <a:bodyPr wrap="none" rtlCol="0">
            <a:spAutoFit/>
          </a:bodyPr>
          <a:lstStyle/>
          <a:p>
            <a:pPr algn="r"/>
            <a:r>
              <a:rPr lang="en-US" sz="1200" dirty="0">
                <a:solidFill>
                  <a:schemeClr val="bg1"/>
                </a:solidFill>
              </a:rPr>
              <a:t>New York City</a:t>
            </a:r>
          </a:p>
        </p:txBody>
      </p:sp>
    </p:spTree>
    <p:extLst>
      <p:ext uri="{BB962C8B-B14F-4D97-AF65-F5344CB8AC3E}">
        <p14:creationId xmlns:p14="http://schemas.microsoft.com/office/powerpoint/2010/main" val="2933888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2209019" y="2845689"/>
            <a:ext cx="7886700" cy="923330"/>
          </a:xfrm>
          <a:prstGeom prst="rect">
            <a:avLst/>
          </a:prstGeom>
          <a:noFill/>
        </p:spPr>
        <p:txBody>
          <a:bodyPr wrap="square" rtlCol="0">
            <a:spAutoFit/>
          </a:bodyPr>
          <a:lstStyle/>
          <a:p>
            <a:pPr algn="ctr"/>
            <a:r>
              <a:rPr lang="en-US" sz="5400" dirty="0">
                <a:solidFill>
                  <a:schemeClr val="bg1"/>
                </a:solidFill>
              </a:rPr>
              <a:t>PRIMARY ELEMENTS</a:t>
            </a:r>
          </a:p>
        </p:txBody>
      </p:sp>
    </p:spTree>
    <p:extLst>
      <p:ext uri="{BB962C8B-B14F-4D97-AF65-F5344CB8AC3E}">
        <p14:creationId xmlns:p14="http://schemas.microsoft.com/office/powerpoint/2010/main" val="793348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1264693" y="1994978"/>
            <a:ext cx="9775352" cy="2862322"/>
          </a:xfrm>
          <a:prstGeom prst="rect">
            <a:avLst/>
          </a:prstGeom>
          <a:noFill/>
        </p:spPr>
        <p:txBody>
          <a:bodyPr wrap="square" rtlCol="0">
            <a:spAutoFit/>
          </a:bodyPr>
          <a:lstStyle/>
          <a:p>
            <a:r>
              <a:rPr lang="en-US" sz="3000" dirty="0">
                <a:solidFill>
                  <a:schemeClr val="bg1"/>
                </a:solidFill>
              </a:rPr>
              <a:t>“[Primary elements] in a general sense […] are </a:t>
            </a:r>
            <a:r>
              <a:rPr lang="en-US" sz="3000" b="1" i="1" dirty="0">
                <a:solidFill>
                  <a:srgbClr val="FF0000"/>
                </a:solidFill>
              </a:rPr>
              <a:t>those elements capable of </a:t>
            </a:r>
            <a:r>
              <a:rPr lang="en-US" sz="3000" b="1" i="1" u="sng" dirty="0">
                <a:solidFill>
                  <a:srgbClr val="FF0000"/>
                </a:solidFill>
              </a:rPr>
              <a:t>accelerating the process of urbanization</a:t>
            </a:r>
            <a:r>
              <a:rPr lang="en-US" sz="3000" b="1" u="sng" dirty="0">
                <a:solidFill>
                  <a:srgbClr val="FF0000"/>
                </a:solidFill>
              </a:rPr>
              <a:t> </a:t>
            </a:r>
            <a:r>
              <a:rPr lang="en-US" sz="3000" b="1" dirty="0">
                <a:solidFill>
                  <a:srgbClr val="FF0000"/>
                </a:solidFill>
              </a:rPr>
              <a:t>in a city</a:t>
            </a:r>
            <a:r>
              <a:rPr lang="en-US" sz="3000" dirty="0">
                <a:solidFill>
                  <a:schemeClr val="bg1"/>
                </a:solidFill>
              </a:rPr>
              <a:t>, and they also characterize the processes of spatial transformation in an area larger than the city. Often they act as </a:t>
            </a:r>
            <a:r>
              <a:rPr lang="en-US" sz="3000" b="1" u="sng" dirty="0">
                <a:solidFill>
                  <a:srgbClr val="FF0000"/>
                </a:solidFill>
              </a:rPr>
              <a:t>catalysts</a:t>
            </a:r>
            <a:r>
              <a:rPr lang="en-US" sz="3000" dirty="0">
                <a:solidFill>
                  <a:schemeClr val="bg1"/>
                </a:solidFill>
              </a:rPr>
              <a:t>… Frequently they are </a:t>
            </a:r>
            <a:r>
              <a:rPr lang="en-US" sz="3000" b="1" u="sng" dirty="0">
                <a:solidFill>
                  <a:srgbClr val="FF0000"/>
                </a:solidFill>
              </a:rPr>
              <a:t>not even physical, constructed, measurable artifacts</a:t>
            </a:r>
            <a:r>
              <a:rPr lang="en-US" sz="3000" dirty="0">
                <a:solidFill>
                  <a:schemeClr val="bg1"/>
                </a:solidFill>
              </a:rPr>
              <a:t>…” [87]</a:t>
            </a:r>
          </a:p>
        </p:txBody>
      </p:sp>
    </p:spTree>
    <p:extLst>
      <p:ext uri="{BB962C8B-B14F-4D97-AF65-F5344CB8AC3E}">
        <p14:creationId xmlns:p14="http://schemas.microsoft.com/office/powerpoint/2010/main" val="585878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1264693" y="1767006"/>
            <a:ext cx="9775352" cy="3323987"/>
          </a:xfrm>
          <a:prstGeom prst="rect">
            <a:avLst/>
          </a:prstGeom>
          <a:noFill/>
        </p:spPr>
        <p:txBody>
          <a:bodyPr wrap="square" rtlCol="0">
            <a:spAutoFit/>
          </a:bodyPr>
          <a:lstStyle/>
          <a:p>
            <a:r>
              <a:rPr lang="en-US" sz="3000" dirty="0">
                <a:solidFill>
                  <a:schemeClr val="bg1"/>
                </a:solidFill>
              </a:rPr>
              <a:t>“As the core of the hypothesis of </a:t>
            </a:r>
            <a:r>
              <a:rPr lang="en-US" sz="3000" b="1" dirty="0">
                <a:solidFill>
                  <a:srgbClr val="FF0000"/>
                </a:solidFill>
              </a:rPr>
              <a:t>the city as a man-made object</a:t>
            </a:r>
            <a:r>
              <a:rPr lang="en-US" sz="3000" dirty="0">
                <a:solidFill>
                  <a:schemeClr val="bg1"/>
                </a:solidFill>
              </a:rPr>
              <a:t>, primary elements have an absolute clarity; they are distinguishable on the basis of their form and in a certain sense their exceptional nature within the urban fabric; they are characteristic, or better, </a:t>
            </a:r>
            <a:r>
              <a:rPr lang="en-US" sz="3000" b="1" i="1" u="sng" dirty="0">
                <a:solidFill>
                  <a:srgbClr val="FF0000"/>
                </a:solidFill>
              </a:rPr>
              <a:t>that which characterizes the city</a:t>
            </a:r>
            <a:r>
              <a:rPr lang="en-US" sz="3000" dirty="0">
                <a:solidFill>
                  <a:schemeClr val="bg1"/>
                </a:solidFill>
              </a:rPr>
              <a:t>. If one looks at the plan of any city, these immediately identifiable forms leap out as black spots.” [63]</a:t>
            </a:r>
          </a:p>
        </p:txBody>
      </p:sp>
    </p:spTree>
    <p:extLst>
      <p:ext uri="{BB962C8B-B14F-4D97-AF65-F5344CB8AC3E}">
        <p14:creationId xmlns:p14="http://schemas.microsoft.com/office/powerpoint/2010/main" val="969911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9857F-8D52-449D-B2DD-C4B3864E36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2475" y="885825"/>
            <a:ext cx="4914900" cy="4914900"/>
          </a:xfrm>
          <a:prstGeom prst="rect">
            <a:avLst/>
          </a:prstGeom>
        </p:spPr>
      </p:pic>
      <p:sp>
        <p:nvSpPr>
          <p:cNvPr id="3" name="TextBox 2">
            <a:extLst>
              <a:ext uri="{FF2B5EF4-FFF2-40B4-BE49-F238E27FC236}">
                <a16:creationId xmlns:a16="http://schemas.microsoft.com/office/drawing/2014/main" id="{207F1315-4566-4769-B6A6-A131A6BB32EB}"/>
              </a:ext>
            </a:extLst>
          </p:cNvPr>
          <p:cNvSpPr txBox="1"/>
          <p:nvPr/>
        </p:nvSpPr>
        <p:spPr>
          <a:xfrm>
            <a:off x="8087742" y="6187081"/>
            <a:ext cx="3305200" cy="276999"/>
          </a:xfrm>
          <a:prstGeom prst="rect">
            <a:avLst/>
          </a:prstGeom>
          <a:noFill/>
        </p:spPr>
        <p:txBody>
          <a:bodyPr wrap="none" rtlCol="0">
            <a:spAutoFit/>
          </a:bodyPr>
          <a:lstStyle/>
          <a:p>
            <a:pPr algn="r"/>
            <a:r>
              <a:rPr lang="en-US" sz="1200" dirty="0">
                <a:solidFill>
                  <a:schemeClr val="bg1"/>
                </a:solidFill>
              </a:rPr>
              <a:t>Aldo Rossi, untitled sketch (left: 1994, right: 1993)</a:t>
            </a:r>
          </a:p>
        </p:txBody>
      </p:sp>
      <p:pic>
        <p:nvPicPr>
          <p:cNvPr id="4" name="Picture 3">
            <a:extLst>
              <a:ext uri="{FF2B5EF4-FFF2-40B4-BE49-F238E27FC236}">
                <a16:creationId xmlns:a16="http://schemas.microsoft.com/office/drawing/2014/main" id="{8B57D803-4DDC-44D8-BB45-A2ED18B3D62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219825" y="1703610"/>
            <a:ext cx="4914900" cy="3279330"/>
          </a:xfrm>
          <a:prstGeom prst="rect">
            <a:avLst/>
          </a:prstGeom>
        </p:spPr>
      </p:pic>
    </p:spTree>
    <p:extLst>
      <p:ext uri="{BB962C8B-B14F-4D97-AF65-F5344CB8AC3E}">
        <p14:creationId xmlns:p14="http://schemas.microsoft.com/office/powerpoint/2010/main" val="32273548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2209019" y="2845689"/>
            <a:ext cx="7886700" cy="923330"/>
          </a:xfrm>
          <a:prstGeom prst="rect">
            <a:avLst/>
          </a:prstGeom>
          <a:noFill/>
        </p:spPr>
        <p:txBody>
          <a:bodyPr wrap="square" rtlCol="0">
            <a:spAutoFit/>
          </a:bodyPr>
          <a:lstStyle/>
          <a:p>
            <a:pPr algn="ctr"/>
            <a:r>
              <a:rPr lang="en-US" sz="5400" dirty="0">
                <a:solidFill>
                  <a:schemeClr val="bg1"/>
                </a:solidFill>
              </a:rPr>
              <a:t>LOCUS</a:t>
            </a:r>
          </a:p>
        </p:txBody>
      </p:sp>
    </p:spTree>
    <p:extLst>
      <p:ext uri="{BB962C8B-B14F-4D97-AF65-F5344CB8AC3E}">
        <p14:creationId xmlns:p14="http://schemas.microsoft.com/office/powerpoint/2010/main" val="10922748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735986" y="2828835"/>
            <a:ext cx="10832766" cy="1200329"/>
          </a:xfrm>
          <a:prstGeom prst="rect">
            <a:avLst/>
          </a:prstGeom>
          <a:noFill/>
        </p:spPr>
        <p:txBody>
          <a:bodyPr wrap="square" rtlCol="0">
            <a:spAutoFit/>
          </a:bodyPr>
          <a:lstStyle/>
          <a:p>
            <a:pPr algn="ctr"/>
            <a:r>
              <a:rPr lang="en-US" sz="3600" dirty="0">
                <a:solidFill>
                  <a:schemeClr val="bg1"/>
                </a:solidFill>
              </a:rPr>
              <a:t>“The </a:t>
            </a:r>
            <a:r>
              <a:rPr lang="en-US" sz="3600" i="1" dirty="0">
                <a:solidFill>
                  <a:schemeClr val="bg1"/>
                </a:solidFill>
              </a:rPr>
              <a:t>locus</a:t>
            </a:r>
            <a:r>
              <a:rPr lang="en-US" sz="3600" dirty="0">
                <a:solidFill>
                  <a:schemeClr val="bg1"/>
                </a:solidFill>
              </a:rPr>
              <a:t> is a </a:t>
            </a:r>
            <a:r>
              <a:rPr lang="en-US" sz="3600" b="1" dirty="0">
                <a:solidFill>
                  <a:srgbClr val="FF0000"/>
                </a:solidFill>
              </a:rPr>
              <a:t>relationship</a:t>
            </a:r>
            <a:r>
              <a:rPr lang="en-US" sz="3600" dirty="0">
                <a:solidFill>
                  <a:schemeClr val="bg1"/>
                </a:solidFill>
              </a:rPr>
              <a:t> between a certain specific location and the buildings that are in it.” [103]</a:t>
            </a:r>
          </a:p>
        </p:txBody>
      </p:sp>
    </p:spTree>
    <p:extLst>
      <p:ext uri="{BB962C8B-B14F-4D97-AF65-F5344CB8AC3E}">
        <p14:creationId xmlns:p14="http://schemas.microsoft.com/office/powerpoint/2010/main" val="1096859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1889760" y="1694979"/>
            <a:ext cx="2502370" cy="646331"/>
          </a:xfrm>
          <a:prstGeom prst="rect">
            <a:avLst/>
          </a:prstGeom>
          <a:noFill/>
        </p:spPr>
        <p:txBody>
          <a:bodyPr wrap="square" rtlCol="0">
            <a:spAutoFit/>
          </a:bodyPr>
          <a:lstStyle/>
          <a:p>
            <a:pPr algn="ctr"/>
            <a:r>
              <a:rPr lang="en-US" sz="3600" b="1" dirty="0">
                <a:solidFill>
                  <a:schemeClr val="bg1"/>
                </a:solidFill>
              </a:rPr>
              <a:t>CONCRETE</a:t>
            </a:r>
          </a:p>
        </p:txBody>
      </p:sp>
      <p:sp>
        <p:nvSpPr>
          <p:cNvPr id="3" name="TextBox 2">
            <a:extLst>
              <a:ext uri="{FF2B5EF4-FFF2-40B4-BE49-F238E27FC236}">
                <a16:creationId xmlns:a16="http://schemas.microsoft.com/office/drawing/2014/main" id="{673979FF-CADA-4D4A-BC65-321E7DE60D35}"/>
              </a:ext>
            </a:extLst>
          </p:cNvPr>
          <p:cNvSpPr txBox="1"/>
          <p:nvPr/>
        </p:nvSpPr>
        <p:spPr>
          <a:xfrm>
            <a:off x="7662672" y="1694979"/>
            <a:ext cx="2502370" cy="646331"/>
          </a:xfrm>
          <a:prstGeom prst="rect">
            <a:avLst/>
          </a:prstGeom>
          <a:noFill/>
        </p:spPr>
        <p:txBody>
          <a:bodyPr wrap="square" rtlCol="0">
            <a:spAutoFit/>
          </a:bodyPr>
          <a:lstStyle/>
          <a:p>
            <a:pPr algn="ctr"/>
            <a:r>
              <a:rPr lang="en-US" sz="3600" b="1" dirty="0">
                <a:solidFill>
                  <a:schemeClr val="bg1"/>
                </a:solidFill>
              </a:rPr>
              <a:t>ABSTRACT</a:t>
            </a:r>
          </a:p>
        </p:txBody>
      </p:sp>
      <p:sp>
        <p:nvSpPr>
          <p:cNvPr id="4" name="TextBox 3">
            <a:extLst>
              <a:ext uri="{FF2B5EF4-FFF2-40B4-BE49-F238E27FC236}">
                <a16:creationId xmlns:a16="http://schemas.microsoft.com/office/drawing/2014/main" id="{8749DAD6-CBD2-4D4F-BE24-C05797FD4A07}"/>
              </a:ext>
            </a:extLst>
          </p:cNvPr>
          <p:cNvSpPr txBox="1"/>
          <p:nvPr/>
        </p:nvSpPr>
        <p:spPr>
          <a:xfrm>
            <a:off x="789394" y="2987331"/>
            <a:ext cx="4751870" cy="1384995"/>
          </a:xfrm>
          <a:prstGeom prst="rect">
            <a:avLst/>
          </a:prstGeom>
          <a:noFill/>
        </p:spPr>
        <p:txBody>
          <a:bodyPr wrap="square" rtlCol="0">
            <a:spAutoFit/>
          </a:bodyPr>
          <a:lstStyle/>
          <a:p>
            <a:r>
              <a:rPr lang="en-US" sz="2800" dirty="0">
                <a:solidFill>
                  <a:schemeClr val="bg1"/>
                </a:solidFill>
              </a:rPr>
              <a:t>Particular place in the city, tied to a geographic point and/or to actual buildings.</a:t>
            </a:r>
          </a:p>
        </p:txBody>
      </p:sp>
      <p:sp>
        <p:nvSpPr>
          <p:cNvPr id="5" name="TextBox 4">
            <a:extLst>
              <a:ext uri="{FF2B5EF4-FFF2-40B4-BE49-F238E27FC236}">
                <a16:creationId xmlns:a16="http://schemas.microsoft.com/office/drawing/2014/main" id="{97637F43-BF62-40F3-A726-8AFCD77D889B}"/>
              </a:ext>
            </a:extLst>
          </p:cNvPr>
          <p:cNvSpPr txBox="1"/>
          <p:nvPr/>
        </p:nvSpPr>
        <p:spPr>
          <a:xfrm>
            <a:off x="6409906" y="2987331"/>
            <a:ext cx="4751870" cy="1815882"/>
          </a:xfrm>
          <a:prstGeom prst="rect">
            <a:avLst/>
          </a:prstGeom>
          <a:noFill/>
        </p:spPr>
        <p:txBody>
          <a:bodyPr wrap="square" rtlCol="0">
            <a:spAutoFit/>
          </a:bodyPr>
          <a:lstStyle/>
          <a:p>
            <a:r>
              <a:rPr lang="en-US" sz="2800" dirty="0">
                <a:solidFill>
                  <a:schemeClr val="bg1"/>
                </a:solidFill>
              </a:rPr>
              <a:t>It significance resonates throughout time, memory, and is collective.</a:t>
            </a:r>
          </a:p>
          <a:p>
            <a:r>
              <a:rPr lang="en-US" sz="2800" dirty="0">
                <a:solidFill>
                  <a:schemeClr val="bg1"/>
                </a:solidFill>
              </a:rPr>
              <a:t>It is an historical artifact.</a:t>
            </a:r>
          </a:p>
        </p:txBody>
      </p:sp>
    </p:spTree>
    <p:extLst>
      <p:ext uri="{BB962C8B-B14F-4D97-AF65-F5344CB8AC3E}">
        <p14:creationId xmlns:p14="http://schemas.microsoft.com/office/powerpoint/2010/main" val="4999363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5645D3-E4AE-4F45-B17D-8432057F1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2650"/>
            <a:ext cx="12192000" cy="5092699"/>
          </a:xfrm>
          <a:prstGeom prst="rect">
            <a:avLst/>
          </a:prstGeom>
        </p:spPr>
      </p:pic>
      <p:sp>
        <p:nvSpPr>
          <p:cNvPr id="4" name="TextBox 3">
            <a:extLst>
              <a:ext uri="{FF2B5EF4-FFF2-40B4-BE49-F238E27FC236}">
                <a16:creationId xmlns:a16="http://schemas.microsoft.com/office/drawing/2014/main" id="{42261280-17E0-4E10-B980-581FFE559E37}"/>
              </a:ext>
            </a:extLst>
          </p:cNvPr>
          <p:cNvSpPr txBox="1"/>
          <p:nvPr/>
        </p:nvSpPr>
        <p:spPr>
          <a:xfrm>
            <a:off x="8190462" y="6187081"/>
            <a:ext cx="3202480" cy="276999"/>
          </a:xfrm>
          <a:prstGeom prst="rect">
            <a:avLst/>
          </a:prstGeom>
          <a:noFill/>
        </p:spPr>
        <p:txBody>
          <a:bodyPr wrap="none" rtlCol="0">
            <a:spAutoFit/>
          </a:bodyPr>
          <a:lstStyle/>
          <a:p>
            <a:pPr algn="r"/>
            <a:r>
              <a:rPr lang="en-US" sz="1200" i="1" dirty="0">
                <a:solidFill>
                  <a:schemeClr val="bg1"/>
                </a:solidFill>
              </a:rPr>
              <a:t>Palazzo </a:t>
            </a:r>
            <a:r>
              <a:rPr lang="en-US" sz="1200" i="1" dirty="0" err="1">
                <a:solidFill>
                  <a:schemeClr val="bg1"/>
                </a:solidFill>
              </a:rPr>
              <a:t>della</a:t>
            </a:r>
            <a:r>
              <a:rPr lang="en-US" sz="1200" i="1" dirty="0">
                <a:solidFill>
                  <a:schemeClr val="bg1"/>
                </a:solidFill>
              </a:rPr>
              <a:t> </a:t>
            </a:r>
            <a:r>
              <a:rPr lang="en-US" sz="1200" i="1" dirty="0" err="1">
                <a:solidFill>
                  <a:schemeClr val="bg1"/>
                </a:solidFill>
              </a:rPr>
              <a:t>Ragione</a:t>
            </a:r>
            <a:r>
              <a:rPr lang="en-US" sz="1200" dirty="0">
                <a:solidFill>
                  <a:schemeClr val="bg1"/>
                </a:solidFill>
              </a:rPr>
              <a:t>, Padua, Italy (1172 – 1219)</a:t>
            </a:r>
            <a:endParaRPr lang="en-US" sz="1200" i="1" dirty="0">
              <a:solidFill>
                <a:schemeClr val="bg1"/>
              </a:solidFill>
            </a:endParaRPr>
          </a:p>
        </p:txBody>
      </p:sp>
    </p:spTree>
    <p:extLst>
      <p:ext uri="{BB962C8B-B14F-4D97-AF65-F5344CB8AC3E}">
        <p14:creationId xmlns:p14="http://schemas.microsoft.com/office/powerpoint/2010/main" val="15347428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03CCD2-62F6-46AD-8A51-CBF3B1E34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707074" cy="6858000"/>
          </a:xfrm>
          <a:prstGeom prst="rect">
            <a:avLst/>
          </a:prstGeom>
        </p:spPr>
      </p:pic>
      <p:sp>
        <p:nvSpPr>
          <p:cNvPr id="4" name="TextBox 3">
            <a:extLst>
              <a:ext uri="{FF2B5EF4-FFF2-40B4-BE49-F238E27FC236}">
                <a16:creationId xmlns:a16="http://schemas.microsoft.com/office/drawing/2014/main" id="{3CCCB096-43B9-4547-A8BD-BADAB14DE3E8}"/>
              </a:ext>
            </a:extLst>
          </p:cNvPr>
          <p:cNvSpPr txBox="1"/>
          <p:nvPr/>
        </p:nvSpPr>
        <p:spPr>
          <a:xfrm>
            <a:off x="6484928" y="1905506"/>
            <a:ext cx="4792671" cy="3046988"/>
          </a:xfrm>
          <a:prstGeom prst="rect">
            <a:avLst/>
          </a:prstGeom>
          <a:noFill/>
        </p:spPr>
        <p:txBody>
          <a:bodyPr wrap="square" rtlCol="0">
            <a:spAutoFit/>
          </a:bodyPr>
          <a:lstStyle/>
          <a:p>
            <a:pPr>
              <a:spcAft>
                <a:spcPts val="1000"/>
              </a:spcAft>
            </a:pPr>
            <a:r>
              <a:rPr lang="en-US" sz="2400" dirty="0">
                <a:solidFill>
                  <a:schemeClr val="bg1"/>
                </a:solidFill>
              </a:rPr>
              <a:t>“one is struck by the </a:t>
            </a:r>
            <a:r>
              <a:rPr lang="en-US" sz="2400" b="1" dirty="0">
                <a:solidFill>
                  <a:srgbClr val="FF0000"/>
                </a:solidFill>
              </a:rPr>
              <a:t>multiplicity of functions</a:t>
            </a:r>
            <a:r>
              <a:rPr lang="en-US" sz="2400" dirty="0">
                <a:solidFill>
                  <a:schemeClr val="bg1"/>
                </a:solidFill>
              </a:rPr>
              <a:t> that a building of this type can contain over time and how these functions are entirely independent of the form. At the same time, </a:t>
            </a:r>
            <a:r>
              <a:rPr lang="en-US" sz="2400" b="1" dirty="0">
                <a:solidFill>
                  <a:srgbClr val="FF0000"/>
                </a:solidFill>
              </a:rPr>
              <a:t>it is precisely the form that impresses us</a:t>
            </a:r>
            <a:r>
              <a:rPr lang="en-US" sz="2400" dirty="0">
                <a:solidFill>
                  <a:schemeClr val="bg1"/>
                </a:solidFill>
              </a:rPr>
              <a:t>; we live it and experience it, and in turn it structures the city.” [29]</a:t>
            </a:r>
          </a:p>
        </p:txBody>
      </p:sp>
      <p:sp>
        <p:nvSpPr>
          <p:cNvPr id="7" name="TextBox 6">
            <a:extLst>
              <a:ext uri="{FF2B5EF4-FFF2-40B4-BE49-F238E27FC236}">
                <a16:creationId xmlns:a16="http://schemas.microsoft.com/office/drawing/2014/main" id="{7A982E3E-2A36-4311-9840-4C29FD1C2893}"/>
              </a:ext>
            </a:extLst>
          </p:cNvPr>
          <p:cNvSpPr txBox="1"/>
          <p:nvPr/>
        </p:nvSpPr>
        <p:spPr>
          <a:xfrm>
            <a:off x="8190462" y="6187081"/>
            <a:ext cx="3202480" cy="276999"/>
          </a:xfrm>
          <a:prstGeom prst="rect">
            <a:avLst/>
          </a:prstGeom>
          <a:noFill/>
        </p:spPr>
        <p:txBody>
          <a:bodyPr wrap="none" rtlCol="0">
            <a:spAutoFit/>
          </a:bodyPr>
          <a:lstStyle/>
          <a:p>
            <a:pPr algn="r"/>
            <a:r>
              <a:rPr lang="en-US" sz="1200" i="1" dirty="0">
                <a:solidFill>
                  <a:schemeClr val="bg1"/>
                </a:solidFill>
              </a:rPr>
              <a:t>Palazzo </a:t>
            </a:r>
            <a:r>
              <a:rPr lang="en-US" sz="1200" i="1" dirty="0" err="1">
                <a:solidFill>
                  <a:schemeClr val="bg1"/>
                </a:solidFill>
              </a:rPr>
              <a:t>della</a:t>
            </a:r>
            <a:r>
              <a:rPr lang="en-US" sz="1200" i="1" dirty="0">
                <a:solidFill>
                  <a:schemeClr val="bg1"/>
                </a:solidFill>
              </a:rPr>
              <a:t> </a:t>
            </a:r>
            <a:r>
              <a:rPr lang="en-US" sz="1200" i="1" dirty="0" err="1">
                <a:solidFill>
                  <a:schemeClr val="bg1"/>
                </a:solidFill>
              </a:rPr>
              <a:t>Ragione</a:t>
            </a:r>
            <a:r>
              <a:rPr lang="en-US" sz="1200" dirty="0">
                <a:solidFill>
                  <a:schemeClr val="bg1"/>
                </a:solidFill>
              </a:rPr>
              <a:t>, Padua, Italy (1172 – 1219)</a:t>
            </a:r>
            <a:endParaRPr lang="en-US" sz="1200" i="1" dirty="0">
              <a:solidFill>
                <a:schemeClr val="bg1"/>
              </a:solidFill>
            </a:endParaRPr>
          </a:p>
        </p:txBody>
      </p:sp>
    </p:spTree>
    <p:extLst>
      <p:ext uri="{BB962C8B-B14F-4D97-AF65-F5344CB8AC3E}">
        <p14:creationId xmlns:p14="http://schemas.microsoft.com/office/powerpoint/2010/main" val="40263467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E860FF-F85F-46F0-8C59-600CC283C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370" y="3026004"/>
            <a:ext cx="4662311" cy="2936776"/>
          </a:xfrm>
          <a:prstGeom prst="rect">
            <a:avLst/>
          </a:prstGeom>
        </p:spPr>
      </p:pic>
      <p:pic>
        <p:nvPicPr>
          <p:cNvPr id="6" name="Picture 5">
            <a:extLst>
              <a:ext uri="{FF2B5EF4-FFF2-40B4-BE49-F238E27FC236}">
                <a16:creationId xmlns:a16="http://schemas.microsoft.com/office/drawing/2014/main" id="{6836DEFF-1318-4CA3-A6CA-12CD47930B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7" name="TextBox 6">
            <a:extLst>
              <a:ext uri="{FF2B5EF4-FFF2-40B4-BE49-F238E27FC236}">
                <a16:creationId xmlns:a16="http://schemas.microsoft.com/office/drawing/2014/main" id="{6E5468C2-B658-4D15-AE0F-CBF1FC4C7662}"/>
              </a:ext>
            </a:extLst>
          </p:cNvPr>
          <p:cNvSpPr txBox="1"/>
          <p:nvPr/>
        </p:nvSpPr>
        <p:spPr>
          <a:xfrm>
            <a:off x="8190462" y="6187081"/>
            <a:ext cx="3202480" cy="276999"/>
          </a:xfrm>
          <a:prstGeom prst="rect">
            <a:avLst/>
          </a:prstGeom>
          <a:noFill/>
        </p:spPr>
        <p:txBody>
          <a:bodyPr wrap="none" rtlCol="0">
            <a:spAutoFit/>
          </a:bodyPr>
          <a:lstStyle/>
          <a:p>
            <a:pPr algn="r"/>
            <a:r>
              <a:rPr lang="en-US" sz="1200" i="1" dirty="0">
                <a:solidFill>
                  <a:schemeClr val="bg1"/>
                </a:solidFill>
              </a:rPr>
              <a:t>Palazzo </a:t>
            </a:r>
            <a:r>
              <a:rPr lang="en-US" sz="1200" i="1" dirty="0" err="1">
                <a:solidFill>
                  <a:schemeClr val="bg1"/>
                </a:solidFill>
              </a:rPr>
              <a:t>della</a:t>
            </a:r>
            <a:r>
              <a:rPr lang="en-US" sz="1200" i="1" dirty="0">
                <a:solidFill>
                  <a:schemeClr val="bg1"/>
                </a:solidFill>
              </a:rPr>
              <a:t> </a:t>
            </a:r>
            <a:r>
              <a:rPr lang="en-US" sz="1200" i="1" dirty="0" err="1">
                <a:solidFill>
                  <a:schemeClr val="bg1"/>
                </a:solidFill>
              </a:rPr>
              <a:t>Ragione</a:t>
            </a:r>
            <a:r>
              <a:rPr lang="en-US" sz="1200" dirty="0">
                <a:solidFill>
                  <a:schemeClr val="bg1"/>
                </a:solidFill>
              </a:rPr>
              <a:t>, Padua, Italy (1172 – 1219)</a:t>
            </a:r>
            <a:endParaRPr lang="en-US" sz="1200" i="1" dirty="0">
              <a:solidFill>
                <a:schemeClr val="bg1"/>
              </a:solidFill>
            </a:endParaRPr>
          </a:p>
        </p:txBody>
      </p:sp>
    </p:spTree>
    <p:extLst>
      <p:ext uri="{BB962C8B-B14F-4D97-AF65-F5344CB8AC3E}">
        <p14:creationId xmlns:p14="http://schemas.microsoft.com/office/powerpoint/2010/main" val="21151248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1581731" y="797082"/>
            <a:ext cx="9247994" cy="461665"/>
          </a:xfrm>
          <a:prstGeom prst="rect">
            <a:avLst/>
          </a:prstGeom>
          <a:noFill/>
        </p:spPr>
        <p:txBody>
          <a:bodyPr wrap="square" rtlCol="0">
            <a:spAutoFit/>
          </a:bodyPr>
          <a:lstStyle/>
          <a:p>
            <a:pPr algn="ctr"/>
            <a:r>
              <a:rPr lang="en-US" sz="2400" dirty="0">
                <a:solidFill>
                  <a:schemeClr val="bg1"/>
                </a:solidFill>
              </a:rPr>
              <a:t>A city has memory, as defined by its history</a:t>
            </a:r>
          </a:p>
        </p:txBody>
      </p:sp>
    </p:spTree>
    <p:extLst>
      <p:ext uri="{BB962C8B-B14F-4D97-AF65-F5344CB8AC3E}">
        <p14:creationId xmlns:p14="http://schemas.microsoft.com/office/powerpoint/2010/main" val="5647339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1581731" y="797082"/>
            <a:ext cx="9247994" cy="461665"/>
          </a:xfrm>
          <a:prstGeom prst="rect">
            <a:avLst/>
          </a:prstGeom>
          <a:noFill/>
        </p:spPr>
        <p:txBody>
          <a:bodyPr wrap="square" rtlCol="0">
            <a:spAutoFit/>
          </a:bodyPr>
          <a:lstStyle/>
          <a:p>
            <a:pPr algn="ctr"/>
            <a:r>
              <a:rPr lang="en-US" sz="2400" dirty="0">
                <a:solidFill>
                  <a:schemeClr val="bg1"/>
                </a:solidFill>
              </a:rPr>
              <a:t>A city has memory, as defined by its history</a:t>
            </a:r>
          </a:p>
        </p:txBody>
      </p:sp>
      <p:sp>
        <p:nvSpPr>
          <p:cNvPr id="3" name="TextBox 2">
            <a:extLst>
              <a:ext uri="{FF2B5EF4-FFF2-40B4-BE49-F238E27FC236}">
                <a16:creationId xmlns:a16="http://schemas.microsoft.com/office/drawing/2014/main" id="{219DA510-3393-42F1-8421-102BE9505E28}"/>
              </a:ext>
            </a:extLst>
          </p:cNvPr>
          <p:cNvSpPr txBox="1"/>
          <p:nvPr/>
        </p:nvSpPr>
        <p:spPr>
          <a:xfrm>
            <a:off x="1581731" y="1628154"/>
            <a:ext cx="9247994" cy="461665"/>
          </a:xfrm>
          <a:prstGeom prst="rect">
            <a:avLst/>
          </a:prstGeom>
          <a:noFill/>
        </p:spPr>
        <p:txBody>
          <a:bodyPr wrap="square" rtlCol="0">
            <a:spAutoFit/>
          </a:bodyPr>
          <a:lstStyle/>
          <a:p>
            <a:pPr algn="ctr"/>
            <a:r>
              <a:rPr lang="en-US" sz="2400" dirty="0">
                <a:solidFill>
                  <a:schemeClr val="bg1"/>
                </a:solidFill>
              </a:rPr>
              <a:t>This memory is constructed by its forms</a:t>
            </a:r>
          </a:p>
        </p:txBody>
      </p:sp>
    </p:spTree>
    <p:extLst>
      <p:ext uri="{BB962C8B-B14F-4D97-AF65-F5344CB8AC3E}">
        <p14:creationId xmlns:p14="http://schemas.microsoft.com/office/powerpoint/2010/main" val="32635295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1581731" y="797082"/>
            <a:ext cx="9247994" cy="461665"/>
          </a:xfrm>
          <a:prstGeom prst="rect">
            <a:avLst/>
          </a:prstGeom>
          <a:noFill/>
        </p:spPr>
        <p:txBody>
          <a:bodyPr wrap="square" rtlCol="0">
            <a:spAutoFit/>
          </a:bodyPr>
          <a:lstStyle/>
          <a:p>
            <a:pPr algn="ctr"/>
            <a:r>
              <a:rPr lang="en-US" sz="2400" dirty="0">
                <a:solidFill>
                  <a:schemeClr val="bg1"/>
                </a:solidFill>
              </a:rPr>
              <a:t>A city has memory, as defined by its history</a:t>
            </a:r>
          </a:p>
        </p:txBody>
      </p:sp>
      <p:sp>
        <p:nvSpPr>
          <p:cNvPr id="3" name="TextBox 2">
            <a:extLst>
              <a:ext uri="{FF2B5EF4-FFF2-40B4-BE49-F238E27FC236}">
                <a16:creationId xmlns:a16="http://schemas.microsoft.com/office/drawing/2014/main" id="{219DA510-3393-42F1-8421-102BE9505E28}"/>
              </a:ext>
            </a:extLst>
          </p:cNvPr>
          <p:cNvSpPr txBox="1"/>
          <p:nvPr/>
        </p:nvSpPr>
        <p:spPr>
          <a:xfrm>
            <a:off x="1581731" y="1628154"/>
            <a:ext cx="9247994" cy="461665"/>
          </a:xfrm>
          <a:prstGeom prst="rect">
            <a:avLst/>
          </a:prstGeom>
          <a:noFill/>
        </p:spPr>
        <p:txBody>
          <a:bodyPr wrap="square" rtlCol="0">
            <a:spAutoFit/>
          </a:bodyPr>
          <a:lstStyle/>
          <a:p>
            <a:pPr algn="ctr"/>
            <a:r>
              <a:rPr lang="en-US" sz="2400" dirty="0">
                <a:solidFill>
                  <a:schemeClr val="bg1"/>
                </a:solidFill>
              </a:rPr>
              <a:t>This memory is constructed by its forms</a:t>
            </a:r>
          </a:p>
        </p:txBody>
      </p:sp>
      <p:sp>
        <p:nvSpPr>
          <p:cNvPr id="4" name="TextBox 3">
            <a:extLst>
              <a:ext uri="{FF2B5EF4-FFF2-40B4-BE49-F238E27FC236}">
                <a16:creationId xmlns:a16="http://schemas.microsoft.com/office/drawing/2014/main" id="{7553E084-3F97-4B27-ABA8-CCD57C83E60F}"/>
              </a:ext>
            </a:extLst>
          </p:cNvPr>
          <p:cNvSpPr txBox="1"/>
          <p:nvPr/>
        </p:nvSpPr>
        <p:spPr>
          <a:xfrm>
            <a:off x="1581731" y="2459226"/>
            <a:ext cx="9247994" cy="830997"/>
          </a:xfrm>
          <a:prstGeom prst="rect">
            <a:avLst/>
          </a:prstGeom>
          <a:noFill/>
        </p:spPr>
        <p:txBody>
          <a:bodyPr wrap="square" rtlCol="0">
            <a:spAutoFit/>
          </a:bodyPr>
          <a:lstStyle/>
          <a:p>
            <a:pPr algn="ctr"/>
            <a:r>
              <a:rPr lang="en-US" sz="2400" dirty="0">
                <a:solidFill>
                  <a:schemeClr val="bg1"/>
                </a:solidFill>
              </a:rPr>
              <a:t>These forms are constituted by the dynamic between Primary Elements and ‘lesser’ elements, most notably including Housing</a:t>
            </a:r>
          </a:p>
        </p:txBody>
      </p:sp>
    </p:spTree>
    <p:extLst>
      <p:ext uri="{BB962C8B-B14F-4D97-AF65-F5344CB8AC3E}">
        <p14:creationId xmlns:p14="http://schemas.microsoft.com/office/powerpoint/2010/main" val="19653510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1581731" y="797082"/>
            <a:ext cx="9247994" cy="461665"/>
          </a:xfrm>
          <a:prstGeom prst="rect">
            <a:avLst/>
          </a:prstGeom>
          <a:noFill/>
        </p:spPr>
        <p:txBody>
          <a:bodyPr wrap="square" rtlCol="0">
            <a:spAutoFit/>
          </a:bodyPr>
          <a:lstStyle/>
          <a:p>
            <a:pPr algn="ctr"/>
            <a:r>
              <a:rPr lang="en-US" sz="2400" dirty="0">
                <a:solidFill>
                  <a:schemeClr val="bg1"/>
                </a:solidFill>
              </a:rPr>
              <a:t>A city has memory, as defined by its history</a:t>
            </a:r>
          </a:p>
        </p:txBody>
      </p:sp>
      <p:sp>
        <p:nvSpPr>
          <p:cNvPr id="3" name="TextBox 2">
            <a:extLst>
              <a:ext uri="{FF2B5EF4-FFF2-40B4-BE49-F238E27FC236}">
                <a16:creationId xmlns:a16="http://schemas.microsoft.com/office/drawing/2014/main" id="{219DA510-3393-42F1-8421-102BE9505E28}"/>
              </a:ext>
            </a:extLst>
          </p:cNvPr>
          <p:cNvSpPr txBox="1"/>
          <p:nvPr/>
        </p:nvSpPr>
        <p:spPr>
          <a:xfrm>
            <a:off x="1581731" y="1628154"/>
            <a:ext cx="9247994" cy="461665"/>
          </a:xfrm>
          <a:prstGeom prst="rect">
            <a:avLst/>
          </a:prstGeom>
          <a:noFill/>
        </p:spPr>
        <p:txBody>
          <a:bodyPr wrap="square" rtlCol="0">
            <a:spAutoFit/>
          </a:bodyPr>
          <a:lstStyle/>
          <a:p>
            <a:pPr algn="ctr"/>
            <a:r>
              <a:rPr lang="en-US" sz="2400" dirty="0">
                <a:solidFill>
                  <a:schemeClr val="bg1"/>
                </a:solidFill>
              </a:rPr>
              <a:t>This memory is constructed by its forms</a:t>
            </a:r>
          </a:p>
        </p:txBody>
      </p:sp>
      <p:sp>
        <p:nvSpPr>
          <p:cNvPr id="4" name="TextBox 3">
            <a:extLst>
              <a:ext uri="{FF2B5EF4-FFF2-40B4-BE49-F238E27FC236}">
                <a16:creationId xmlns:a16="http://schemas.microsoft.com/office/drawing/2014/main" id="{7553E084-3F97-4B27-ABA8-CCD57C83E60F}"/>
              </a:ext>
            </a:extLst>
          </p:cNvPr>
          <p:cNvSpPr txBox="1"/>
          <p:nvPr/>
        </p:nvSpPr>
        <p:spPr>
          <a:xfrm>
            <a:off x="1581731" y="2459226"/>
            <a:ext cx="9247994" cy="830997"/>
          </a:xfrm>
          <a:prstGeom prst="rect">
            <a:avLst/>
          </a:prstGeom>
          <a:noFill/>
        </p:spPr>
        <p:txBody>
          <a:bodyPr wrap="square" rtlCol="0">
            <a:spAutoFit/>
          </a:bodyPr>
          <a:lstStyle/>
          <a:p>
            <a:pPr algn="ctr"/>
            <a:r>
              <a:rPr lang="en-US" sz="2400" dirty="0">
                <a:solidFill>
                  <a:schemeClr val="bg1"/>
                </a:solidFill>
              </a:rPr>
              <a:t>These forms are constituted by the dynamic between Primary Elements and lesser elements, most notably including Housing</a:t>
            </a:r>
          </a:p>
        </p:txBody>
      </p:sp>
      <p:sp>
        <p:nvSpPr>
          <p:cNvPr id="5" name="TextBox 4">
            <a:extLst>
              <a:ext uri="{FF2B5EF4-FFF2-40B4-BE49-F238E27FC236}">
                <a16:creationId xmlns:a16="http://schemas.microsoft.com/office/drawing/2014/main" id="{AE490B86-E46E-4489-8099-DC35E7A8C6B3}"/>
              </a:ext>
            </a:extLst>
          </p:cNvPr>
          <p:cNvSpPr txBox="1"/>
          <p:nvPr/>
        </p:nvSpPr>
        <p:spPr>
          <a:xfrm>
            <a:off x="1261872" y="3659630"/>
            <a:ext cx="9887712" cy="461665"/>
          </a:xfrm>
          <a:prstGeom prst="rect">
            <a:avLst/>
          </a:prstGeom>
          <a:noFill/>
        </p:spPr>
        <p:txBody>
          <a:bodyPr wrap="square" rtlCol="0">
            <a:spAutoFit/>
          </a:bodyPr>
          <a:lstStyle/>
          <a:p>
            <a:pPr algn="ctr"/>
            <a:r>
              <a:rPr lang="en-US" sz="2400" dirty="0">
                <a:solidFill>
                  <a:schemeClr val="bg1"/>
                </a:solidFill>
              </a:rPr>
              <a:t>Through their dynamic, loci (locus) establish ‘significant points’</a:t>
            </a:r>
          </a:p>
        </p:txBody>
      </p:sp>
    </p:spTree>
    <p:extLst>
      <p:ext uri="{BB962C8B-B14F-4D97-AF65-F5344CB8AC3E}">
        <p14:creationId xmlns:p14="http://schemas.microsoft.com/office/powerpoint/2010/main" val="681024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7F1315-4566-4769-B6A6-A131A6BB32EB}"/>
              </a:ext>
            </a:extLst>
          </p:cNvPr>
          <p:cNvSpPr txBox="1"/>
          <p:nvPr/>
        </p:nvSpPr>
        <p:spPr>
          <a:xfrm>
            <a:off x="7218722" y="6187081"/>
            <a:ext cx="4174220" cy="276999"/>
          </a:xfrm>
          <a:prstGeom prst="rect">
            <a:avLst/>
          </a:prstGeom>
          <a:noFill/>
        </p:spPr>
        <p:txBody>
          <a:bodyPr wrap="none" rtlCol="0">
            <a:spAutoFit/>
          </a:bodyPr>
          <a:lstStyle/>
          <a:p>
            <a:pPr algn="r"/>
            <a:r>
              <a:rPr lang="en-US" sz="1200" dirty="0">
                <a:solidFill>
                  <a:schemeClr val="bg1"/>
                </a:solidFill>
              </a:rPr>
              <a:t>Aldo Rossi, </a:t>
            </a:r>
            <a:r>
              <a:rPr lang="en-US" sz="1200" i="1" dirty="0">
                <a:solidFill>
                  <a:schemeClr val="bg1"/>
                </a:solidFill>
              </a:rPr>
              <a:t>Quartier </a:t>
            </a:r>
            <a:r>
              <a:rPr lang="en-US" sz="1200" i="1" dirty="0" err="1">
                <a:solidFill>
                  <a:schemeClr val="bg1"/>
                </a:solidFill>
              </a:rPr>
              <a:t>Schützenstrasse</a:t>
            </a:r>
            <a:r>
              <a:rPr lang="en-US" sz="1200" dirty="0">
                <a:solidFill>
                  <a:schemeClr val="bg1"/>
                </a:solidFill>
              </a:rPr>
              <a:t>, Berlin, Germany (1981-88)</a:t>
            </a:r>
          </a:p>
        </p:txBody>
      </p:sp>
      <p:pic>
        <p:nvPicPr>
          <p:cNvPr id="48130" name="Picture 2" descr="Image result for aldo rossi Quartier SchÃ¼tzenstrasse">
            <a:extLst>
              <a:ext uri="{FF2B5EF4-FFF2-40B4-BE49-F238E27FC236}">
                <a16:creationId xmlns:a16="http://schemas.microsoft.com/office/drawing/2014/main" id="{A9A26DE4-4254-4014-B6D0-76F918603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142" y="2033016"/>
            <a:ext cx="4467149" cy="2791968"/>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Image result for aldo rossi Quartier SchÃ¼tzenstrasse">
            <a:extLst>
              <a:ext uri="{FF2B5EF4-FFF2-40B4-BE49-F238E27FC236}">
                <a16:creationId xmlns:a16="http://schemas.microsoft.com/office/drawing/2014/main" id="{36AF4E31-0F3B-468E-83C5-C515827FCA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021" y="888285"/>
            <a:ext cx="6338443" cy="4872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4481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1581731" y="797082"/>
            <a:ext cx="9247994" cy="461665"/>
          </a:xfrm>
          <a:prstGeom prst="rect">
            <a:avLst/>
          </a:prstGeom>
          <a:noFill/>
        </p:spPr>
        <p:txBody>
          <a:bodyPr wrap="square" rtlCol="0">
            <a:spAutoFit/>
          </a:bodyPr>
          <a:lstStyle/>
          <a:p>
            <a:pPr algn="ctr"/>
            <a:r>
              <a:rPr lang="en-US" sz="2400" dirty="0">
                <a:solidFill>
                  <a:schemeClr val="bg1"/>
                </a:solidFill>
              </a:rPr>
              <a:t>A city has memory, as defined by its history</a:t>
            </a:r>
          </a:p>
        </p:txBody>
      </p:sp>
      <p:sp>
        <p:nvSpPr>
          <p:cNvPr id="3" name="TextBox 2">
            <a:extLst>
              <a:ext uri="{FF2B5EF4-FFF2-40B4-BE49-F238E27FC236}">
                <a16:creationId xmlns:a16="http://schemas.microsoft.com/office/drawing/2014/main" id="{219DA510-3393-42F1-8421-102BE9505E28}"/>
              </a:ext>
            </a:extLst>
          </p:cNvPr>
          <p:cNvSpPr txBox="1"/>
          <p:nvPr/>
        </p:nvSpPr>
        <p:spPr>
          <a:xfrm>
            <a:off x="1581731" y="1628154"/>
            <a:ext cx="9247994" cy="461665"/>
          </a:xfrm>
          <a:prstGeom prst="rect">
            <a:avLst/>
          </a:prstGeom>
          <a:noFill/>
        </p:spPr>
        <p:txBody>
          <a:bodyPr wrap="square" rtlCol="0">
            <a:spAutoFit/>
          </a:bodyPr>
          <a:lstStyle/>
          <a:p>
            <a:pPr algn="ctr"/>
            <a:r>
              <a:rPr lang="en-US" sz="2400" dirty="0">
                <a:solidFill>
                  <a:schemeClr val="bg1"/>
                </a:solidFill>
              </a:rPr>
              <a:t>This memory is constructed by its forms</a:t>
            </a:r>
          </a:p>
        </p:txBody>
      </p:sp>
      <p:sp>
        <p:nvSpPr>
          <p:cNvPr id="4" name="TextBox 3">
            <a:extLst>
              <a:ext uri="{FF2B5EF4-FFF2-40B4-BE49-F238E27FC236}">
                <a16:creationId xmlns:a16="http://schemas.microsoft.com/office/drawing/2014/main" id="{7553E084-3F97-4B27-ABA8-CCD57C83E60F}"/>
              </a:ext>
            </a:extLst>
          </p:cNvPr>
          <p:cNvSpPr txBox="1"/>
          <p:nvPr/>
        </p:nvSpPr>
        <p:spPr>
          <a:xfrm>
            <a:off x="1581731" y="2459226"/>
            <a:ext cx="9247994" cy="830997"/>
          </a:xfrm>
          <a:prstGeom prst="rect">
            <a:avLst/>
          </a:prstGeom>
          <a:noFill/>
        </p:spPr>
        <p:txBody>
          <a:bodyPr wrap="square" rtlCol="0">
            <a:spAutoFit/>
          </a:bodyPr>
          <a:lstStyle/>
          <a:p>
            <a:pPr algn="ctr"/>
            <a:r>
              <a:rPr lang="en-US" sz="2400" dirty="0">
                <a:solidFill>
                  <a:schemeClr val="bg1"/>
                </a:solidFill>
              </a:rPr>
              <a:t>These forms are constituted by the dynamic between Primary Elements and lesser elements, most notably including Housing</a:t>
            </a:r>
          </a:p>
        </p:txBody>
      </p:sp>
      <p:sp>
        <p:nvSpPr>
          <p:cNvPr id="5" name="TextBox 4">
            <a:extLst>
              <a:ext uri="{FF2B5EF4-FFF2-40B4-BE49-F238E27FC236}">
                <a16:creationId xmlns:a16="http://schemas.microsoft.com/office/drawing/2014/main" id="{AE490B86-E46E-4489-8099-DC35E7A8C6B3}"/>
              </a:ext>
            </a:extLst>
          </p:cNvPr>
          <p:cNvSpPr txBox="1"/>
          <p:nvPr/>
        </p:nvSpPr>
        <p:spPr>
          <a:xfrm>
            <a:off x="1261872" y="3659630"/>
            <a:ext cx="9887712" cy="461665"/>
          </a:xfrm>
          <a:prstGeom prst="rect">
            <a:avLst/>
          </a:prstGeom>
          <a:noFill/>
        </p:spPr>
        <p:txBody>
          <a:bodyPr wrap="square" rtlCol="0">
            <a:spAutoFit/>
          </a:bodyPr>
          <a:lstStyle/>
          <a:p>
            <a:pPr algn="ctr"/>
            <a:r>
              <a:rPr lang="en-US" sz="2400" dirty="0">
                <a:solidFill>
                  <a:schemeClr val="bg1"/>
                </a:solidFill>
              </a:rPr>
              <a:t>Through their dynamic, loci (locus) establish ‘significant points’</a:t>
            </a:r>
          </a:p>
        </p:txBody>
      </p:sp>
      <p:sp>
        <p:nvSpPr>
          <p:cNvPr id="6" name="TextBox 5">
            <a:extLst>
              <a:ext uri="{FF2B5EF4-FFF2-40B4-BE49-F238E27FC236}">
                <a16:creationId xmlns:a16="http://schemas.microsoft.com/office/drawing/2014/main" id="{05D9CA75-FA65-43F9-B739-85772739ACDD}"/>
              </a:ext>
            </a:extLst>
          </p:cNvPr>
          <p:cNvSpPr txBox="1"/>
          <p:nvPr/>
        </p:nvSpPr>
        <p:spPr>
          <a:xfrm>
            <a:off x="1261872" y="4490702"/>
            <a:ext cx="9887712" cy="461665"/>
          </a:xfrm>
          <a:prstGeom prst="rect">
            <a:avLst/>
          </a:prstGeom>
          <a:noFill/>
        </p:spPr>
        <p:txBody>
          <a:bodyPr wrap="square" rtlCol="0">
            <a:spAutoFit/>
          </a:bodyPr>
          <a:lstStyle/>
          <a:p>
            <a:pPr algn="ctr"/>
            <a:r>
              <a:rPr lang="en-US" sz="2400" dirty="0">
                <a:solidFill>
                  <a:schemeClr val="bg1"/>
                </a:solidFill>
              </a:rPr>
              <a:t>Significance and meaning in architecture is accrued collectively</a:t>
            </a:r>
          </a:p>
        </p:txBody>
      </p:sp>
    </p:spTree>
    <p:extLst>
      <p:ext uri="{BB962C8B-B14F-4D97-AF65-F5344CB8AC3E}">
        <p14:creationId xmlns:p14="http://schemas.microsoft.com/office/powerpoint/2010/main" val="33616898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1581731" y="797082"/>
            <a:ext cx="9247994" cy="461665"/>
          </a:xfrm>
          <a:prstGeom prst="rect">
            <a:avLst/>
          </a:prstGeom>
          <a:noFill/>
        </p:spPr>
        <p:txBody>
          <a:bodyPr wrap="square" rtlCol="0">
            <a:spAutoFit/>
          </a:bodyPr>
          <a:lstStyle/>
          <a:p>
            <a:pPr algn="ctr"/>
            <a:r>
              <a:rPr lang="en-US" sz="2400" dirty="0">
                <a:solidFill>
                  <a:schemeClr val="bg1"/>
                </a:solidFill>
              </a:rPr>
              <a:t>A city has memory, as defined by its history</a:t>
            </a:r>
          </a:p>
        </p:txBody>
      </p:sp>
      <p:sp>
        <p:nvSpPr>
          <p:cNvPr id="3" name="TextBox 2">
            <a:extLst>
              <a:ext uri="{FF2B5EF4-FFF2-40B4-BE49-F238E27FC236}">
                <a16:creationId xmlns:a16="http://schemas.microsoft.com/office/drawing/2014/main" id="{219DA510-3393-42F1-8421-102BE9505E28}"/>
              </a:ext>
            </a:extLst>
          </p:cNvPr>
          <p:cNvSpPr txBox="1"/>
          <p:nvPr/>
        </p:nvSpPr>
        <p:spPr>
          <a:xfrm>
            <a:off x="1581731" y="1628154"/>
            <a:ext cx="9247994" cy="461665"/>
          </a:xfrm>
          <a:prstGeom prst="rect">
            <a:avLst/>
          </a:prstGeom>
          <a:noFill/>
        </p:spPr>
        <p:txBody>
          <a:bodyPr wrap="square" rtlCol="0">
            <a:spAutoFit/>
          </a:bodyPr>
          <a:lstStyle/>
          <a:p>
            <a:pPr algn="ctr"/>
            <a:r>
              <a:rPr lang="en-US" sz="2400" dirty="0">
                <a:solidFill>
                  <a:schemeClr val="bg1"/>
                </a:solidFill>
              </a:rPr>
              <a:t>This memory is constructed by its forms</a:t>
            </a:r>
          </a:p>
        </p:txBody>
      </p:sp>
      <p:sp>
        <p:nvSpPr>
          <p:cNvPr id="4" name="TextBox 3">
            <a:extLst>
              <a:ext uri="{FF2B5EF4-FFF2-40B4-BE49-F238E27FC236}">
                <a16:creationId xmlns:a16="http://schemas.microsoft.com/office/drawing/2014/main" id="{7553E084-3F97-4B27-ABA8-CCD57C83E60F}"/>
              </a:ext>
            </a:extLst>
          </p:cNvPr>
          <p:cNvSpPr txBox="1"/>
          <p:nvPr/>
        </p:nvSpPr>
        <p:spPr>
          <a:xfrm>
            <a:off x="1581731" y="2459226"/>
            <a:ext cx="9247994" cy="830997"/>
          </a:xfrm>
          <a:prstGeom prst="rect">
            <a:avLst/>
          </a:prstGeom>
          <a:noFill/>
        </p:spPr>
        <p:txBody>
          <a:bodyPr wrap="square" rtlCol="0">
            <a:spAutoFit/>
          </a:bodyPr>
          <a:lstStyle/>
          <a:p>
            <a:pPr algn="ctr"/>
            <a:r>
              <a:rPr lang="en-US" sz="2400" dirty="0">
                <a:solidFill>
                  <a:schemeClr val="bg1"/>
                </a:solidFill>
              </a:rPr>
              <a:t>These forms are constituted by the dynamic between Primary Elements and lesser elements, most notably including Housing</a:t>
            </a:r>
          </a:p>
        </p:txBody>
      </p:sp>
      <p:sp>
        <p:nvSpPr>
          <p:cNvPr id="5" name="TextBox 4">
            <a:extLst>
              <a:ext uri="{FF2B5EF4-FFF2-40B4-BE49-F238E27FC236}">
                <a16:creationId xmlns:a16="http://schemas.microsoft.com/office/drawing/2014/main" id="{AE490B86-E46E-4489-8099-DC35E7A8C6B3}"/>
              </a:ext>
            </a:extLst>
          </p:cNvPr>
          <p:cNvSpPr txBox="1"/>
          <p:nvPr/>
        </p:nvSpPr>
        <p:spPr>
          <a:xfrm>
            <a:off x="1261872" y="3659630"/>
            <a:ext cx="9887712" cy="461665"/>
          </a:xfrm>
          <a:prstGeom prst="rect">
            <a:avLst/>
          </a:prstGeom>
          <a:noFill/>
        </p:spPr>
        <p:txBody>
          <a:bodyPr wrap="square" rtlCol="0">
            <a:spAutoFit/>
          </a:bodyPr>
          <a:lstStyle/>
          <a:p>
            <a:pPr algn="ctr"/>
            <a:r>
              <a:rPr lang="en-US" sz="2400" dirty="0">
                <a:solidFill>
                  <a:schemeClr val="bg1"/>
                </a:solidFill>
              </a:rPr>
              <a:t>Through their dynamic, loci (locus) establish ‘significant points’</a:t>
            </a:r>
          </a:p>
        </p:txBody>
      </p:sp>
      <p:sp>
        <p:nvSpPr>
          <p:cNvPr id="6" name="TextBox 5">
            <a:extLst>
              <a:ext uri="{FF2B5EF4-FFF2-40B4-BE49-F238E27FC236}">
                <a16:creationId xmlns:a16="http://schemas.microsoft.com/office/drawing/2014/main" id="{05D9CA75-FA65-43F9-B739-85772739ACDD}"/>
              </a:ext>
            </a:extLst>
          </p:cNvPr>
          <p:cNvSpPr txBox="1"/>
          <p:nvPr/>
        </p:nvSpPr>
        <p:spPr>
          <a:xfrm>
            <a:off x="1261872" y="4490702"/>
            <a:ext cx="9887712" cy="461665"/>
          </a:xfrm>
          <a:prstGeom prst="rect">
            <a:avLst/>
          </a:prstGeom>
          <a:noFill/>
        </p:spPr>
        <p:txBody>
          <a:bodyPr wrap="square" rtlCol="0">
            <a:spAutoFit/>
          </a:bodyPr>
          <a:lstStyle/>
          <a:p>
            <a:pPr algn="ctr"/>
            <a:r>
              <a:rPr lang="en-US" sz="2400" dirty="0">
                <a:solidFill>
                  <a:schemeClr val="bg1"/>
                </a:solidFill>
              </a:rPr>
              <a:t>Significance and meaning in architecture is accrued collectively</a:t>
            </a:r>
          </a:p>
        </p:txBody>
      </p:sp>
      <p:sp>
        <p:nvSpPr>
          <p:cNvPr id="8" name="TextBox 7">
            <a:extLst>
              <a:ext uri="{FF2B5EF4-FFF2-40B4-BE49-F238E27FC236}">
                <a16:creationId xmlns:a16="http://schemas.microsoft.com/office/drawing/2014/main" id="{BE0E08A4-D7DC-4C6D-94E3-8E7B3EE00EE2}"/>
              </a:ext>
            </a:extLst>
          </p:cNvPr>
          <p:cNvSpPr txBox="1"/>
          <p:nvPr/>
        </p:nvSpPr>
        <p:spPr>
          <a:xfrm>
            <a:off x="1219200" y="5321774"/>
            <a:ext cx="9887712" cy="461665"/>
          </a:xfrm>
          <a:prstGeom prst="rect">
            <a:avLst/>
          </a:prstGeom>
          <a:noFill/>
        </p:spPr>
        <p:txBody>
          <a:bodyPr wrap="square" rtlCol="0">
            <a:spAutoFit/>
          </a:bodyPr>
          <a:lstStyle/>
          <a:p>
            <a:pPr algn="ctr"/>
            <a:r>
              <a:rPr lang="en-US" sz="2400" dirty="0">
                <a:solidFill>
                  <a:schemeClr val="bg1"/>
                </a:solidFill>
              </a:rPr>
              <a:t>Contrary to the organic (organicist) model, the city is a man-made act</a:t>
            </a:r>
          </a:p>
        </p:txBody>
      </p:sp>
    </p:spTree>
    <p:extLst>
      <p:ext uri="{BB962C8B-B14F-4D97-AF65-F5344CB8AC3E}">
        <p14:creationId xmlns:p14="http://schemas.microsoft.com/office/powerpoint/2010/main" val="6508804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1472003" y="2644170"/>
            <a:ext cx="9247994" cy="1569660"/>
          </a:xfrm>
          <a:prstGeom prst="rect">
            <a:avLst/>
          </a:prstGeom>
          <a:noFill/>
        </p:spPr>
        <p:txBody>
          <a:bodyPr wrap="square" rtlCol="0">
            <a:spAutoFit/>
          </a:bodyPr>
          <a:lstStyle/>
          <a:p>
            <a:r>
              <a:rPr lang="en-US" sz="2400" dirty="0">
                <a:solidFill>
                  <a:schemeClr val="bg1"/>
                </a:solidFill>
              </a:rPr>
              <a:t>“it must be understood that the city represents the progress of human reason, is a human creation par excellence; and this statement has meaning only when the fundamental point is emphasized that </a:t>
            </a:r>
            <a:r>
              <a:rPr lang="en-US" sz="2400" b="1" dirty="0">
                <a:solidFill>
                  <a:srgbClr val="FF0000"/>
                </a:solidFill>
              </a:rPr>
              <a:t>the city and every urban artifact are by nature collective</a:t>
            </a:r>
            <a:r>
              <a:rPr lang="en-US" sz="2400" dirty="0">
                <a:solidFill>
                  <a:schemeClr val="bg1"/>
                </a:solidFill>
              </a:rPr>
              <a:t>.” [57]</a:t>
            </a:r>
          </a:p>
        </p:txBody>
      </p:sp>
    </p:spTree>
    <p:extLst>
      <p:ext uri="{BB962C8B-B14F-4D97-AF65-F5344CB8AC3E}">
        <p14:creationId xmlns:p14="http://schemas.microsoft.com/office/powerpoint/2010/main" val="14462085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1472003" y="2274838"/>
            <a:ext cx="9247994" cy="2308324"/>
          </a:xfrm>
          <a:prstGeom prst="rect">
            <a:avLst/>
          </a:prstGeom>
          <a:noFill/>
        </p:spPr>
        <p:txBody>
          <a:bodyPr wrap="square" rtlCol="0">
            <a:spAutoFit/>
          </a:bodyPr>
          <a:lstStyle/>
          <a:p>
            <a:r>
              <a:rPr lang="en-US" sz="2400" dirty="0">
                <a:solidFill>
                  <a:schemeClr val="bg1"/>
                </a:solidFill>
              </a:rPr>
              <a:t>“One can say that </a:t>
            </a:r>
            <a:r>
              <a:rPr lang="en-US" sz="2400" b="1" dirty="0">
                <a:solidFill>
                  <a:srgbClr val="FF0000"/>
                </a:solidFill>
              </a:rPr>
              <a:t>the city itself is the collective memory of its people</a:t>
            </a:r>
            <a:r>
              <a:rPr lang="en-US" sz="2400" dirty="0">
                <a:solidFill>
                  <a:schemeClr val="bg1"/>
                </a:solidFill>
              </a:rPr>
              <a:t>, and like memory it is associated with objects and places. </a:t>
            </a:r>
            <a:r>
              <a:rPr lang="en-US" sz="2400" b="1" dirty="0">
                <a:solidFill>
                  <a:srgbClr val="FF0000"/>
                </a:solidFill>
              </a:rPr>
              <a:t>The city is the </a:t>
            </a:r>
            <a:r>
              <a:rPr lang="en-US" sz="2400" b="1" i="1" dirty="0">
                <a:solidFill>
                  <a:srgbClr val="FF0000"/>
                </a:solidFill>
              </a:rPr>
              <a:t>locus</a:t>
            </a:r>
            <a:r>
              <a:rPr lang="en-US" sz="2400" b="1" dirty="0">
                <a:solidFill>
                  <a:srgbClr val="FF0000"/>
                </a:solidFill>
              </a:rPr>
              <a:t> of the collective memory</a:t>
            </a:r>
            <a:r>
              <a:rPr lang="en-US" sz="2400" dirty="0">
                <a:solidFill>
                  <a:schemeClr val="bg1"/>
                </a:solidFill>
              </a:rPr>
              <a:t>. This relationship between the </a:t>
            </a:r>
            <a:r>
              <a:rPr lang="en-US" sz="2400" i="1" dirty="0">
                <a:solidFill>
                  <a:schemeClr val="bg1"/>
                </a:solidFill>
              </a:rPr>
              <a:t>locus</a:t>
            </a:r>
            <a:r>
              <a:rPr lang="en-US" sz="2400" dirty="0">
                <a:solidFill>
                  <a:schemeClr val="bg1"/>
                </a:solidFill>
              </a:rPr>
              <a:t> and the citizenry then becomes the city’s predominant image, both of architecture and of landscape, and </a:t>
            </a:r>
            <a:r>
              <a:rPr lang="en-US" sz="2400" b="1" dirty="0">
                <a:solidFill>
                  <a:srgbClr val="FF0000"/>
                </a:solidFill>
              </a:rPr>
              <a:t>as certain artifacts become part of its memory, new ones emerge</a:t>
            </a:r>
            <a:r>
              <a:rPr lang="en-US" sz="2400" dirty="0">
                <a:solidFill>
                  <a:schemeClr val="bg1"/>
                </a:solidFill>
              </a:rPr>
              <a:t>.” [130]</a:t>
            </a:r>
          </a:p>
        </p:txBody>
      </p:sp>
    </p:spTree>
    <p:extLst>
      <p:ext uri="{BB962C8B-B14F-4D97-AF65-F5344CB8AC3E}">
        <p14:creationId xmlns:p14="http://schemas.microsoft.com/office/powerpoint/2010/main" val="41334429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944880" y="821466"/>
            <a:ext cx="10192511" cy="830997"/>
          </a:xfrm>
          <a:prstGeom prst="rect">
            <a:avLst/>
          </a:prstGeom>
          <a:noFill/>
        </p:spPr>
        <p:txBody>
          <a:bodyPr wrap="square" rtlCol="0">
            <a:spAutoFit/>
          </a:bodyPr>
          <a:lstStyle/>
          <a:p>
            <a:r>
              <a:rPr lang="en-US" sz="2400" dirty="0">
                <a:solidFill>
                  <a:schemeClr val="bg1"/>
                </a:solidFill>
              </a:rPr>
              <a:t>“The study of history seems to offer the best verification of certain hypotheses about the city, for </a:t>
            </a:r>
            <a:r>
              <a:rPr lang="en-US" sz="2400" b="1" dirty="0">
                <a:solidFill>
                  <a:srgbClr val="FF0000"/>
                </a:solidFill>
              </a:rPr>
              <a:t>the city is in itself a repository of history</a:t>
            </a:r>
            <a:r>
              <a:rPr lang="en-US" sz="2400" dirty="0">
                <a:solidFill>
                  <a:schemeClr val="bg1"/>
                </a:solidFill>
              </a:rPr>
              <a:t>.” [127]</a:t>
            </a:r>
          </a:p>
        </p:txBody>
      </p:sp>
    </p:spTree>
    <p:extLst>
      <p:ext uri="{BB962C8B-B14F-4D97-AF65-F5344CB8AC3E}">
        <p14:creationId xmlns:p14="http://schemas.microsoft.com/office/powerpoint/2010/main" val="34580842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944880" y="821466"/>
            <a:ext cx="10192511" cy="830997"/>
          </a:xfrm>
          <a:prstGeom prst="rect">
            <a:avLst/>
          </a:prstGeom>
          <a:noFill/>
        </p:spPr>
        <p:txBody>
          <a:bodyPr wrap="square" rtlCol="0">
            <a:spAutoFit/>
          </a:bodyPr>
          <a:lstStyle/>
          <a:p>
            <a:r>
              <a:rPr lang="en-US" sz="2400" dirty="0">
                <a:solidFill>
                  <a:schemeClr val="bg1"/>
                </a:solidFill>
              </a:rPr>
              <a:t>“The study of history seems to offer the best verification of certain hypotheses about the city, for </a:t>
            </a:r>
            <a:r>
              <a:rPr lang="en-US" sz="2400" b="1" dirty="0">
                <a:solidFill>
                  <a:srgbClr val="FF0000"/>
                </a:solidFill>
              </a:rPr>
              <a:t>the city is in itself a repository of history</a:t>
            </a:r>
            <a:r>
              <a:rPr lang="en-US" sz="2400" dirty="0">
                <a:solidFill>
                  <a:schemeClr val="bg1"/>
                </a:solidFill>
              </a:rPr>
              <a:t>.” [127]</a:t>
            </a:r>
          </a:p>
        </p:txBody>
      </p:sp>
      <p:sp>
        <p:nvSpPr>
          <p:cNvPr id="4" name="TextBox 3">
            <a:extLst>
              <a:ext uri="{FF2B5EF4-FFF2-40B4-BE49-F238E27FC236}">
                <a16:creationId xmlns:a16="http://schemas.microsoft.com/office/drawing/2014/main" id="{D2E432CF-D0FA-4A4C-BF42-D150BC151875}"/>
              </a:ext>
            </a:extLst>
          </p:cNvPr>
          <p:cNvSpPr txBox="1"/>
          <p:nvPr/>
        </p:nvSpPr>
        <p:spPr>
          <a:xfrm>
            <a:off x="944879" y="2418618"/>
            <a:ext cx="10192511" cy="646331"/>
          </a:xfrm>
          <a:prstGeom prst="rect">
            <a:avLst/>
          </a:prstGeom>
          <a:noFill/>
        </p:spPr>
        <p:txBody>
          <a:bodyPr wrap="square" rtlCol="0">
            <a:spAutoFit/>
          </a:bodyPr>
          <a:lstStyle/>
          <a:p>
            <a:pPr algn="ctr"/>
            <a:r>
              <a:rPr lang="en-US" sz="3600" dirty="0">
                <a:solidFill>
                  <a:schemeClr val="bg1"/>
                </a:solidFill>
              </a:rPr>
              <a:t>2 Views of History [128]</a:t>
            </a:r>
          </a:p>
        </p:txBody>
      </p:sp>
    </p:spTree>
    <p:extLst>
      <p:ext uri="{BB962C8B-B14F-4D97-AF65-F5344CB8AC3E}">
        <p14:creationId xmlns:p14="http://schemas.microsoft.com/office/powerpoint/2010/main" val="19942042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944880" y="821466"/>
            <a:ext cx="10192511" cy="830997"/>
          </a:xfrm>
          <a:prstGeom prst="rect">
            <a:avLst/>
          </a:prstGeom>
          <a:noFill/>
        </p:spPr>
        <p:txBody>
          <a:bodyPr wrap="square" rtlCol="0">
            <a:spAutoFit/>
          </a:bodyPr>
          <a:lstStyle/>
          <a:p>
            <a:r>
              <a:rPr lang="en-US" sz="2400" dirty="0">
                <a:solidFill>
                  <a:schemeClr val="bg1"/>
                </a:solidFill>
              </a:rPr>
              <a:t>“The study of history seems to offer the best verification of certain hypotheses about the city, for </a:t>
            </a:r>
            <a:r>
              <a:rPr lang="en-US" sz="2400" b="1" dirty="0">
                <a:solidFill>
                  <a:srgbClr val="FF0000"/>
                </a:solidFill>
              </a:rPr>
              <a:t>the city is in itself a repository of history</a:t>
            </a:r>
            <a:r>
              <a:rPr lang="en-US" sz="2400" dirty="0">
                <a:solidFill>
                  <a:schemeClr val="bg1"/>
                </a:solidFill>
              </a:rPr>
              <a:t>.” [127]</a:t>
            </a:r>
          </a:p>
        </p:txBody>
      </p:sp>
      <p:sp>
        <p:nvSpPr>
          <p:cNvPr id="4" name="TextBox 3">
            <a:extLst>
              <a:ext uri="{FF2B5EF4-FFF2-40B4-BE49-F238E27FC236}">
                <a16:creationId xmlns:a16="http://schemas.microsoft.com/office/drawing/2014/main" id="{D2E432CF-D0FA-4A4C-BF42-D150BC151875}"/>
              </a:ext>
            </a:extLst>
          </p:cNvPr>
          <p:cNvSpPr txBox="1"/>
          <p:nvPr/>
        </p:nvSpPr>
        <p:spPr>
          <a:xfrm>
            <a:off x="944879" y="2418618"/>
            <a:ext cx="10192511" cy="646331"/>
          </a:xfrm>
          <a:prstGeom prst="rect">
            <a:avLst/>
          </a:prstGeom>
          <a:noFill/>
        </p:spPr>
        <p:txBody>
          <a:bodyPr wrap="square" rtlCol="0">
            <a:spAutoFit/>
          </a:bodyPr>
          <a:lstStyle/>
          <a:p>
            <a:pPr algn="ctr"/>
            <a:r>
              <a:rPr lang="en-US" sz="3600" dirty="0">
                <a:solidFill>
                  <a:schemeClr val="bg1"/>
                </a:solidFill>
              </a:rPr>
              <a:t>2 Views of History [128]</a:t>
            </a:r>
          </a:p>
        </p:txBody>
      </p:sp>
      <p:sp>
        <p:nvSpPr>
          <p:cNvPr id="5" name="TextBox 4">
            <a:extLst>
              <a:ext uri="{FF2B5EF4-FFF2-40B4-BE49-F238E27FC236}">
                <a16:creationId xmlns:a16="http://schemas.microsoft.com/office/drawing/2014/main" id="{88404041-45B4-4A6B-A65C-47454FAB3D23}"/>
              </a:ext>
            </a:extLst>
          </p:cNvPr>
          <p:cNvSpPr txBox="1"/>
          <p:nvPr/>
        </p:nvSpPr>
        <p:spPr>
          <a:xfrm>
            <a:off x="1844039" y="3793052"/>
            <a:ext cx="8503922" cy="461665"/>
          </a:xfrm>
          <a:prstGeom prst="rect">
            <a:avLst/>
          </a:prstGeom>
          <a:noFill/>
        </p:spPr>
        <p:txBody>
          <a:bodyPr wrap="square" rtlCol="0">
            <a:spAutoFit/>
          </a:bodyPr>
          <a:lstStyle/>
          <a:p>
            <a:pPr algn="ctr"/>
            <a:r>
              <a:rPr lang="en-US" sz="2400" dirty="0">
                <a:solidFill>
                  <a:schemeClr val="bg1"/>
                </a:solidFill>
              </a:rPr>
              <a:t>1. A man-made object built over time.</a:t>
            </a:r>
          </a:p>
        </p:txBody>
      </p:sp>
    </p:spTree>
    <p:extLst>
      <p:ext uri="{BB962C8B-B14F-4D97-AF65-F5344CB8AC3E}">
        <p14:creationId xmlns:p14="http://schemas.microsoft.com/office/powerpoint/2010/main" val="17127297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944880" y="821466"/>
            <a:ext cx="10192511" cy="830997"/>
          </a:xfrm>
          <a:prstGeom prst="rect">
            <a:avLst/>
          </a:prstGeom>
          <a:noFill/>
        </p:spPr>
        <p:txBody>
          <a:bodyPr wrap="square" rtlCol="0">
            <a:spAutoFit/>
          </a:bodyPr>
          <a:lstStyle/>
          <a:p>
            <a:r>
              <a:rPr lang="en-US" sz="2400" dirty="0">
                <a:solidFill>
                  <a:schemeClr val="bg1"/>
                </a:solidFill>
              </a:rPr>
              <a:t>“The study of history seems to offer the best verification of certain hypotheses about the city, for </a:t>
            </a:r>
            <a:r>
              <a:rPr lang="en-US" sz="2400" b="1" dirty="0">
                <a:solidFill>
                  <a:srgbClr val="FF0000"/>
                </a:solidFill>
              </a:rPr>
              <a:t>the city is in itself a repository of history</a:t>
            </a:r>
            <a:r>
              <a:rPr lang="en-US" sz="2400" dirty="0">
                <a:solidFill>
                  <a:schemeClr val="bg1"/>
                </a:solidFill>
              </a:rPr>
              <a:t>.” [127]</a:t>
            </a:r>
          </a:p>
        </p:txBody>
      </p:sp>
      <p:sp>
        <p:nvSpPr>
          <p:cNvPr id="4" name="TextBox 3">
            <a:extLst>
              <a:ext uri="{FF2B5EF4-FFF2-40B4-BE49-F238E27FC236}">
                <a16:creationId xmlns:a16="http://schemas.microsoft.com/office/drawing/2014/main" id="{D2E432CF-D0FA-4A4C-BF42-D150BC151875}"/>
              </a:ext>
            </a:extLst>
          </p:cNvPr>
          <p:cNvSpPr txBox="1"/>
          <p:nvPr/>
        </p:nvSpPr>
        <p:spPr>
          <a:xfrm>
            <a:off x="944879" y="2418618"/>
            <a:ext cx="10192511" cy="646331"/>
          </a:xfrm>
          <a:prstGeom prst="rect">
            <a:avLst/>
          </a:prstGeom>
          <a:noFill/>
        </p:spPr>
        <p:txBody>
          <a:bodyPr wrap="square" rtlCol="0">
            <a:spAutoFit/>
          </a:bodyPr>
          <a:lstStyle/>
          <a:p>
            <a:pPr algn="ctr"/>
            <a:r>
              <a:rPr lang="en-US" sz="3600" dirty="0">
                <a:solidFill>
                  <a:schemeClr val="bg1"/>
                </a:solidFill>
              </a:rPr>
              <a:t>2 Views of History [128]</a:t>
            </a:r>
          </a:p>
        </p:txBody>
      </p:sp>
      <p:sp>
        <p:nvSpPr>
          <p:cNvPr id="5" name="TextBox 4">
            <a:extLst>
              <a:ext uri="{FF2B5EF4-FFF2-40B4-BE49-F238E27FC236}">
                <a16:creationId xmlns:a16="http://schemas.microsoft.com/office/drawing/2014/main" id="{88404041-45B4-4A6B-A65C-47454FAB3D23}"/>
              </a:ext>
            </a:extLst>
          </p:cNvPr>
          <p:cNvSpPr txBox="1"/>
          <p:nvPr/>
        </p:nvSpPr>
        <p:spPr>
          <a:xfrm>
            <a:off x="1844039" y="3793052"/>
            <a:ext cx="8503922" cy="461665"/>
          </a:xfrm>
          <a:prstGeom prst="rect">
            <a:avLst/>
          </a:prstGeom>
          <a:noFill/>
        </p:spPr>
        <p:txBody>
          <a:bodyPr wrap="square" rtlCol="0">
            <a:spAutoFit/>
          </a:bodyPr>
          <a:lstStyle/>
          <a:p>
            <a:pPr algn="ctr"/>
            <a:r>
              <a:rPr lang="en-US" sz="2400" dirty="0">
                <a:solidFill>
                  <a:schemeClr val="bg1"/>
                </a:solidFill>
              </a:rPr>
              <a:t>1. A man-made object built over time.</a:t>
            </a:r>
          </a:p>
        </p:txBody>
      </p:sp>
      <p:sp>
        <p:nvSpPr>
          <p:cNvPr id="6" name="TextBox 5">
            <a:extLst>
              <a:ext uri="{FF2B5EF4-FFF2-40B4-BE49-F238E27FC236}">
                <a16:creationId xmlns:a16="http://schemas.microsoft.com/office/drawing/2014/main" id="{2CC48EFC-03BA-48FB-B6FA-C9608C0F8FE1}"/>
              </a:ext>
            </a:extLst>
          </p:cNvPr>
          <p:cNvSpPr txBox="1"/>
          <p:nvPr/>
        </p:nvSpPr>
        <p:spPr>
          <a:xfrm>
            <a:off x="1844039" y="4576018"/>
            <a:ext cx="8503922" cy="461665"/>
          </a:xfrm>
          <a:prstGeom prst="rect">
            <a:avLst/>
          </a:prstGeom>
          <a:noFill/>
        </p:spPr>
        <p:txBody>
          <a:bodyPr wrap="square" rtlCol="0">
            <a:spAutoFit/>
          </a:bodyPr>
          <a:lstStyle/>
          <a:p>
            <a:pPr algn="ctr"/>
            <a:r>
              <a:rPr lang="en-US" sz="2400" dirty="0">
                <a:solidFill>
                  <a:schemeClr val="bg1"/>
                </a:solidFill>
              </a:rPr>
              <a:t>2. A synthesis of collective values.</a:t>
            </a:r>
          </a:p>
        </p:txBody>
      </p:sp>
    </p:spTree>
    <p:extLst>
      <p:ext uri="{BB962C8B-B14F-4D97-AF65-F5344CB8AC3E}">
        <p14:creationId xmlns:p14="http://schemas.microsoft.com/office/powerpoint/2010/main" val="41796085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527F33-2FE4-40BF-AC14-DE41076CB9A9}"/>
              </a:ext>
            </a:extLst>
          </p:cNvPr>
          <p:cNvSpPr txBox="1"/>
          <p:nvPr/>
        </p:nvSpPr>
        <p:spPr>
          <a:xfrm>
            <a:off x="2152650" y="2638425"/>
            <a:ext cx="7886700" cy="1569660"/>
          </a:xfrm>
          <a:prstGeom prst="rect">
            <a:avLst/>
          </a:prstGeom>
          <a:noFill/>
        </p:spPr>
        <p:txBody>
          <a:bodyPr wrap="square" rtlCol="0">
            <a:spAutoFit/>
          </a:bodyPr>
          <a:lstStyle/>
          <a:p>
            <a:r>
              <a:rPr lang="en-US" sz="2400" dirty="0">
                <a:solidFill>
                  <a:schemeClr val="bg1"/>
                </a:solidFill>
              </a:rPr>
              <a:t>“Generally, the most difficult historical problems of the city are resolved by dividing history into periods and hence ignoring or </a:t>
            </a:r>
            <a:r>
              <a:rPr lang="en-US" sz="2400" b="1" dirty="0">
                <a:solidFill>
                  <a:srgbClr val="FF0000"/>
                </a:solidFill>
              </a:rPr>
              <a:t>misunderstanding the universal and permanent character of the forces</a:t>
            </a:r>
            <a:r>
              <a:rPr lang="en-US" sz="2400" dirty="0">
                <a:solidFill>
                  <a:schemeClr val="bg1"/>
                </a:solidFill>
              </a:rPr>
              <a:t> of the urban dynamic.” [27]</a:t>
            </a:r>
            <a:endParaRPr lang="en-US" sz="1400" dirty="0">
              <a:solidFill>
                <a:schemeClr val="bg1"/>
              </a:solidFill>
            </a:endParaRPr>
          </a:p>
        </p:txBody>
      </p:sp>
    </p:spTree>
    <p:extLst>
      <p:ext uri="{BB962C8B-B14F-4D97-AF65-F5344CB8AC3E}">
        <p14:creationId xmlns:p14="http://schemas.microsoft.com/office/powerpoint/2010/main" val="33800737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711E92-0A2D-4E2C-A532-38A5689F6E9A}"/>
              </a:ext>
            </a:extLst>
          </p:cNvPr>
          <p:cNvSpPr txBox="1"/>
          <p:nvPr/>
        </p:nvSpPr>
        <p:spPr>
          <a:xfrm>
            <a:off x="3297936" y="2826002"/>
            <a:ext cx="5596127" cy="769441"/>
          </a:xfrm>
          <a:prstGeom prst="rect">
            <a:avLst/>
          </a:prstGeom>
          <a:noFill/>
        </p:spPr>
        <p:txBody>
          <a:bodyPr wrap="square" rtlCol="0">
            <a:spAutoFit/>
          </a:bodyPr>
          <a:lstStyle/>
          <a:p>
            <a:pPr algn="ctr">
              <a:spcAft>
                <a:spcPts val="1000"/>
              </a:spcAft>
            </a:pPr>
            <a:r>
              <a:rPr lang="en-US" sz="4400" dirty="0">
                <a:solidFill>
                  <a:schemeClr val="bg1"/>
                </a:solidFill>
              </a:rPr>
              <a:t>The City as a Shaping</a:t>
            </a:r>
          </a:p>
        </p:txBody>
      </p:sp>
    </p:spTree>
    <p:extLst>
      <p:ext uri="{BB962C8B-B14F-4D97-AF65-F5344CB8AC3E}">
        <p14:creationId xmlns:p14="http://schemas.microsoft.com/office/powerpoint/2010/main" val="1352151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7F1315-4566-4769-B6A6-A131A6BB32EB}"/>
              </a:ext>
            </a:extLst>
          </p:cNvPr>
          <p:cNvSpPr txBox="1"/>
          <p:nvPr/>
        </p:nvSpPr>
        <p:spPr>
          <a:xfrm>
            <a:off x="6306741" y="6187081"/>
            <a:ext cx="5086201" cy="276999"/>
          </a:xfrm>
          <a:prstGeom prst="rect">
            <a:avLst/>
          </a:prstGeom>
          <a:noFill/>
        </p:spPr>
        <p:txBody>
          <a:bodyPr wrap="none" rtlCol="0">
            <a:spAutoFit/>
          </a:bodyPr>
          <a:lstStyle/>
          <a:p>
            <a:pPr algn="r"/>
            <a:r>
              <a:rPr lang="en-US" sz="1200" dirty="0">
                <a:solidFill>
                  <a:schemeClr val="bg1"/>
                </a:solidFill>
              </a:rPr>
              <a:t>Aldo Rossi, </a:t>
            </a:r>
            <a:r>
              <a:rPr lang="en-US" sz="1200" i="1" dirty="0">
                <a:solidFill>
                  <a:schemeClr val="bg1"/>
                </a:solidFill>
              </a:rPr>
              <a:t>Centro </a:t>
            </a:r>
            <a:r>
              <a:rPr lang="en-US" sz="1200" i="1" dirty="0" err="1">
                <a:solidFill>
                  <a:schemeClr val="bg1"/>
                </a:solidFill>
              </a:rPr>
              <a:t>Direzionale</a:t>
            </a:r>
            <a:r>
              <a:rPr lang="en-US" sz="1200" i="1" dirty="0">
                <a:solidFill>
                  <a:schemeClr val="bg1"/>
                </a:solidFill>
              </a:rPr>
              <a:t> e </a:t>
            </a:r>
            <a:r>
              <a:rPr lang="en-US" sz="1200" i="1" dirty="0" err="1">
                <a:solidFill>
                  <a:schemeClr val="bg1"/>
                </a:solidFill>
              </a:rPr>
              <a:t>commerciale</a:t>
            </a:r>
            <a:r>
              <a:rPr lang="en-US" sz="1200" i="1" dirty="0">
                <a:solidFill>
                  <a:schemeClr val="bg1"/>
                </a:solidFill>
              </a:rPr>
              <a:t> </a:t>
            </a:r>
            <a:r>
              <a:rPr lang="en-US" sz="1200" i="1" dirty="0" err="1">
                <a:solidFill>
                  <a:schemeClr val="bg1"/>
                </a:solidFill>
              </a:rPr>
              <a:t>Fontivegge</a:t>
            </a:r>
            <a:r>
              <a:rPr lang="en-US" sz="1200" dirty="0">
                <a:solidFill>
                  <a:schemeClr val="bg1"/>
                </a:solidFill>
              </a:rPr>
              <a:t>, Modena, Italy (1971)</a:t>
            </a:r>
          </a:p>
        </p:txBody>
      </p:sp>
      <p:pic>
        <p:nvPicPr>
          <p:cNvPr id="47106" name="Picture 2" descr="Image result for aldo rossi perugia">
            <a:extLst>
              <a:ext uri="{FF2B5EF4-FFF2-40B4-BE49-F238E27FC236}">
                <a16:creationId xmlns:a16="http://schemas.microsoft.com/office/drawing/2014/main" id="{D7ECDEFF-5753-4724-8B01-9EC489D9A8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344"/>
          <a:stretch/>
        </p:blipFill>
        <p:spPr bwMode="auto">
          <a:xfrm>
            <a:off x="799058" y="686614"/>
            <a:ext cx="5507683" cy="5378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56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711E92-0A2D-4E2C-A532-38A5689F6E9A}"/>
              </a:ext>
            </a:extLst>
          </p:cNvPr>
          <p:cNvSpPr txBox="1"/>
          <p:nvPr/>
        </p:nvSpPr>
        <p:spPr>
          <a:xfrm>
            <a:off x="6484928" y="1905506"/>
            <a:ext cx="4792671" cy="2677656"/>
          </a:xfrm>
          <a:prstGeom prst="rect">
            <a:avLst/>
          </a:prstGeom>
          <a:noFill/>
        </p:spPr>
        <p:txBody>
          <a:bodyPr wrap="square" rtlCol="0">
            <a:spAutoFit/>
          </a:bodyPr>
          <a:lstStyle/>
          <a:p>
            <a:pPr>
              <a:spcAft>
                <a:spcPts val="1000"/>
              </a:spcAft>
            </a:pPr>
            <a:r>
              <a:rPr lang="en-US" sz="2400" dirty="0">
                <a:solidFill>
                  <a:schemeClr val="bg1"/>
                </a:solidFill>
              </a:rPr>
              <a:t>“There are people who do not like a place because it is associated with some ominous moment in their lives; others attribute an auspicious character to a place. </a:t>
            </a:r>
            <a:r>
              <a:rPr lang="en-US" sz="2400" b="1" dirty="0">
                <a:solidFill>
                  <a:srgbClr val="FF0000"/>
                </a:solidFill>
              </a:rPr>
              <a:t>All these experiences, their sum, constitute the city.</a:t>
            </a:r>
            <a:r>
              <a:rPr lang="en-US" sz="2400" dirty="0">
                <a:solidFill>
                  <a:schemeClr val="bg1"/>
                </a:solidFill>
              </a:rPr>
              <a:t>” [29-30]</a:t>
            </a:r>
          </a:p>
        </p:txBody>
      </p:sp>
    </p:spTree>
    <p:extLst>
      <p:ext uri="{BB962C8B-B14F-4D97-AF65-F5344CB8AC3E}">
        <p14:creationId xmlns:p14="http://schemas.microsoft.com/office/powerpoint/2010/main" val="26866353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17A55D-8147-4F7E-932A-6765DC6FA704}"/>
              </a:ext>
            </a:extLst>
          </p:cNvPr>
          <p:cNvSpPr txBox="1"/>
          <p:nvPr/>
        </p:nvSpPr>
        <p:spPr>
          <a:xfrm>
            <a:off x="1004624" y="1905506"/>
            <a:ext cx="4792671" cy="3046988"/>
          </a:xfrm>
          <a:prstGeom prst="rect">
            <a:avLst/>
          </a:prstGeom>
          <a:noFill/>
        </p:spPr>
        <p:txBody>
          <a:bodyPr wrap="square" rtlCol="0">
            <a:spAutoFit/>
          </a:bodyPr>
          <a:lstStyle/>
          <a:p>
            <a:pPr>
              <a:spcAft>
                <a:spcPts val="1000"/>
              </a:spcAft>
            </a:pPr>
            <a:r>
              <a:rPr lang="en-US" sz="2400" dirty="0">
                <a:solidFill>
                  <a:schemeClr val="bg1"/>
                </a:solidFill>
              </a:rPr>
              <a:t>“The value of history seen as a collective memory, as the relationship of the collective to its place, is that it helps us to grasp the significance of the urban structure, its individuality, and its architecture which is the form of this individuality.” [131]</a:t>
            </a:r>
          </a:p>
        </p:txBody>
      </p:sp>
      <p:sp>
        <p:nvSpPr>
          <p:cNvPr id="4" name="TextBox 3">
            <a:extLst>
              <a:ext uri="{FF2B5EF4-FFF2-40B4-BE49-F238E27FC236}">
                <a16:creationId xmlns:a16="http://schemas.microsoft.com/office/drawing/2014/main" id="{322660AC-7E7C-403F-90A2-456F939224C3}"/>
              </a:ext>
            </a:extLst>
          </p:cNvPr>
          <p:cNvSpPr txBox="1"/>
          <p:nvPr/>
        </p:nvSpPr>
        <p:spPr>
          <a:xfrm>
            <a:off x="6484928" y="1905506"/>
            <a:ext cx="4792671" cy="2677656"/>
          </a:xfrm>
          <a:prstGeom prst="rect">
            <a:avLst/>
          </a:prstGeom>
          <a:noFill/>
        </p:spPr>
        <p:txBody>
          <a:bodyPr wrap="square" rtlCol="0">
            <a:spAutoFit/>
          </a:bodyPr>
          <a:lstStyle/>
          <a:p>
            <a:pPr>
              <a:spcAft>
                <a:spcPts val="1000"/>
              </a:spcAft>
            </a:pPr>
            <a:r>
              <a:rPr lang="en-US" sz="2400" dirty="0">
                <a:solidFill>
                  <a:schemeClr val="bg1"/>
                </a:solidFill>
              </a:rPr>
              <a:t>“There are people who do not like a place because it is associated with some ominous moment in their lives; others attribute an auspicious character to a place. </a:t>
            </a:r>
            <a:r>
              <a:rPr lang="en-US" sz="2400" b="1" dirty="0">
                <a:solidFill>
                  <a:srgbClr val="FF0000"/>
                </a:solidFill>
              </a:rPr>
              <a:t>All these experiences, their sum, constitute the city.</a:t>
            </a:r>
            <a:r>
              <a:rPr lang="en-US" sz="2400" dirty="0">
                <a:solidFill>
                  <a:schemeClr val="bg1"/>
                </a:solidFill>
              </a:rPr>
              <a:t>” [29-30]</a:t>
            </a:r>
          </a:p>
        </p:txBody>
      </p:sp>
    </p:spTree>
    <p:extLst>
      <p:ext uri="{BB962C8B-B14F-4D97-AF65-F5344CB8AC3E}">
        <p14:creationId xmlns:p14="http://schemas.microsoft.com/office/powerpoint/2010/main" val="34136443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711E92-0A2D-4E2C-A532-38A5689F6E9A}"/>
              </a:ext>
            </a:extLst>
          </p:cNvPr>
          <p:cNvSpPr txBox="1"/>
          <p:nvPr/>
        </p:nvSpPr>
        <p:spPr>
          <a:xfrm>
            <a:off x="6484928" y="1905506"/>
            <a:ext cx="4792671" cy="1938992"/>
          </a:xfrm>
          <a:prstGeom prst="rect">
            <a:avLst/>
          </a:prstGeom>
          <a:noFill/>
        </p:spPr>
        <p:txBody>
          <a:bodyPr wrap="square" rtlCol="0">
            <a:spAutoFit/>
          </a:bodyPr>
          <a:lstStyle/>
          <a:p>
            <a:pPr>
              <a:spcAft>
                <a:spcPts val="1000"/>
              </a:spcAft>
            </a:pPr>
            <a:r>
              <a:rPr lang="en-US" sz="2400" dirty="0">
                <a:solidFill>
                  <a:schemeClr val="bg1"/>
                </a:solidFill>
              </a:rPr>
              <a:t>“This individuality […] </a:t>
            </a:r>
            <a:r>
              <a:rPr lang="en-US" sz="2400" b="1" i="1" dirty="0">
                <a:solidFill>
                  <a:srgbClr val="FF0000"/>
                </a:solidFill>
              </a:rPr>
              <a:t>is an event and a form</a:t>
            </a:r>
            <a:r>
              <a:rPr lang="en-US" sz="2400" dirty="0">
                <a:solidFill>
                  <a:schemeClr val="bg1"/>
                </a:solidFill>
              </a:rPr>
              <a:t>… </a:t>
            </a:r>
            <a:r>
              <a:rPr lang="en-US" sz="2400" b="1" dirty="0">
                <a:solidFill>
                  <a:srgbClr val="FF0000"/>
                </a:solidFill>
              </a:rPr>
              <a:t>This shaping is a permanent aspect of a city’s </a:t>
            </a:r>
            <a:r>
              <a:rPr lang="en-US" sz="2400" dirty="0">
                <a:solidFill>
                  <a:schemeClr val="bg1"/>
                </a:solidFill>
              </a:rPr>
              <a:t>unique artifacts, monuments, and the idea we have of it.” [131]</a:t>
            </a:r>
          </a:p>
        </p:txBody>
      </p:sp>
      <p:sp>
        <p:nvSpPr>
          <p:cNvPr id="3" name="TextBox 2">
            <a:extLst>
              <a:ext uri="{FF2B5EF4-FFF2-40B4-BE49-F238E27FC236}">
                <a16:creationId xmlns:a16="http://schemas.microsoft.com/office/drawing/2014/main" id="{7717A55D-8147-4F7E-932A-6765DC6FA704}"/>
              </a:ext>
            </a:extLst>
          </p:cNvPr>
          <p:cNvSpPr txBox="1"/>
          <p:nvPr/>
        </p:nvSpPr>
        <p:spPr>
          <a:xfrm>
            <a:off x="1004624" y="1905506"/>
            <a:ext cx="4792671" cy="3046988"/>
          </a:xfrm>
          <a:prstGeom prst="rect">
            <a:avLst/>
          </a:prstGeom>
          <a:noFill/>
        </p:spPr>
        <p:txBody>
          <a:bodyPr wrap="square" rtlCol="0">
            <a:spAutoFit/>
          </a:bodyPr>
          <a:lstStyle/>
          <a:p>
            <a:pPr>
              <a:spcAft>
                <a:spcPts val="1000"/>
              </a:spcAft>
            </a:pPr>
            <a:r>
              <a:rPr lang="en-US" sz="2400" dirty="0">
                <a:solidFill>
                  <a:schemeClr val="bg1"/>
                </a:solidFill>
              </a:rPr>
              <a:t>“The value of history seen as a collective memory, as the relationship of the collective to its place, is that it helps us to grasp the significance of the urban structure, its individuality, and its architecture which is the form of this individuality.” [131]</a:t>
            </a:r>
          </a:p>
        </p:txBody>
      </p:sp>
    </p:spTree>
    <p:extLst>
      <p:ext uri="{BB962C8B-B14F-4D97-AF65-F5344CB8AC3E}">
        <p14:creationId xmlns:p14="http://schemas.microsoft.com/office/powerpoint/2010/main" val="13028006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527F33-2FE4-40BF-AC14-DE41076CB9A9}"/>
              </a:ext>
            </a:extLst>
          </p:cNvPr>
          <p:cNvSpPr txBox="1"/>
          <p:nvPr/>
        </p:nvSpPr>
        <p:spPr>
          <a:xfrm>
            <a:off x="1408176" y="2723769"/>
            <a:ext cx="9375648" cy="1200329"/>
          </a:xfrm>
          <a:prstGeom prst="rect">
            <a:avLst/>
          </a:prstGeom>
          <a:noFill/>
        </p:spPr>
        <p:txBody>
          <a:bodyPr wrap="square" rtlCol="0">
            <a:spAutoFit/>
          </a:bodyPr>
          <a:lstStyle/>
          <a:p>
            <a:r>
              <a:rPr lang="en-US" sz="2400" dirty="0">
                <a:solidFill>
                  <a:schemeClr val="bg1"/>
                </a:solidFill>
              </a:rPr>
              <a:t>“the union between the past and the future exists in the very idea of the city that it flows through </a:t>
            </a:r>
            <a:r>
              <a:rPr lang="en-US" sz="2400" b="1" dirty="0">
                <a:solidFill>
                  <a:srgbClr val="FF0000"/>
                </a:solidFill>
              </a:rPr>
              <a:t>in the same way that memory flows through the life of a person</a:t>
            </a:r>
            <a:r>
              <a:rPr lang="en-US" sz="2400" dirty="0">
                <a:solidFill>
                  <a:schemeClr val="bg1"/>
                </a:solidFill>
              </a:rPr>
              <a:t>” [131]</a:t>
            </a:r>
            <a:endParaRPr lang="en-US" sz="1400" dirty="0">
              <a:solidFill>
                <a:schemeClr val="bg1"/>
              </a:solidFill>
            </a:endParaRPr>
          </a:p>
        </p:txBody>
      </p:sp>
    </p:spTree>
    <p:extLst>
      <p:ext uri="{BB962C8B-B14F-4D97-AF65-F5344CB8AC3E}">
        <p14:creationId xmlns:p14="http://schemas.microsoft.com/office/powerpoint/2010/main" val="31623200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9857F-8D52-449D-B2DD-C4B3864E36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200275" y="393920"/>
            <a:ext cx="7953376" cy="5579789"/>
          </a:xfrm>
          <a:prstGeom prst="rect">
            <a:avLst/>
          </a:prstGeom>
        </p:spPr>
      </p:pic>
      <p:sp>
        <p:nvSpPr>
          <p:cNvPr id="3" name="TextBox 2">
            <a:extLst>
              <a:ext uri="{FF2B5EF4-FFF2-40B4-BE49-F238E27FC236}">
                <a16:creationId xmlns:a16="http://schemas.microsoft.com/office/drawing/2014/main" id="{207F1315-4566-4769-B6A6-A131A6BB32EB}"/>
              </a:ext>
            </a:extLst>
          </p:cNvPr>
          <p:cNvSpPr txBox="1"/>
          <p:nvPr/>
        </p:nvSpPr>
        <p:spPr>
          <a:xfrm>
            <a:off x="8170585" y="6187081"/>
            <a:ext cx="3222357" cy="276999"/>
          </a:xfrm>
          <a:prstGeom prst="rect">
            <a:avLst/>
          </a:prstGeom>
          <a:noFill/>
        </p:spPr>
        <p:txBody>
          <a:bodyPr wrap="none" rtlCol="0">
            <a:spAutoFit/>
          </a:bodyPr>
          <a:lstStyle/>
          <a:p>
            <a:pPr algn="r"/>
            <a:r>
              <a:rPr lang="en-US" sz="1200" dirty="0">
                <a:solidFill>
                  <a:schemeClr val="bg1"/>
                </a:solidFill>
              </a:rPr>
              <a:t>Giovanni Antonio Canaletto, </a:t>
            </a:r>
            <a:r>
              <a:rPr lang="en-US" sz="1200" i="1" dirty="0">
                <a:solidFill>
                  <a:schemeClr val="bg1"/>
                </a:solidFill>
              </a:rPr>
              <a:t>Capriccio</a:t>
            </a:r>
            <a:r>
              <a:rPr lang="en-US" sz="1200" dirty="0">
                <a:solidFill>
                  <a:schemeClr val="bg1"/>
                </a:solidFill>
              </a:rPr>
              <a:t> (1753 -59)</a:t>
            </a:r>
          </a:p>
        </p:txBody>
      </p:sp>
    </p:spTree>
    <p:extLst>
      <p:ext uri="{BB962C8B-B14F-4D97-AF65-F5344CB8AC3E}">
        <p14:creationId xmlns:p14="http://schemas.microsoft.com/office/powerpoint/2010/main" val="10864019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a:extLst>
              <a:ext uri="{FF2B5EF4-FFF2-40B4-BE49-F238E27FC236}">
                <a16:creationId xmlns:a16="http://schemas.microsoft.com/office/drawing/2014/main" id="{F2E5D95A-934B-435F-A555-F7EFE74F14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47" t="16267" r="7241" b="18583"/>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5937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9857F-8D52-449D-B2DD-C4B3864E36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62403" y="2156005"/>
            <a:ext cx="3629025" cy="2545987"/>
          </a:xfrm>
          <a:prstGeom prst="rect">
            <a:avLst/>
          </a:prstGeom>
        </p:spPr>
      </p:pic>
      <p:sp>
        <p:nvSpPr>
          <p:cNvPr id="3" name="TextBox 2">
            <a:extLst>
              <a:ext uri="{FF2B5EF4-FFF2-40B4-BE49-F238E27FC236}">
                <a16:creationId xmlns:a16="http://schemas.microsoft.com/office/drawing/2014/main" id="{207F1315-4566-4769-B6A6-A131A6BB32EB}"/>
              </a:ext>
            </a:extLst>
          </p:cNvPr>
          <p:cNvSpPr txBox="1"/>
          <p:nvPr/>
        </p:nvSpPr>
        <p:spPr>
          <a:xfrm>
            <a:off x="8170521" y="6187081"/>
            <a:ext cx="3222421" cy="461665"/>
          </a:xfrm>
          <a:prstGeom prst="rect">
            <a:avLst/>
          </a:prstGeom>
          <a:noFill/>
        </p:spPr>
        <p:txBody>
          <a:bodyPr wrap="none" rtlCol="0">
            <a:spAutoFit/>
          </a:bodyPr>
          <a:lstStyle/>
          <a:p>
            <a:pPr algn="r"/>
            <a:r>
              <a:rPr lang="en-US" sz="1200" dirty="0">
                <a:solidFill>
                  <a:schemeClr val="bg1"/>
                </a:solidFill>
              </a:rPr>
              <a:t>Giovanni Antonio Canaletto, </a:t>
            </a:r>
            <a:r>
              <a:rPr lang="en-US" sz="1200" i="1" dirty="0">
                <a:solidFill>
                  <a:schemeClr val="bg1"/>
                </a:solidFill>
              </a:rPr>
              <a:t>Capriccio</a:t>
            </a:r>
            <a:r>
              <a:rPr lang="en-US" sz="1200" dirty="0">
                <a:solidFill>
                  <a:schemeClr val="bg1"/>
                </a:solidFill>
              </a:rPr>
              <a:t> (1753 -59)</a:t>
            </a:r>
          </a:p>
          <a:p>
            <a:pPr algn="r"/>
            <a:r>
              <a:rPr lang="en-US" sz="1200" dirty="0">
                <a:solidFill>
                  <a:schemeClr val="bg1"/>
                </a:solidFill>
              </a:rPr>
              <a:t>Andrea Palladio, </a:t>
            </a:r>
            <a:r>
              <a:rPr lang="en-US" sz="1200" i="1" dirty="0">
                <a:solidFill>
                  <a:schemeClr val="bg1"/>
                </a:solidFill>
              </a:rPr>
              <a:t>Palazzo </a:t>
            </a:r>
            <a:r>
              <a:rPr lang="en-US" sz="1200" i="1" dirty="0" err="1">
                <a:solidFill>
                  <a:schemeClr val="bg1"/>
                </a:solidFill>
              </a:rPr>
              <a:t>Chiericati</a:t>
            </a:r>
            <a:r>
              <a:rPr lang="en-US" sz="1200" i="1" dirty="0">
                <a:solidFill>
                  <a:schemeClr val="bg1"/>
                </a:solidFill>
              </a:rPr>
              <a:t> </a:t>
            </a:r>
            <a:r>
              <a:rPr lang="en-US" sz="1200" dirty="0">
                <a:solidFill>
                  <a:schemeClr val="bg1"/>
                </a:solidFill>
              </a:rPr>
              <a:t>(c. 1680)</a:t>
            </a:r>
          </a:p>
        </p:txBody>
      </p:sp>
      <p:pic>
        <p:nvPicPr>
          <p:cNvPr id="4" name="Picture 3">
            <a:extLst>
              <a:ext uri="{FF2B5EF4-FFF2-40B4-BE49-F238E27FC236}">
                <a16:creationId xmlns:a16="http://schemas.microsoft.com/office/drawing/2014/main" id="{0E331AA0-7D45-4BD1-A4F6-B36B013EF21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11573" y="1133473"/>
            <a:ext cx="6918024" cy="4591052"/>
          </a:xfrm>
          <a:prstGeom prst="rect">
            <a:avLst/>
          </a:prstGeom>
        </p:spPr>
      </p:pic>
    </p:spTree>
    <p:extLst>
      <p:ext uri="{BB962C8B-B14F-4D97-AF65-F5344CB8AC3E}">
        <p14:creationId xmlns:p14="http://schemas.microsoft.com/office/powerpoint/2010/main" val="36840269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9857F-8D52-449D-B2DD-C4B3864E36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62403" y="2156005"/>
            <a:ext cx="3629025" cy="2545987"/>
          </a:xfrm>
          <a:prstGeom prst="rect">
            <a:avLst/>
          </a:prstGeom>
        </p:spPr>
      </p:pic>
      <p:sp>
        <p:nvSpPr>
          <p:cNvPr id="3" name="TextBox 2">
            <a:extLst>
              <a:ext uri="{FF2B5EF4-FFF2-40B4-BE49-F238E27FC236}">
                <a16:creationId xmlns:a16="http://schemas.microsoft.com/office/drawing/2014/main" id="{207F1315-4566-4769-B6A6-A131A6BB32EB}"/>
              </a:ext>
            </a:extLst>
          </p:cNvPr>
          <p:cNvSpPr txBox="1"/>
          <p:nvPr/>
        </p:nvSpPr>
        <p:spPr>
          <a:xfrm>
            <a:off x="8170521" y="6187081"/>
            <a:ext cx="3222421" cy="461665"/>
          </a:xfrm>
          <a:prstGeom prst="rect">
            <a:avLst/>
          </a:prstGeom>
          <a:noFill/>
        </p:spPr>
        <p:txBody>
          <a:bodyPr wrap="none" rtlCol="0">
            <a:spAutoFit/>
          </a:bodyPr>
          <a:lstStyle/>
          <a:p>
            <a:pPr algn="r"/>
            <a:r>
              <a:rPr lang="en-US" sz="1200" dirty="0">
                <a:solidFill>
                  <a:schemeClr val="bg1"/>
                </a:solidFill>
              </a:rPr>
              <a:t>Giovanni Antonio Canaletto, </a:t>
            </a:r>
            <a:r>
              <a:rPr lang="en-US" sz="1200" i="1" dirty="0">
                <a:solidFill>
                  <a:schemeClr val="bg1"/>
                </a:solidFill>
              </a:rPr>
              <a:t>Capriccio</a:t>
            </a:r>
            <a:r>
              <a:rPr lang="en-US" sz="1200" dirty="0">
                <a:solidFill>
                  <a:schemeClr val="bg1"/>
                </a:solidFill>
              </a:rPr>
              <a:t> (1753 -59)</a:t>
            </a:r>
          </a:p>
          <a:p>
            <a:pPr algn="r"/>
            <a:r>
              <a:rPr lang="en-US" sz="1200" dirty="0">
                <a:solidFill>
                  <a:schemeClr val="bg1"/>
                </a:solidFill>
              </a:rPr>
              <a:t>Andrea Palladio, </a:t>
            </a:r>
            <a:r>
              <a:rPr lang="en-US" sz="1200" i="1" dirty="0">
                <a:solidFill>
                  <a:schemeClr val="bg1"/>
                </a:solidFill>
              </a:rPr>
              <a:t>Ponte di Rialto</a:t>
            </a:r>
            <a:r>
              <a:rPr lang="en-US" sz="1200" dirty="0">
                <a:solidFill>
                  <a:schemeClr val="bg1"/>
                </a:solidFill>
              </a:rPr>
              <a:t> (1588 – 91)</a:t>
            </a:r>
          </a:p>
        </p:txBody>
      </p:sp>
      <p:pic>
        <p:nvPicPr>
          <p:cNvPr id="4" name="Picture 3">
            <a:extLst>
              <a:ext uri="{FF2B5EF4-FFF2-40B4-BE49-F238E27FC236}">
                <a16:creationId xmlns:a16="http://schemas.microsoft.com/office/drawing/2014/main" id="{0E331AA0-7D45-4BD1-A4F6-B36B013EF21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109884" y="1133473"/>
            <a:ext cx="6121402" cy="4591052"/>
          </a:xfrm>
          <a:prstGeom prst="rect">
            <a:avLst/>
          </a:prstGeom>
        </p:spPr>
      </p:pic>
    </p:spTree>
    <p:extLst>
      <p:ext uri="{BB962C8B-B14F-4D97-AF65-F5344CB8AC3E}">
        <p14:creationId xmlns:p14="http://schemas.microsoft.com/office/powerpoint/2010/main" val="15652967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9857F-8D52-449D-B2DD-C4B3864E36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62403" y="2156005"/>
            <a:ext cx="3629025" cy="2545987"/>
          </a:xfrm>
          <a:prstGeom prst="rect">
            <a:avLst/>
          </a:prstGeom>
        </p:spPr>
      </p:pic>
      <p:sp>
        <p:nvSpPr>
          <p:cNvPr id="3" name="TextBox 2">
            <a:extLst>
              <a:ext uri="{FF2B5EF4-FFF2-40B4-BE49-F238E27FC236}">
                <a16:creationId xmlns:a16="http://schemas.microsoft.com/office/drawing/2014/main" id="{207F1315-4566-4769-B6A6-A131A6BB32EB}"/>
              </a:ext>
            </a:extLst>
          </p:cNvPr>
          <p:cNvSpPr txBox="1"/>
          <p:nvPr/>
        </p:nvSpPr>
        <p:spPr>
          <a:xfrm>
            <a:off x="8127304" y="6187081"/>
            <a:ext cx="3265638" cy="461665"/>
          </a:xfrm>
          <a:prstGeom prst="rect">
            <a:avLst/>
          </a:prstGeom>
          <a:noFill/>
        </p:spPr>
        <p:txBody>
          <a:bodyPr wrap="none" rtlCol="0">
            <a:spAutoFit/>
          </a:bodyPr>
          <a:lstStyle/>
          <a:p>
            <a:pPr algn="r"/>
            <a:r>
              <a:rPr lang="en-US" sz="1200" dirty="0">
                <a:solidFill>
                  <a:schemeClr val="bg1"/>
                </a:solidFill>
              </a:rPr>
              <a:t>Giovanni Antonio Canaletto, </a:t>
            </a:r>
            <a:r>
              <a:rPr lang="en-US" sz="1200" i="1" dirty="0">
                <a:solidFill>
                  <a:schemeClr val="bg1"/>
                </a:solidFill>
              </a:rPr>
              <a:t>Capriccio</a:t>
            </a:r>
            <a:r>
              <a:rPr lang="en-US" sz="1200" dirty="0">
                <a:solidFill>
                  <a:schemeClr val="bg1"/>
                </a:solidFill>
              </a:rPr>
              <a:t> (1753 -59)</a:t>
            </a:r>
          </a:p>
          <a:p>
            <a:pPr algn="r"/>
            <a:r>
              <a:rPr lang="en-US" sz="1200" dirty="0">
                <a:solidFill>
                  <a:schemeClr val="bg1"/>
                </a:solidFill>
              </a:rPr>
              <a:t>Andrea Palladio, </a:t>
            </a:r>
            <a:r>
              <a:rPr lang="en-US" sz="1200" i="1" dirty="0">
                <a:solidFill>
                  <a:schemeClr val="bg1"/>
                </a:solidFill>
              </a:rPr>
              <a:t>Basilica di Vicenza</a:t>
            </a:r>
            <a:r>
              <a:rPr lang="en-US" sz="1200" dirty="0">
                <a:solidFill>
                  <a:schemeClr val="bg1"/>
                </a:solidFill>
              </a:rPr>
              <a:t> (1549 – 1614)</a:t>
            </a:r>
          </a:p>
        </p:txBody>
      </p:sp>
      <p:pic>
        <p:nvPicPr>
          <p:cNvPr id="4" name="Picture 3">
            <a:extLst>
              <a:ext uri="{FF2B5EF4-FFF2-40B4-BE49-F238E27FC236}">
                <a16:creationId xmlns:a16="http://schemas.microsoft.com/office/drawing/2014/main" id="{0E331AA0-7D45-4BD1-A4F6-B36B013EF21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27296" y="1133473"/>
            <a:ext cx="6886578" cy="4591052"/>
          </a:xfrm>
          <a:prstGeom prst="rect">
            <a:avLst/>
          </a:prstGeom>
        </p:spPr>
      </p:pic>
    </p:spTree>
    <p:extLst>
      <p:ext uri="{BB962C8B-B14F-4D97-AF65-F5344CB8AC3E}">
        <p14:creationId xmlns:p14="http://schemas.microsoft.com/office/powerpoint/2010/main" val="18092460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9857F-8D52-449D-B2DD-C4B3864E36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200275" y="393920"/>
            <a:ext cx="7953376" cy="5579789"/>
          </a:xfrm>
          <a:prstGeom prst="rect">
            <a:avLst/>
          </a:prstGeom>
        </p:spPr>
      </p:pic>
      <p:sp>
        <p:nvSpPr>
          <p:cNvPr id="3" name="TextBox 2">
            <a:extLst>
              <a:ext uri="{FF2B5EF4-FFF2-40B4-BE49-F238E27FC236}">
                <a16:creationId xmlns:a16="http://schemas.microsoft.com/office/drawing/2014/main" id="{207F1315-4566-4769-B6A6-A131A6BB32EB}"/>
              </a:ext>
            </a:extLst>
          </p:cNvPr>
          <p:cNvSpPr txBox="1"/>
          <p:nvPr/>
        </p:nvSpPr>
        <p:spPr>
          <a:xfrm>
            <a:off x="8170585" y="6187081"/>
            <a:ext cx="3222357" cy="276999"/>
          </a:xfrm>
          <a:prstGeom prst="rect">
            <a:avLst/>
          </a:prstGeom>
          <a:noFill/>
        </p:spPr>
        <p:txBody>
          <a:bodyPr wrap="none" rtlCol="0">
            <a:spAutoFit/>
          </a:bodyPr>
          <a:lstStyle/>
          <a:p>
            <a:pPr algn="r"/>
            <a:r>
              <a:rPr lang="en-US" sz="1200" dirty="0">
                <a:solidFill>
                  <a:schemeClr val="bg1"/>
                </a:solidFill>
              </a:rPr>
              <a:t>Giovanni Antonio Canaletto, </a:t>
            </a:r>
            <a:r>
              <a:rPr lang="en-US" sz="1200" i="1" dirty="0">
                <a:solidFill>
                  <a:schemeClr val="bg1"/>
                </a:solidFill>
              </a:rPr>
              <a:t>Capriccio</a:t>
            </a:r>
            <a:r>
              <a:rPr lang="en-US" sz="1200" dirty="0">
                <a:solidFill>
                  <a:schemeClr val="bg1"/>
                </a:solidFill>
              </a:rPr>
              <a:t> (1753 -59)</a:t>
            </a:r>
          </a:p>
        </p:txBody>
      </p:sp>
    </p:spTree>
    <p:extLst>
      <p:ext uri="{BB962C8B-B14F-4D97-AF65-F5344CB8AC3E}">
        <p14:creationId xmlns:p14="http://schemas.microsoft.com/office/powerpoint/2010/main" val="1592557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9857F-8D52-449D-B2DD-C4B3864E36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78069" y="400050"/>
            <a:ext cx="3911262" cy="5886450"/>
          </a:xfrm>
          <a:prstGeom prst="rect">
            <a:avLst/>
          </a:prstGeom>
        </p:spPr>
      </p:pic>
      <p:sp>
        <p:nvSpPr>
          <p:cNvPr id="3" name="TextBox 2">
            <a:extLst>
              <a:ext uri="{FF2B5EF4-FFF2-40B4-BE49-F238E27FC236}">
                <a16:creationId xmlns:a16="http://schemas.microsoft.com/office/drawing/2014/main" id="{207F1315-4566-4769-B6A6-A131A6BB32EB}"/>
              </a:ext>
            </a:extLst>
          </p:cNvPr>
          <p:cNvSpPr txBox="1"/>
          <p:nvPr/>
        </p:nvSpPr>
        <p:spPr>
          <a:xfrm>
            <a:off x="7747520" y="6187081"/>
            <a:ext cx="3645422" cy="276999"/>
          </a:xfrm>
          <a:prstGeom prst="rect">
            <a:avLst/>
          </a:prstGeom>
          <a:noFill/>
        </p:spPr>
        <p:txBody>
          <a:bodyPr wrap="none" rtlCol="0">
            <a:spAutoFit/>
          </a:bodyPr>
          <a:lstStyle/>
          <a:p>
            <a:pPr algn="r"/>
            <a:r>
              <a:rPr lang="en-US" sz="1200" dirty="0">
                <a:solidFill>
                  <a:schemeClr val="bg1"/>
                </a:solidFill>
              </a:rPr>
              <a:t>Aldo Rossi, </a:t>
            </a:r>
            <a:r>
              <a:rPr lang="en-US" sz="1200" i="1" dirty="0">
                <a:solidFill>
                  <a:schemeClr val="bg1"/>
                </a:solidFill>
              </a:rPr>
              <a:t>San </a:t>
            </a:r>
            <a:r>
              <a:rPr lang="en-US" sz="1200" i="1" dirty="0" err="1">
                <a:solidFill>
                  <a:schemeClr val="bg1"/>
                </a:solidFill>
              </a:rPr>
              <a:t>Cataldo</a:t>
            </a:r>
            <a:r>
              <a:rPr lang="en-US" sz="1200" i="1" dirty="0">
                <a:solidFill>
                  <a:schemeClr val="bg1"/>
                </a:solidFill>
              </a:rPr>
              <a:t> Cemetery</a:t>
            </a:r>
            <a:r>
              <a:rPr lang="en-US" sz="1200" dirty="0">
                <a:solidFill>
                  <a:schemeClr val="bg1"/>
                </a:solidFill>
              </a:rPr>
              <a:t>, Modena, Italy (1971)</a:t>
            </a:r>
          </a:p>
        </p:txBody>
      </p:sp>
      <p:pic>
        <p:nvPicPr>
          <p:cNvPr id="5" name="Picture 4">
            <a:extLst>
              <a:ext uri="{FF2B5EF4-FFF2-40B4-BE49-F238E27FC236}">
                <a16:creationId xmlns:a16="http://schemas.microsoft.com/office/drawing/2014/main" id="{5DAF2F1F-5AAB-4801-9D83-67734B4FA60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686425" y="1394045"/>
            <a:ext cx="5829300" cy="3886200"/>
          </a:xfrm>
          <a:prstGeom prst="rect">
            <a:avLst/>
          </a:prstGeom>
        </p:spPr>
      </p:pic>
    </p:spTree>
    <p:extLst>
      <p:ext uri="{BB962C8B-B14F-4D97-AF65-F5344CB8AC3E}">
        <p14:creationId xmlns:p14="http://schemas.microsoft.com/office/powerpoint/2010/main" val="17290098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1118" y="627383"/>
            <a:ext cx="5494882" cy="5603234"/>
          </a:xfrm>
          <a:prstGeom prst="rect">
            <a:avLst/>
          </a:prstGeom>
        </p:spPr>
      </p:pic>
      <p:sp>
        <p:nvSpPr>
          <p:cNvPr id="5" name="TextBox 4">
            <a:extLst>
              <a:ext uri="{FF2B5EF4-FFF2-40B4-BE49-F238E27FC236}">
                <a16:creationId xmlns:a16="http://schemas.microsoft.com/office/drawing/2014/main" id="{8258F086-2BC2-468C-B78C-0EBA643286BD}"/>
              </a:ext>
            </a:extLst>
          </p:cNvPr>
          <p:cNvSpPr txBox="1"/>
          <p:nvPr/>
        </p:nvSpPr>
        <p:spPr>
          <a:xfrm>
            <a:off x="7368827" y="6187081"/>
            <a:ext cx="4024115" cy="461665"/>
          </a:xfrm>
          <a:prstGeom prst="rect">
            <a:avLst/>
          </a:prstGeom>
          <a:noFill/>
        </p:spPr>
        <p:txBody>
          <a:bodyPr wrap="none" rtlCol="0">
            <a:spAutoFit/>
          </a:bodyPr>
          <a:lstStyle/>
          <a:p>
            <a:pPr algn="r"/>
            <a:r>
              <a:rPr lang="en-US" sz="1200" dirty="0">
                <a:solidFill>
                  <a:schemeClr val="bg1"/>
                </a:solidFill>
              </a:rPr>
              <a:t>Aldo Rossi, Bruno Reichlin, Fabio Reinhart, </a:t>
            </a:r>
            <a:r>
              <a:rPr lang="en-US" sz="1200" dirty="0" err="1">
                <a:solidFill>
                  <a:schemeClr val="bg1"/>
                </a:solidFill>
              </a:rPr>
              <a:t>Eraldo</a:t>
            </a:r>
            <a:r>
              <a:rPr lang="en-US" sz="1200" dirty="0">
                <a:solidFill>
                  <a:schemeClr val="bg1"/>
                </a:solidFill>
              </a:rPr>
              <a:t> </a:t>
            </a:r>
            <a:r>
              <a:rPr lang="en-US" sz="1200" dirty="0" err="1">
                <a:solidFill>
                  <a:schemeClr val="bg1"/>
                </a:solidFill>
              </a:rPr>
              <a:t>Consolascio</a:t>
            </a:r>
            <a:endParaRPr lang="en-US" sz="1200" dirty="0">
              <a:solidFill>
                <a:schemeClr val="bg1"/>
              </a:solidFill>
            </a:endParaRPr>
          </a:p>
          <a:p>
            <a:pPr algn="r"/>
            <a:r>
              <a:rPr lang="en-US" sz="1200" i="1" dirty="0" err="1">
                <a:solidFill>
                  <a:schemeClr val="bg1"/>
                </a:solidFill>
              </a:rPr>
              <a:t>Città</a:t>
            </a:r>
            <a:r>
              <a:rPr lang="en-US" sz="1200" i="1" dirty="0">
                <a:solidFill>
                  <a:schemeClr val="bg1"/>
                </a:solidFill>
              </a:rPr>
              <a:t> </a:t>
            </a:r>
            <a:r>
              <a:rPr lang="en-US" sz="1200" i="1" dirty="0" err="1">
                <a:solidFill>
                  <a:schemeClr val="bg1"/>
                </a:solidFill>
              </a:rPr>
              <a:t>Analoga</a:t>
            </a:r>
            <a:r>
              <a:rPr lang="en-US" sz="1200" i="1" dirty="0">
                <a:solidFill>
                  <a:schemeClr val="bg1"/>
                </a:solidFill>
              </a:rPr>
              <a:t> </a:t>
            </a:r>
            <a:r>
              <a:rPr lang="en-US" sz="1200" dirty="0">
                <a:solidFill>
                  <a:schemeClr val="bg1"/>
                </a:solidFill>
              </a:rPr>
              <a:t>(1976)</a:t>
            </a:r>
          </a:p>
        </p:txBody>
      </p:sp>
    </p:spTree>
    <p:extLst>
      <p:ext uri="{BB962C8B-B14F-4D97-AF65-F5344CB8AC3E}">
        <p14:creationId xmlns:p14="http://schemas.microsoft.com/office/powerpoint/2010/main" val="25037668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1118" y="627383"/>
            <a:ext cx="5494882" cy="5603234"/>
          </a:xfrm>
          <a:prstGeom prst="rect">
            <a:avLst/>
          </a:prstGeom>
        </p:spPr>
      </p:pic>
      <p:sp>
        <p:nvSpPr>
          <p:cNvPr id="5" name="TextBox 4">
            <a:extLst>
              <a:ext uri="{FF2B5EF4-FFF2-40B4-BE49-F238E27FC236}">
                <a16:creationId xmlns:a16="http://schemas.microsoft.com/office/drawing/2014/main" id="{8258F086-2BC2-468C-B78C-0EBA643286BD}"/>
              </a:ext>
            </a:extLst>
          </p:cNvPr>
          <p:cNvSpPr txBox="1"/>
          <p:nvPr/>
        </p:nvSpPr>
        <p:spPr>
          <a:xfrm>
            <a:off x="7368827" y="6187081"/>
            <a:ext cx="4024115" cy="461665"/>
          </a:xfrm>
          <a:prstGeom prst="rect">
            <a:avLst/>
          </a:prstGeom>
          <a:noFill/>
        </p:spPr>
        <p:txBody>
          <a:bodyPr wrap="none" rtlCol="0">
            <a:spAutoFit/>
          </a:bodyPr>
          <a:lstStyle/>
          <a:p>
            <a:pPr algn="r"/>
            <a:r>
              <a:rPr lang="en-US" sz="1200" dirty="0">
                <a:solidFill>
                  <a:schemeClr val="bg1"/>
                </a:solidFill>
              </a:rPr>
              <a:t>Aldo Rossi, Bruno Reichlin, Fabio Reinhart, </a:t>
            </a:r>
            <a:r>
              <a:rPr lang="en-US" sz="1200" dirty="0" err="1">
                <a:solidFill>
                  <a:schemeClr val="bg1"/>
                </a:solidFill>
              </a:rPr>
              <a:t>Eraldo</a:t>
            </a:r>
            <a:r>
              <a:rPr lang="en-US" sz="1200" dirty="0">
                <a:solidFill>
                  <a:schemeClr val="bg1"/>
                </a:solidFill>
              </a:rPr>
              <a:t> </a:t>
            </a:r>
            <a:r>
              <a:rPr lang="en-US" sz="1200" dirty="0" err="1">
                <a:solidFill>
                  <a:schemeClr val="bg1"/>
                </a:solidFill>
              </a:rPr>
              <a:t>Consolascio</a:t>
            </a:r>
            <a:endParaRPr lang="en-US" sz="1200" dirty="0">
              <a:solidFill>
                <a:schemeClr val="bg1"/>
              </a:solidFill>
            </a:endParaRPr>
          </a:p>
          <a:p>
            <a:pPr algn="r"/>
            <a:r>
              <a:rPr lang="en-US" sz="1200" i="1" dirty="0" err="1">
                <a:solidFill>
                  <a:schemeClr val="bg1"/>
                </a:solidFill>
              </a:rPr>
              <a:t>Città</a:t>
            </a:r>
            <a:r>
              <a:rPr lang="en-US" sz="1200" i="1" dirty="0">
                <a:solidFill>
                  <a:schemeClr val="bg1"/>
                </a:solidFill>
              </a:rPr>
              <a:t> </a:t>
            </a:r>
            <a:r>
              <a:rPr lang="en-US" sz="1200" i="1" dirty="0" err="1">
                <a:solidFill>
                  <a:schemeClr val="bg1"/>
                </a:solidFill>
              </a:rPr>
              <a:t>Analoga</a:t>
            </a:r>
            <a:r>
              <a:rPr lang="en-US" sz="1200" i="1" dirty="0">
                <a:solidFill>
                  <a:schemeClr val="bg1"/>
                </a:solidFill>
              </a:rPr>
              <a:t> </a:t>
            </a:r>
            <a:r>
              <a:rPr lang="en-US" sz="1200" dirty="0">
                <a:solidFill>
                  <a:schemeClr val="bg1"/>
                </a:solidFill>
              </a:rPr>
              <a:t>(1976)</a:t>
            </a:r>
          </a:p>
        </p:txBody>
      </p:sp>
      <p:sp>
        <p:nvSpPr>
          <p:cNvPr id="2" name="TextBox 1">
            <a:extLst>
              <a:ext uri="{FF2B5EF4-FFF2-40B4-BE49-F238E27FC236}">
                <a16:creationId xmlns:a16="http://schemas.microsoft.com/office/drawing/2014/main" id="{C343FFFC-A5F6-4E84-950F-703FE593B857}"/>
              </a:ext>
            </a:extLst>
          </p:cNvPr>
          <p:cNvSpPr txBox="1"/>
          <p:nvPr/>
        </p:nvSpPr>
        <p:spPr>
          <a:xfrm>
            <a:off x="6683398" y="3198167"/>
            <a:ext cx="4792671" cy="461665"/>
          </a:xfrm>
          <a:prstGeom prst="rect">
            <a:avLst/>
          </a:prstGeom>
          <a:noFill/>
        </p:spPr>
        <p:txBody>
          <a:bodyPr wrap="square" rtlCol="0">
            <a:spAutoFit/>
          </a:bodyPr>
          <a:lstStyle/>
          <a:p>
            <a:pPr algn="ctr">
              <a:spcAft>
                <a:spcPts val="1000"/>
              </a:spcAft>
            </a:pPr>
            <a:r>
              <a:rPr lang="en-US" sz="2400" dirty="0">
                <a:solidFill>
                  <a:schemeClr val="bg1"/>
                </a:solidFill>
              </a:rPr>
              <a:t>“</a:t>
            </a:r>
            <a:r>
              <a:rPr lang="en-US" sz="2400" dirty="0" err="1">
                <a:solidFill>
                  <a:schemeClr val="bg1"/>
                </a:solidFill>
              </a:rPr>
              <a:t>L’architettura</a:t>
            </a:r>
            <a:r>
              <a:rPr lang="en-US" sz="2400" dirty="0">
                <a:solidFill>
                  <a:schemeClr val="bg1"/>
                </a:solidFill>
              </a:rPr>
              <a:t> </a:t>
            </a:r>
            <a:r>
              <a:rPr lang="en-US" sz="2400" dirty="0" err="1">
                <a:solidFill>
                  <a:schemeClr val="bg1"/>
                </a:solidFill>
              </a:rPr>
              <a:t>sono</a:t>
            </a:r>
            <a:r>
              <a:rPr lang="en-US" sz="2400" dirty="0">
                <a:solidFill>
                  <a:schemeClr val="bg1"/>
                </a:solidFill>
              </a:rPr>
              <a:t> le </a:t>
            </a:r>
            <a:r>
              <a:rPr lang="en-US" sz="2400" dirty="0" err="1">
                <a:solidFill>
                  <a:schemeClr val="bg1"/>
                </a:solidFill>
              </a:rPr>
              <a:t>architetture</a:t>
            </a:r>
            <a:r>
              <a:rPr lang="en-US" sz="2400" dirty="0">
                <a:solidFill>
                  <a:schemeClr val="bg1"/>
                </a:solidFill>
              </a:rPr>
              <a:t>”</a:t>
            </a:r>
          </a:p>
        </p:txBody>
      </p:sp>
    </p:spTree>
    <p:extLst>
      <p:ext uri="{BB962C8B-B14F-4D97-AF65-F5344CB8AC3E}">
        <p14:creationId xmlns:p14="http://schemas.microsoft.com/office/powerpoint/2010/main" val="9708169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0A3D23-FC3B-482E-A224-753A6A9122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1118" y="627383"/>
            <a:ext cx="5494882" cy="5603234"/>
          </a:xfrm>
          <a:prstGeom prst="rect">
            <a:avLst/>
          </a:prstGeom>
        </p:spPr>
      </p:pic>
      <p:pic>
        <p:nvPicPr>
          <p:cNvPr id="1026" name="Picture 2" descr="Image result for citta analoga venice biennale">
            <a:extLst>
              <a:ext uri="{FF2B5EF4-FFF2-40B4-BE49-F238E27FC236}">
                <a16:creationId xmlns:a16="http://schemas.microsoft.com/office/drawing/2014/main" id="{403A330E-5E2D-4854-B535-224B0D8550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108" t="6936" r="9232" b="4353"/>
          <a:stretch/>
        </p:blipFill>
        <p:spPr bwMode="auto">
          <a:xfrm>
            <a:off x="6531202" y="1776984"/>
            <a:ext cx="5059680" cy="33040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6849E6D-0427-433B-8D36-D20FC57AF44F}"/>
              </a:ext>
            </a:extLst>
          </p:cNvPr>
          <p:cNvSpPr txBox="1"/>
          <p:nvPr/>
        </p:nvSpPr>
        <p:spPr>
          <a:xfrm>
            <a:off x="7368827" y="6187081"/>
            <a:ext cx="4024115" cy="461665"/>
          </a:xfrm>
          <a:prstGeom prst="rect">
            <a:avLst/>
          </a:prstGeom>
          <a:noFill/>
        </p:spPr>
        <p:txBody>
          <a:bodyPr wrap="none" rtlCol="0">
            <a:spAutoFit/>
          </a:bodyPr>
          <a:lstStyle/>
          <a:p>
            <a:pPr algn="r"/>
            <a:r>
              <a:rPr lang="en-US" sz="1200" dirty="0">
                <a:solidFill>
                  <a:schemeClr val="bg1"/>
                </a:solidFill>
              </a:rPr>
              <a:t>Aldo Rossi, Bruno Reichlin, Fabio Reinhart, </a:t>
            </a:r>
            <a:r>
              <a:rPr lang="en-US" sz="1200" dirty="0" err="1">
                <a:solidFill>
                  <a:schemeClr val="bg1"/>
                </a:solidFill>
              </a:rPr>
              <a:t>Eraldo</a:t>
            </a:r>
            <a:r>
              <a:rPr lang="en-US" sz="1200" dirty="0">
                <a:solidFill>
                  <a:schemeClr val="bg1"/>
                </a:solidFill>
              </a:rPr>
              <a:t> </a:t>
            </a:r>
            <a:r>
              <a:rPr lang="en-US" sz="1200" dirty="0" err="1">
                <a:solidFill>
                  <a:schemeClr val="bg1"/>
                </a:solidFill>
              </a:rPr>
              <a:t>Consolascio</a:t>
            </a:r>
            <a:endParaRPr lang="en-US" sz="1200" dirty="0">
              <a:solidFill>
                <a:schemeClr val="bg1"/>
              </a:solidFill>
            </a:endParaRPr>
          </a:p>
          <a:p>
            <a:pPr algn="r"/>
            <a:r>
              <a:rPr lang="en-US" sz="1200" i="1" dirty="0" err="1">
                <a:solidFill>
                  <a:schemeClr val="bg1"/>
                </a:solidFill>
              </a:rPr>
              <a:t>Città</a:t>
            </a:r>
            <a:r>
              <a:rPr lang="en-US" sz="1200" i="1" dirty="0">
                <a:solidFill>
                  <a:schemeClr val="bg1"/>
                </a:solidFill>
              </a:rPr>
              <a:t> </a:t>
            </a:r>
            <a:r>
              <a:rPr lang="en-US" sz="1200" i="1" dirty="0" err="1">
                <a:solidFill>
                  <a:schemeClr val="bg1"/>
                </a:solidFill>
              </a:rPr>
              <a:t>Analoga</a:t>
            </a:r>
            <a:r>
              <a:rPr lang="en-US" sz="1200" i="1" dirty="0">
                <a:solidFill>
                  <a:schemeClr val="bg1"/>
                </a:solidFill>
              </a:rPr>
              <a:t> </a:t>
            </a:r>
            <a:r>
              <a:rPr lang="en-US" sz="1200" dirty="0">
                <a:solidFill>
                  <a:schemeClr val="bg1"/>
                </a:solidFill>
              </a:rPr>
              <a:t>(1976)</a:t>
            </a:r>
          </a:p>
        </p:txBody>
      </p:sp>
    </p:spTree>
    <p:extLst>
      <p:ext uri="{BB962C8B-B14F-4D97-AF65-F5344CB8AC3E}">
        <p14:creationId xmlns:p14="http://schemas.microsoft.com/office/powerpoint/2010/main" val="229519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E9857F-8D52-449D-B2DD-C4B3864E36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24367" y="1601266"/>
            <a:ext cx="5066269" cy="3554302"/>
          </a:xfrm>
          <a:prstGeom prst="rect">
            <a:avLst/>
          </a:prstGeom>
        </p:spPr>
      </p:pic>
      <p:pic>
        <p:nvPicPr>
          <p:cNvPr id="5" name="Picture 4">
            <a:extLst>
              <a:ext uri="{FF2B5EF4-FFF2-40B4-BE49-F238E27FC236}">
                <a16:creationId xmlns:a16="http://schemas.microsoft.com/office/drawing/2014/main" id="{2C0A3D23-FC3B-482E-A224-753A6A9122B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01118" y="627383"/>
            <a:ext cx="5494882" cy="5603234"/>
          </a:xfrm>
          <a:prstGeom prst="rect">
            <a:avLst/>
          </a:prstGeom>
        </p:spPr>
      </p:pic>
    </p:spTree>
    <p:extLst>
      <p:ext uri="{BB962C8B-B14F-4D97-AF65-F5344CB8AC3E}">
        <p14:creationId xmlns:p14="http://schemas.microsoft.com/office/powerpoint/2010/main" val="42743642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2209019" y="2845689"/>
            <a:ext cx="7886700" cy="923330"/>
          </a:xfrm>
          <a:prstGeom prst="rect">
            <a:avLst/>
          </a:prstGeom>
          <a:noFill/>
        </p:spPr>
        <p:txBody>
          <a:bodyPr wrap="square" rtlCol="0">
            <a:spAutoFit/>
          </a:bodyPr>
          <a:lstStyle/>
          <a:p>
            <a:pPr algn="ctr"/>
            <a:r>
              <a:rPr lang="en-US" sz="5400" dirty="0">
                <a:solidFill>
                  <a:schemeClr val="bg1"/>
                </a:solidFill>
              </a:rPr>
              <a:t>ANALOGY</a:t>
            </a:r>
          </a:p>
        </p:txBody>
      </p:sp>
    </p:spTree>
    <p:extLst>
      <p:ext uri="{BB962C8B-B14F-4D97-AF65-F5344CB8AC3E}">
        <p14:creationId xmlns:p14="http://schemas.microsoft.com/office/powerpoint/2010/main" val="23588708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527F33-2FE4-40BF-AC14-DE41076CB9A9}"/>
              </a:ext>
            </a:extLst>
          </p:cNvPr>
          <p:cNvSpPr txBox="1"/>
          <p:nvPr/>
        </p:nvSpPr>
        <p:spPr>
          <a:xfrm>
            <a:off x="2209019" y="2181225"/>
            <a:ext cx="7886700" cy="1938992"/>
          </a:xfrm>
          <a:prstGeom prst="rect">
            <a:avLst/>
          </a:prstGeom>
          <a:noFill/>
        </p:spPr>
        <p:txBody>
          <a:bodyPr wrap="square" rtlCol="0">
            <a:spAutoFit/>
          </a:bodyPr>
          <a:lstStyle/>
          <a:p>
            <a:r>
              <a:rPr lang="en-US" sz="2400" dirty="0">
                <a:solidFill>
                  <a:schemeClr val="bg1"/>
                </a:solidFill>
              </a:rPr>
              <a:t>“Analogy expresses itself through a process of architectural design whose elements are </a:t>
            </a:r>
            <a:r>
              <a:rPr lang="en-US" sz="2400" b="1" dirty="0">
                <a:solidFill>
                  <a:srgbClr val="FF0000"/>
                </a:solidFill>
              </a:rPr>
              <a:t>preexisting</a:t>
            </a:r>
            <a:r>
              <a:rPr lang="en-US" sz="2400" dirty="0">
                <a:solidFill>
                  <a:schemeClr val="bg1"/>
                </a:solidFill>
              </a:rPr>
              <a:t> and formally defined, but whose true meaning is unforeseen at the beginning and unfolds only at the end of the process. </a:t>
            </a:r>
            <a:r>
              <a:rPr lang="en-US" sz="2400" b="1" dirty="0">
                <a:solidFill>
                  <a:srgbClr val="FF0000"/>
                </a:solidFill>
              </a:rPr>
              <a:t>Thus the meaning of the process is identified with the meaning of the city</a:t>
            </a:r>
            <a:r>
              <a:rPr lang="en-US" sz="2400" dirty="0">
                <a:solidFill>
                  <a:schemeClr val="bg1"/>
                </a:solidFill>
              </a:rPr>
              <a:t>.” [18]</a:t>
            </a:r>
            <a:endParaRPr lang="en-US" sz="1400" dirty="0">
              <a:solidFill>
                <a:schemeClr val="bg1"/>
              </a:solidFill>
            </a:endParaRPr>
          </a:p>
        </p:txBody>
      </p:sp>
    </p:spTree>
    <p:extLst>
      <p:ext uri="{BB962C8B-B14F-4D97-AF65-F5344CB8AC3E}">
        <p14:creationId xmlns:p14="http://schemas.microsoft.com/office/powerpoint/2010/main" val="35253289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8DF2A-4740-4E7B-BBA4-C09C99A83570}"/>
              </a:ext>
            </a:extLst>
          </p:cNvPr>
          <p:cNvSpPr txBox="1"/>
          <p:nvPr/>
        </p:nvSpPr>
        <p:spPr>
          <a:xfrm>
            <a:off x="2209019" y="1969389"/>
            <a:ext cx="7886700" cy="923330"/>
          </a:xfrm>
          <a:prstGeom prst="rect">
            <a:avLst/>
          </a:prstGeom>
          <a:noFill/>
        </p:spPr>
        <p:txBody>
          <a:bodyPr wrap="square" rtlCol="0">
            <a:spAutoFit/>
          </a:bodyPr>
          <a:lstStyle/>
          <a:p>
            <a:pPr algn="ctr"/>
            <a:r>
              <a:rPr lang="en-US" sz="5400" dirty="0">
                <a:solidFill>
                  <a:schemeClr val="bg1"/>
                </a:solidFill>
              </a:rPr>
              <a:t>ANALOGY</a:t>
            </a:r>
          </a:p>
        </p:txBody>
      </p:sp>
      <p:sp>
        <p:nvSpPr>
          <p:cNvPr id="3" name="TextBox 2">
            <a:extLst>
              <a:ext uri="{FF2B5EF4-FFF2-40B4-BE49-F238E27FC236}">
                <a16:creationId xmlns:a16="http://schemas.microsoft.com/office/drawing/2014/main" id="{A4A8B9AB-28CE-4723-AA21-BE30839D2D63}"/>
              </a:ext>
            </a:extLst>
          </p:cNvPr>
          <p:cNvSpPr txBox="1"/>
          <p:nvPr/>
        </p:nvSpPr>
        <p:spPr>
          <a:xfrm>
            <a:off x="2209019" y="3236214"/>
            <a:ext cx="7886700" cy="923330"/>
          </a:xfrm>
          <a:prstGeom prst="rect">
            <a:avLst/>
          </a:prstGeom>
          <a:noFill/>
        </p:spPr>
        <p:txBody>
          <a:bodyPr wrap="square" rtlCol="0">
            <a:spAutoFit/>
          </a:bodyPr>
          <a:lstStyle/>
          <a:p>
            <a:pPr algn="ctr"/>
            <a:r>
              <a:rPr lang="en-US" sz="5400" dirty="0">
                <a:solidFill>
                  <a:schemeClr val="bg1"/>
                </a:solidFill>
              </a:rPr>
              <a:t>TYPOLOGY</a:t>
            </a:r>
          </a:p>
        </p:txBody>
      </p:sp>
    </p:spTree>
    <p:extLst>
      <p:ext uri="{BB962C8B-B14F-4D97-AF65-F5344CB8AC3E}">
        <p14:creationId xmlns:p14="http://schemas.microsoft.com/office/powerpoint/2010/main" val="14976617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711E92-0A2D-4E2C-A532-38A5689F6E9A}"/>
              </a:ext>
            </a:extLst>
          </p:cNvPr>
          <p:cNvSpPr txBox="1"/>
          <p:nvPr/>
        </p:nvSpPr>
        <p:spPr>
          <a:xfrm>
            <a:off x="3699664" y="1667381"/>
            <a:ext cx="4792671" cy="769441"/>
          </a:xfrm>
          <a:prstGeom prst="rect">
            <a:avLst/>
          </a:prstGeom>
          <a:noFill/>
        </p:spPr>
        <p:txBody>
          <a:bodyPr wrap="square" rtlCol="0">
            <a:spAutoFit/>
          </a:bodyPr>
          <a:lstStyle/>
          <a:p>
            <a:pPr algn="ctr">
              <a:spcAft>
                <a:spcPts val="1000"/>
              </a:spcAft>
            </a:pPr>
            <a:r>
              <a:rPr lang="en-US" sz="4400" dirty="0">
                <a:solidFill>
                  <a:schemeClr val="bg1"/>
                </a:solidFill>
              </a:rPr>
              <a:t>TYPOLOGY</a:t>
            </a:r>
          </a:p>
        </p:txBody>
      </p:sp>
      <p:sp>
        <p:nvSpPr>
          <p:cNvPr id="3" name="TextBox 2">
            <a:extLst>
              <a:ext uri="{FF2B5EF4-FFF2-40B4-BE49-F238E27FC236}">
                <a16:creationId xmlns:a16="http://schemas.microsoft.com/office/drawing/2014/main" id="{9A93C485-4AE4-48EB-9736-1F4F78345CB7}"/>
              </a:ext>
            </a:extLst>
          </p:cNvPr>
          <p:cNvSpPr txBox="1"/>
          <p:nvPr/>
        </p:nvSpPr>
        <p:spPr>
          <a:xfrm>
            <a:off x="2276475" y="2828835"/>
            <a:ext cx="7639050" cy="1200329"/>
          </a:xfrm>
          <a:prstGeom prst="rect">
            <a:avLst/>
          </a:prstGeom>
          <a:noFill/>
        </p:spPr>
        <p:txBody>
          <a:bodyPr wrap="square" rtlCol="0">
            <a:spAutoFit/>
          </a:bodyPr>
          <a:lstStyle/>
          <a:p>
            <a:pPr>
              <a:spcAft>
                <a:spcPts val="1000"/>
              </a:spcAft>
            </a:pPr>
            <a:r>
              <a:rPr lang="en-US" sz="2400" dirty="0">
                <a:solidFill>
                  <a:schemeClr val="bg1"/>
                </a:solidFill>
              </a:rPr>
              <a:t>“I would define the concept of type as something that is permanent and complex, a logical principle that is </a:t>
            </a:r>
            <a:r>
              <a:rPr lang="en-US" sz="2400" b="1" dirty="0">
                <a:solidFill>
                  <a:srgbClr val="FF0000"/>
                </a:solidFill>
              </a:rPr>
              <a:t>prior to form and that constitutes it</a:t>
            </a:r>
            <a:r>
              <a:rPr lang="en-US" sz="2400" dirty="0">
                <a:solidFill>
                  <a:schemeClr val="bg1"/>
                </a:solidFill>
              </a:rPr>
              <a:t>.” [40]</a:t>
            </a:r>
          </a:p>
        </p:txBody>
      </p:sp>
      <p:sp>
        <p:nvSpPr>
          <p:cNvPr id="4" name="TextBox 3">
            <a:extLst>
              <a:ext uri="{FF2B5EF4-FFF2-40B4-BE49-F238E27FC236}">
                <a16:creationId xmlns:a16="http://schemas.microsoft.com/office/drawing/2014/main" id="{3CACE45E-1191-4E4A-953C-B9EDA6E85A34}"/>
              </a:ext>
            </a:extLst>
          </p:cNvPr>
          <p:cNvSpPr txBox="1"/>
          <p:nvPr/>
        </p:nvSpPr>
        <p:spPr>
          <a:xfrm>
            <a:off x="2276474" y="4421177"/>
            <a:ext cx="7639050" cy="830997"/>
          </a:xfrm>
          <a:prstGeom prst="rect">
            <a:avLst/>
          </a:prstGeom>
          <a:noFill/>
        </p:spPr>
        <p:txBody>
          <a:bodyPr wrap="square" rtlCol="0">
            <a:spAutoFit/>
          </a:bodyPr>
          <a:lstStyle/>
          <a:p>
            <a:pPr>
              <a:spcAft>
                <a:spcPts val="1000"/>
              </a:spcAft>
            </a:pPr>
            <a:r>
              <a:rPr lang="en-US" sz="2400" dirty="0">
                <a:solidFill>
                  <a:schemeClr val="bg1"/>
                </a:solidFill>
              </a:rPr>
              <a:t>“Ultimately, we can say that type is the very idea of architecture, that which is closest to its </a:t>
            </a:r>
            <a:r>
              <a:rPr lang="en-US" sz="2400" b="1" dirty="0">
                <a:solidFill>
                  <a:srgbClr val="FF0000"/>
                </a:solidFill>
              </a:rPr>
              <a:t>essence</a:t>
            </a:r>
            <a:r>
              <a:rPr lang="en-US" sz="2400" dirty="0">
                <a:solidFill>
                  <a:schemeClr val="bg1"/>
                </a:solidFill>
              </a:rPr>
              <a:t>.” [41]</a:t>
            </a:r>
          </a:p>
        </p:txBody>
      </p:sp>
    </p:spTree>
    <p:extLst>
      <p:ext uri="{BB962C8B-B14F-4D97-AF65-F5344CB8AC3E}">
        <p14:creationId xmlns:p14="http://schemas.microsoft.com/office/powerpoint/2010/main" val="7794620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school of athens">
            <a:extLst>
              <a:ext uri="{FF2B5EF4-FFF2-40B4-BE49-F238E27FC236}">
                <a16:creationId xmlns:a16="http://schemas.microsoft.com/office/drawing/2014/main" id="{FAA856CB-6176-4E0D-8D45-66A5423522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0"/>
            <a:ext cx="8839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475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2E5D4A-7DA7-4BCE-AEB9-B71C53CE0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0053"/>
            <a:ext cx="12192000" cy="5377894"/>
          </a:xfrm>
          <a:prstGeom prst="rect">
            <a:avLst/>
          </a:prstGeom>
        </p:spPr>
      </p:pic>
      <p:sp>
        <p:nvSpPr>
          <p:cNvPr id="4" name="TextBox 3">
            <a:extLst>
              <a:ext uri="{FF2B5EF4-FFF2-40B4-BE49-F238E27FC236}">
                <a16:creationId xmlns:a16="http://schemas.microsoft.com/office/drawing/2014/main" id="{48BA0EED-3275-4FFC-B32F-751F67EDF7B9}"/>
              </a:ext>
            </a:extLst>
          </p:cNvPr>
          <p:cNvSpPr txBox="1"/>
          <p:nvPr/>
        </p:nvSpPr>
        <p:spPr>
          <a:xfrm>
            <a:off x="8503497" y="6187081"/>
            <a:ext cx="2889445" cy="276999"/>
          </a:xfrm>
          <a:prstGeom prst="rect">
            <a:avLst/>
          </a:prstGeom>
          <a:noFill/>
        </p:spPr>
        <p:txBody>
          <a:bodyPr wrap="none" rtlCol="0">
            <a:spAutoFit/>
          </a:bodyPr>
          <a:lstStyle/>
          <a:p>
            <a:pPr algn="r"/>
            <a:r>
              <a:rPr lang="en-US" sz="1200" dirty="0">
                <a:solidFill>
                  <a:schemeClr val="bg1"/>
                </a:solidFill>
              </a:rPr>
              <a:t>Raphael, </a:t>
            </a:r>
            <a:r>
              <a:rPr lang="en-US" sz="1200" i="1" dirty="0">
                <a:solidFill>
                  <a:schemeClr val="bg1"/>
                </a:solidFill>
              </a:rPr>
              <a:t>The School of Athens</a:t>
            </a:r>
            <a:r>
              <a:rPr lang="en-US" sz="1200" dirty="0">
                <a:solidFill>
                  <a:schemeClr val="bg1"/>
                </a:solidFill>
              </a:rPr>
              <a:t> (1509- 1511)</a:t>
            </a:r>
            <a:endParaRPr lang="en-US" sz="1200" i="1" dirty="0">
              <a:solidFill>
                <a:schemeClr val="bg1"/>
              </a:solidFill>
            </a:endParaRPr>
          </a:p>
        </p:txBody>
      </p:sp>
    </p:spTree>
    <p:extLst>
      <p:ext uri="{BB962C8B-B14F-4D97-AF65-F5344CB8AC3E}">
        <p14:creationId xmlns:p14="http://schemas.microsoft.com/office/powerpoint/2010/main" val="2845573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396788-AD24-4455-8B9D-1CFAFA1C68B6}"/>
              </a:ext>
            </a:extLst>
          </p:cNvPr>
          <p:cNvSpPr txBox="1"/>
          <p:nvPr/>
        </p:nvSpPr>
        <p:spPr>
          <a:xfrm>
            <a:off x="7187184" y="2397947"/>
            <a:ext cx="3835527" cy="2062103"/>
          </a:xfrm>
          <a:prstGeom prst="rect">
            <a:avLst/>
          </a:prstGeom>
          <a:noFill/>
        </p:spPr>
        <p:txBody>
          <a:bodyPr wrap="square" rtlCol="0">
            <a:spAutoFit/>
          </a:bodyPr>
          <a:lstStyle/>
          <a:p>
            <a:pPr marL="457200" indent="-457200">
              <a:buAutoNum type="arabicPeriod"/>
            </a:pPr>
            <a:r>
              <a:rPr lang="en-US" sz="3200" dirty="0">
                <a:solidFill>
                  <a:schemeClr val="bg1"/>
                </a:solidFill>
              </a:rPr>
              <a:t>Typology</a:t>
            </a:r>
          </a:p>
          <a:p>
            <a:pPr marL="457200" indent="-457200">
              <a:buAutoNum type="arabicPeriod"/>
            </a:pPr>
            <a:r>
              <a:rPr lang="en-US" sz="3200" dirty="0">
                <a:solidFill>
                  <a:schemeClr val="bg1"/>
                </a:solidFill>
              </a:rPr>
              <a:t>Elements</a:t>
            </a:r>
          </a:p>
          <a:p>
            <a:pPr marL="457200" indent="-457200">
              <a:buAutoNum type="arabicPeriod"/>
            </a:pPr>
            <a:r>
              <a:rPr lang="en-US" sz="3200" dirty="0">
                <a:solidFill>
                  <a:schemeClr val="bg1"/>
                </a:solidFill>
              </a:rPr>
              <a:t>Locus</a:t>
            </a:r>
          </a:p>
          <a:p>
            <a:pPr marL="457200" indent="-457200">
              <a:buAutoNum type="arabicPeriod"/>
            </a:pPr>
            <a:r>
              <a:rPr lang="en-US" sz="3200" dirty="0">
                <a:solidFill>
                  <a:schemeClr val="bg1"/>
                </a:solidFill>
              </a:rPr>
              <a:t>Politics and Choice</a:t>
            </a:r>
          </a:p>
        </p:txBody>
      </p:sp>
      <p:pic>
        <p:nvPicPr>
          <p:cNvPr id="49154" name="Picture 2" descr="Image result for rossi the l'architettura della citta originale">
            <a:extLst>
              <a:ext uri="{FF2B5EF4-FFF2-40B4-BE49-F238E27FC236}">
                <a16:creationId xmlns:a16="http://schemas.microsoft.com/office/drawing/2014/main" id="{3414F8AE-C4FC-4550-AB5E-889BFD7B9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489425"/>
            <a:ext cx="5311648" cy="58791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DBF041E-5568-4568-86E2-F6E9CB86C54F}"/>
              </a:ext>
            </a:extLst>
          </p:cNvPr>
          <p:cNvSpPr txBox="1"/>
          <p:nvPr/>
        </p:nvSpPr>
        <p:spPr>
          <a:xfrm>
            <a:off x="8353327" y="6187081"/>
            <a:ext cx="3039615" cy="276999"/>
          </a:xfrm>
          <a:prstGeom prst="rect">
            <a:avLst/>
          </a:prstGeom>
          <a:noFill/>
        </p:spPr>
        <p:txBody>
          <a:bodyPr wrap="none" rtlCol="0">
            <a:spAutoFit/>
          </a:bodyPr>
          <a:lstStyle/>
          <a:p>
            <a:pPr algn="r"/>
            <a:r>
              <a:rPr lang="en-US" sz="1200" dirty="0">
                <a:solidFill>
                  <a:schemeClr val="bg1"/>
                </a:solidFill>
              </a:rPr>
              <a:t>Aldo Rossi, </a:t>
            </a:r>
            <a:r>
              <a:rPr lang="en-US" sz="1200" i="1" dirty="0">
                <a:solidFill>
                  <a:schemeClr val="bg1"/>
                </a:solidFill>
              </a:rPr>
              <a:t>The Architecture of the City</a:t>
            </a:r>
            <a:r>
              <a:rPr lang="en-US" sz="1200" dirty="0">
                <a:solidFill>
                  <a:schemeClr val="bg1"/>
                </a:solidFill>
              </a:rPr>
              <a:t> (1966)</a:t>
            </a:r>
          </a:p>
        </p:txBody>
      </p:sp>
    </p:spTree>
    <p:extLst>
      <p:ext uri="{BB962C8B-B14F-4D97-AF65-F5344CB8AC3E}">
        <p14:creationId xmlns:p14="http://schemas.microsoft.com/office/powerpoint/2010/main" val="38724346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43CD14-1FBC-450F-B441-26E85C286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0053"/>
            <a:ext cx="12192000" cy="5377893"/>
          </a:xfrm>
          <a:prstGeom prst="rect">
            <a:avLst/>
          </a:prstGeom>
        </p:spPr>
      </p:pic>
      <p:sp>
        <p:nvSpPr>
          <p:cNvPr id="8" name="TextBox 7">
            <a:extLst>
              <a:ext uri="{FF2B5EF4-FFF2-40B4-BE49-F238E27FC236}">
                <a16:creationId xmlns:a16="http://schemas.microsoft.com/office/drawing/2014/main" id="{68010B62-9B73-45CD-99BD-8532DC44734E}"/>
              </a:ext>
            </a:extLst>
          </p:cNvPr>
          <p:cNvSpPr txBox="1"/>
          <p:nvPr/>
        </p:nvSpPr>
        <p:spPr>
          <a:xfrm>
            <a:off x="2023835" y="3198166"/>
            <a:ext cx="936860" cy="461665"/>
          </a:xfrm>
          <a:prstGeom prst="rect">
            <a:avLst/>
          </a:prstGeom>
          <a:noFill/>
        </p:spPr>
        <p:txBody>
          <a:bodyPr wrap="none" rtlCol="0">
            <a:spAutoFit/>
          </a:bodyPr>
          <a:lstStyle/>
          <a:p>
            <a:pPr algn="ctr"/>
            <a:r>
              <a:rPr lang="en-US" sz="2400" b="1" dirty="0">
                <a:solidFill>
                  <a:schemeClr val="bg1">
                    <a:lumMod val="95000"/>
                  </a:schemeClr>
                </a:solidFill>
                <a:latin typeface="Oswald" panose="02000506000000020004" pitchFamily="50"/>
              </a:rPr>
              <a:t>PLATO</a:t>
            </a:r>
          </a:p>
        </p:txBody>
      </p:sp>
      <p:sp>
        <p:nvSpPr>
          <p:cNvPr id="11" name="TextBox 10">
            <a:extLst>
              <a:ext uri="{FF2B5EF4-FFF2-40B4-BE49-F238E27FC236}">
                <a16:creationId xmlns:a16="http://schemas.microsoft.com/office/drawing/2014/main" id="{FD300728-B7CA-4D0A-B9AA-7A8AAB13F05B}"/>
              </a:ext>
            </a:extLst>
          </p:cNvPr>
          <p:cNvSpPr txBox="1"/>
          <p:nvPr/>
        </p:nvSpPr>
        <p:spPr>
          <a:xfrm>
            <a:off x="8973930" y="3198166"/>
            <a:ext cx="1479252" cy="461665"/>
          </a:xfrm>
          <a:prstGeom prst="rect">
            <a:avLst/>
          </a:prstGeom>
          <a:noFill/>
        </p:spPr>
        <p:txBody>
          <a:bodyPr wrap="none" rtlCol="0">
            <a:spAutoFit/>
          </a:bodyPr>
          <a:lstStyle/>
          <a:p>
            <a:pPr algn="ctr"/>
            <a:r>
              <a:rPr lang="en-US" sz="2400" b="1" dirty="0">
                <a:solidFill>
                  <a:schemeClr val="bg1">
                    <a:lumMod val="95000"/>
                  </a:schemeClr>
                </a:solidFill>
                <a:latin typeface="Oswald" panose="02000506000000020004" pitchFamily="50"/>
              </a:rPr>
              <a:t>ARISTOTLE</a:t>
            </a:r>
          </a:p>
        </p:txBody>
      </p:sp>
    </p:spTree>
    <p:extLst>
      <p:ext uri="{BB962C8B-B14F-4D97-AF65-F5344CB8AC3E}">
        <p14:creationId xmlns:p14="http://schemas.microsoft.com/office/powerpoint/2010/main" val="13156717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D00684-E6CF-435F-9D62-E6EECAEC89B4}"/>
              </a:ext>
            </a:extLst>
          </p:cNvPr>
          <p:cNvSpPr txBox="1"/>
          <p:nvPr/>
        </p:nvSpPr>
        <p:spPr>
          <a:xfrm>
            <a:off x="743214" y="2221900"/>
            <a:ext cx="3373861" cy="923330"/>
          </a:xfrm>
          <a:prstGeom prst="rect">
            <a:avLst/>
          </a:prstGeom>
          <a:noFill/>
        </p:spPr>
        <p:txBody>
          <a:bodyPr wrap="square" rtlCol="0">
            <a:spAutoFit/>
          </a:bodyPr>
          <a:lstStyle/>
          <a:p>
            <a:pPr algn="ctr"/>
            <a:r>
              <a:rPr lang="en-US" sz="5400" dirty="0"/>
              <a:t>TRUTH</a:t>
            </a:r>
          </a:p>
        </p:txBody>
      </p:sp>
      <p:sp>
        <p:nvSpPr>
          <p:cNvPr id="6" name="TextBox 5">
            <a:extLst>
              <a:ext uri="{FF2B5EF4-FFF2-40B4-BE49-F238E27FC236}">
                <a16:creationId xmlns:a16="http://schemas.microsoft.com/office/drawing/2014/main" id="{EECB762C-C4EA-411D-8B3E-7A17B377FDDC}"/>
              </a:ext>
            </a:extLst>
          </p:cNvPr>
          <p:cNvSpPr txBox="1"/>
          <p:nvPr/>
        </p:nvSpPr>
        <p:spPr>
          <a:xfrm>
            <a:off x="8172295" y="2221900"/>
            <a:ext cx="3373861" cy="923330"/>
          </a:xfrm>
          <a:prstGeom prst="rect">
            <a:avLst/>
          </a:prstGeom>
          <a:noFill/>
        </p:spPr>
        <p:txBody>
          <a:bodyPr wrap="square" rtlCol="0">
            <a:spAutoFit/>
          </a:bodyPr>
          <a:lstStyle/>
          <a:p>
            <a:pPr algn="ctr"/>
            <a:r>
              <a:rPr lang="en-US" sz="5400" dirty="0"/>
              <a:t>BELIEF</a:t>
            </a:r>
          </a:p>
        </p:txBody>
      </p:sp>
      <p:sp>
        <p:nvSpPr>
          <p:cNvPr id="7" name="TextBox 6">
            <a:extLst>
              <a:ext uri="{FF2B5EF4-FFF2-40B4-BE49-F238E27FC236}">
                <a16:creationId xmlns:a16="http://schemas.microsoft.com/office/drawing/2014/main" id="{72739FC5-8A22-4E2E-B41D-32B0C2394883}"/>
              </a:ext>
            </a:extLst>
          </p:cNvPr>
          <p:cNvSpPr txBox="1"/>
          <p:nvPr/>
        </p:nvSpPr>
        <p:spPr>
          <a:xfrm>
            <a:off x="4002829" y="2221900"/>
            <a:ext cx="4283712" cy="923330"/>
          </a:xfrm>
          <a:prstGeom prst="rect">
            <a:avLst/>
          </a:prstGeom>
          <a:noFill/>
        </p:spPr>
        <p:txBody>
          <a:bodyPr wrap="square" rtlCol="0">
            <a:spAutoFit/>
          </a:bodyPr>
          <a:lstStyle/>
          <a:p>
            <a:pPr algn="ctr"/>
            <a:r>
              <a:rPr lang="en-US" sz="5400" dirty="0"/>
              <a:t>KNOWLEDGE</a:t>
            </a:r>
          </a:p>
        </p:txBody>
      </p:sp>
      <p:cxnSp>
        <p:nvCxnSpPr>
          <p:cNvPr id="8" name="Straight Arrow Connector 7">
            <a:extLst>
              <a:ext uri="{FF2B5EF4-FFF2-40B4-BE49-F238E27FC236}">
                <a16:creationId xmlns:a16="http://schemas.microsoft.com/office/drawing/2014/main" id="{331635D9-402E-4A4C-A21C-C0E19433B354}"/>
              </a:ext>
            </a:extLst>
          </p:cNvPr>
          <p:cNvCxnSpPr/>
          <p:nvPr/>
        </p:nvCxnSpPr>
        <p:spPr>
          <a:xfrm>
            <a:off x="3552967" y="2684060"/>
            <a:ext cx="645994"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D639B7E-FD1A-4F42-9C88-676D6B9EDD2C}"/>
              </a:ext>
            </a:extLst>
          </p:cNvPr>
          <p:cNvCxnSpPr>
            <a:cxnSpLocks/>
          </p:cNvCxnSpPr>
          <p:nvPr/>
        </p:nvCxnSpPr>
        <p:spPr>
          <a:xfrm flipH="1">
            <a:off x="8147714" y="2683565"/>
            <a:ext cx="650543"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4134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D00684-E6CF-435F-9D62-E6EECAEC89B4}"/>
              </a:ext>
            </a:extLst>
          </p:cNvPr>
          <p:cNvSpPr txBox="1"/>
          <p:nvPr/>
        </p:nvSpPr>
        <p:spPr>
          <a:xfrm>
            <a:off x="743214" y="2221900"/>
            <a:ext cx="3373861" cy="923330"/>
          </a:xfrm>
          <a:prstGeom prst="rect">
            <a:avLst/>
          </a:prstGeom>
          <a:noFill/>
        </p:spPr>
        <p:txBody>
          <a:bodyPr wrap="square" rtlCol="0">
            <a:spAutoFit/>
          </a:bodyPr>
          <a:lstStyle/>
          <a:p>
            <a:pPr algn="ctr"/>
            <a:r>
              <a:rPr lang="en-US" sz="5400" dirty="0"/>
              <a:t>TRUTH</a:t>
            </a:r>
          </a:p>
        </p:txBody>
      </p:sp>
      <p:sp>
        <p:nvSpPr>
          <p:cNvPr id="3" name="TextBox 2">
            <a:extLst>
              <a:ext uri="{FF2B5EF4-FFF2-40B4-BE49-F238E27FC236}">
                <a16:creationId xmlns:a16="http://schemas.microsoft.com/office/drawing/2014/main" id="{A245F080-2657-4E64-B3C7-078739FCF3F1}"/>
              </a:ext>
            </a:extLst>
          </p:cNvPr>
          <p:cNvSpPr txBox="1"/>
          <p:nvPr/>
        </p:nvSpPr>
        <p:spPr>
          <a:xfrm>
            <a:off x="3381290" y="3876261"/>
            <a:ext cx="5512888" cy="923330"/>
          </a:xfrm>
          <a:prstGeom prst="rect">
            <a:avLst/>
          </a:prstGeom>
          <a:noFill/>
        </p:spPr>
        <p:txBody>
          <a:bodyPr wrap="square" rtlCol="0">
            <a:spAutoFit/>
          </a:bodyPr>
          <a:lstStyle/>
          <a:p>
            <a:pPr algn="ctr"/>
            <a:r>
              <a:rPr lang="en-US" sz="5400" dirty="0"/>
              <a:t>RECOLLECTION</a:t>
            </a:r>
          </a:p>
        </p:txBody>
      </p:sp>
      <p:cxnSp>
        <p:nvCxnSpPr>
          <p:cNvPr id="5" name="Straight Arrow Connector 4">
            <a:extLst>
              <a:ext uri="{FF2B5EF4-FFF2-40B4-BE49-F238E27FC236}">
                <a16:creationId xmlns:a16="http://schemas.microsoft.com/office/drawing/2014/main" id="{1EF844FD-713A-42F9-97E6-1642EDE4B618}"/>
              </a:ext>
            </a:extLst>
          </p:cNvPr>
          <p:cNvCxnSpPr/>
          <p:nvPr/>
        </p:nvCxnSpPr>
        <p:spPr>
          <a:xfrm>
            <a:off x="6054908" y="3145230"/>
            <a:ext cx="0" cy="7310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ECB762C-C4EA-411D-8B3E-7A17B377FDDC}"/>
              </a:ext>
            </a:extLst>
          </p:cNvPr>
          <p:cNvSpPr txBox="1"/>
          <p:nvPr/>
        </p:nvSpPr>
        <p:spPr>
          <a:xfrm>
            <a:off x="8172295" y="2221900"/>
            <a:ext cx="3373861" cy="923330"/>
          </a:xfrm>
          <a:prstGeom prst="rect">
            <a:avLst/>
          </a:prstGeom>
          <a:noFill/>
        </p:spPr>
        <p:txBody>
          <a:bodyPr wrap="square" rtlCol="0">
            <a:spAutoFit/>
          </a:bodyPr>
          <a:lstStyle/>
          <a:p>
            <a:pPr algn="ctr"/>
            <a:r>
              <a:rPr lang="en-US" sz="5400" dirty="0"/>
              <a:t>BELIEF</a:t>
            </a:r>
          </a:p>
        </p:txBody>
      </p:sp>
      <p:sp>
        <p:nvSpPr>
          <p:cNvPr id="7" name="TextBox 6">
            <a:extLst>
              <a:ext uri="{FF2B5EF4-FFF2-40B4-BE49-F238E27FC236}">
                <a16:creationId xmlns:a16="http://schemas.microsoft.com/office/drawing/2014/main" id="{72739FC5-8A22-4E2E-B41D-32B0C2394883}"/>
              </a:ext>
            </a:extLst>
          </p:cNvPr>
          <p:cNvSpPr txBox="1"/>
          <p:nvPr/>
        </p:nvSpPr>
        <p:spPr>
          <a:xfrm>
            <a:off x="4002829" y="2221900"/>
            <a:ext cx="4283712" cy="923330"/>
          </a:xfrm>
          <a:prstGeom prst="rect">
            <a:avLst/>
          </a:prstGeom>
          <a:noFill/>
        </p:spPr>
        <p:txBody>
          <a:bodyPr wrap="square" rtlCol="0">
            <a:spAutoFit/>
          </a:bodyPr>
          <a:lstStyle/>
          <a:p>
            <a:pPr algn="ctr"/>
            <a:r>
              <a:rPr lang="en-US" sz="5400" dirty="0"/>
              <a:t>KNOWLEDGE</a:t>
            </a:r>
          </a:p>
        </p:txBody>
      </p:sp>
      <p:cxnSp>
        <p:nvCxnSpPr>
          <p:cNvPr id="8" name="Straight Arrow Connector 7">
            <a:extLst>
              <a:ext uri="{FF2B5EF4-FFF2-40B4-BE49-F238E27FC236}">
                <a16:creationId xmlns:a16="http://schemas.microsoft.com/office/drawing/2014/main" id="{331635D9-402E-4A4C-A21C-C0E19433B354}"/>
              </a:ext>
            </a:extLst>
          </p:cNvPr>
          <p:cNvCxnSpPr/>
          <p:nvPr/>
        </p:nvCxnSpPr>
        <p:spPr>
          <a:xfrm>
            <a:off x="3552967" y="2684060"/>
            <a:ext cx="645994"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D639B7E-FD1A-4F42-9C88-676D6B9EDD2C}"/>
              </a:ext>
            </a:extLst>
          </p:cNvPr>
          <p:cNvCxnSpPr>
            <a:cxnSpLocks/>
          </p:cNvCxnSpPr>
          <p:nvPr/>
        </p:nvCxnSpPr>
        <p:spPr>
          <a:xfrm flipH="1">
            <a:off x="8147714" y="2683565"/>
            <a:ext cx="650543"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8208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D6BDE9-314E-46F4-AF49-F6F71FE4B7C1}"/>
              </a:ext>
            </a:extLst>
          </p:cNvPr>
          <p:cNvSpPr txBox="1"/>
          <p:nvPr/>
        </p:nvSpPr>
        <p:spPr>
          <a:xfrm>
            <a:off x="6247494" y="6187081"/>
            <a:ext cx="5145448" cy="461665"/>
          </a:xfrm>
          <a:prstGeom prst="rect">
            <a:avLst/>
          </a:prstGeom>
          <a:noFill/>
        </p:spPr>
        <p:txBody>
          <a:bodyPr wrap="none" rtlCol="0">
            <a:spAutoFit/>
          </a:bodyPr>
          <a:lstStyle/>
          <a:p>
            <a:pPr algn="r"/>
            <a:r>
              <a:rPr lang="en-US" sz="1200" dirty="0"/>
              <a:t>‘Platonic Solids’ (tetrahedron, octahedron, cube, icosahedron &lt;dodecahedron&gt;)</a:t>
            </a:r>
          </a:p>
          <a:p>
            <a:pPr algn="r"/>
            <a:r>
              <a:rPr lang="en-US" sz="1200" dirty="0"/>
              <a:t>From Johannes Kepler’s </a:t>
            </a:r>
            <a:r>
              <a:rPr lang="en-US" sz="1200" i="1" dirty="0" err="1"/>
              <a:t>Mysterium</a:t>
            </a:r>
            <a:r>
              <a:rPr lang="en-US" sz="1200" i="1" dirty="0"/>
              <a:t> </a:t>
            </a:r>
            <a:r>
              <a:rPr lang="en-US" sz="1200" i="1" dirty="0" err="1"/>
              <a:t>Cosmographicum</a:t>
            </a:r>
            <a:r>
              <a:rPr lang="en-US" sz="1200" i="1" dirty="0"/>
              <a:t> </a:t>
            </a:r>
            <a:r>
              <a:rPr lang="en-US" sz="1200" dirty="0"/>
              <a:t>(1597)</a:t>
            </a:r>
            <a:endParaRPr lang="en-US" sz="1200" i="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339" y="1978160"/>
            <a:ext cx="10804798" cy="2695440"/>
          </a:xfrm>
          <a:prstGeom prst="rect">
            <a:avLst/>
          </a:prstGeom>
        </p:spPr>
      </p:pic>
    </p:spTree>
    <p:extLst>
      <p:ext uri="{BB962C8B-B14F-4D97-AF65-F5344CB8AC3E}">
        <p14:creationId xmlns:p14="http://schemas.microsoft.com/office/powerpoint/2010/main" val="40828004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D00684-E6CF-435F-9D62-E6EECAEC89B4}"/>
              </a:ext>
            </a:extLst>
          </p:cNvPr>
          <p:cNvSpPr txBox="1"/>
          <p:nvPr/>
        </p:nvSpPr>
        <p:spPr>
          <a:xfrm>
            <a:off x="1530235" y="1228397"/>
            <a:ext cx="9131529" cy="4401205"/>
          </a:xfrm>
          <a:prstGeom prst="rect">
            <a:avLst/>
          </a:prstGeom>
          <a:noFill/>
        </p:spPr>
        <p:txBody>
          <a:bodyPr wrap="square" rtlCol="0">
            <a:spAutoFit/>
          </a:bodyPr>
          <a:lstStyle/>
          <a:p>
            <a:r>
              <a:rPr lang="en-US" sz="2800" dirty="0"/>
              <a:t>As </a:t>
            </a:r>
            <a:r>
              <a:rPr lang="en-US" sz="2800" b="1" dirty="0">
                <a:solidFill>
                  <a:srgbClr val="FF0000"/>
                </a:solidFill>
              </a:rPr>
              <a:t>the soul is immortal</a:t>
            </a:r>
            <a:r>
              <a:rPr lang="en-US" sz="2800" dirty="0"/>
              <a:t>, has been born often, and has seen all things here and in the underworld, there is nothing which it has not learned; so </a:t>
            </a:r>
            <a:r>
              <a:rPr lang="en-US" sz="2800" b="1" dirty="0">
                <a:solidFill>
                  <a:srgbClr val="FF0000"/>
                </a:solidFill>
              </a:rPr>
              <a:t>it is in no way surprising that it can recollect the things it knew before</a:t>
            </a:r>
            <a:r>
              <a:rPr lang="en-US" sz="2800" dirty="0"/>
              <a:t>, both about virtue and other things. As the whole of nature is akin, and the soul has learned everything, nothing prevents a man, after recalling one thing only - a process men call learning - discovering everything else for himself, if he is brave and does not tire of the search, </a:t>
            </a:r>
            <a:r>
              <a:rPr lang="en-US" sz="2800" b="1" dirty="0">
                <a:solidFill>
                  <a:srgbClr val="FF0000"/>
                </a:solidFill>
              </a:rPr>
              <a:t>for searching and learning are, as a whole, recollection</a:t>
            </a:r>
            <a:r>
              <a:rPr lang="en-US" sz="2800" dirty="0"/>
              <a:t>.</a:t>
            </a:r>
          </a:p>
        </p:txBody>
      </p:sp>
      <p:sp>
        <p:nvSpPr>
          <p:cNvPr id="6" name="TextBox 5">
            <a:extLst>
              <a:ext uri="{FF2B5EF4-FFF2-40B4-BE49-F238E27FC236}">
                <a16:creationId xmlns:a16="http://schemas.microsoft.com/office/drawing/2014/main" id="{726C994C-290A-4530-9F15-68BA6D09E811}"/>
              </a:ext>
            </a:extLst>
          </p:cNvPr>
          <p:cNvSpPr txBox="1"/>
          <p:nvPr/>
        </p:nvSpPr>
        <p:spPr>
          <a:xfrm>
            <a:off x="9787246" y="6187081"/>
            <a:ext cx="1605696" cy="276999"/>
          </a:xfrm>
          <a:prstGeom prst="rect">
            <a:avLst/>
          </a:prstGeom>
          <a:noFill/>
        </p:spPr>
        <p:txBody>
          <a:bodyPr wrap="none" rtlCol="0">
            <a:spAutoFit/>
          </a:bodyPr>
          <a:lstStyle/>
          <a:p>
            <a:pPr algn="r"/>
            <a:r>
              <a:rPr lang="en-US" sz="1200" dirty="0"/>
              <a:t>Plato, </a:t>
            </a:r>
            <a:r>
              <a:rPr lang="en-US" sz="1200" i="1" dirty="0"/>
              <a:t>Meno </a:t>
            </a:r>
            <a:r>
              <a:rPr lang="en-US" sz="1200" dirty="0"/>
              <a:t>(c. 380BC)</a:t>
            </a:r>
            <a:endParaRPr lang="en-US" sz="1200" i="1" dirty="0"/>
          </a:p>
        </p:txBody>
      </p:sp>
    </p:spTree>
    <p:extLst>
      <p:ext uri="{BB962C8B-B14F-4D97-AF65-F5344CB8AC3E}">
        <p14:creationId xmlns:p14="http://schemas.microsoft.com/office/powerpoint/2010/main" val="19774703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Image result for straight branch">
            <a:extLst>
              <a:ext uri="{FF2B5EF4-FFF2-40B4-BE49-F238E27FC236}">
                <a16:creationId xmlns:a16="http://schemas.microsoft.com/office/drawing/2014/main" id="{A0A33ED7-8FD0-4EE5-8A46-D7433F980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226" y="1298712"/>
            <a:ext cx="4026892" cy="3869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1747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Image result for straight branch">
            <a:extLst>
              <a:ext uri="{FF2B5EF4-FFF2-40B4-BE49-F238E27FC236}">
                <a16:creationId xmlns:a16="http://schemas.microsoft.com/office/drawing/2014/main" id="{A0A33ED7-8FD0-4EE5-8A46-D7433F980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226" y="1298712"/>
            <a:ext cx="4026892" cy="386968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5EECD9E1-3AFF-4267-9131-FCEC3480B33C}"/>
              </a:ext>
            </a:extLst>
          </p:cNvPr>
          <p:cNvCxnSpPr>
            <a:cxnSpLocks/>
          </p:cNvCxnSpPr>
          <p:nvPr/>
        </p:nvCxnSpPr>
        <p:spPr>
          <a:xfrm>
            <a:off x="3864223" y="655983"/>
            <a:ext cx="1049" cy="5138530"/>
          </a:xfrm>
          <a:prstGeom prst="line">
            <a:avLst/>
          </a:prstGeom>
          <a:ln w="7302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9861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Image result for straight branch">
            <a:extLst>
              <a:ext uri="{FF2B5EF4-FFF2-40B4-BE49-F238E27FC236}">
                <a16:creationId xmlns:a16="http://schemas.microsoft.com/office/drawing/2014/main" id="{A0A33ED7-8FD0-4EE5-8A46-D7433F980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226" y="1298712"/>
            <a:ext cx="4026892" cy="386968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5EECD9E1-3AFF-4267-9131-FCEC3480B33C}"/>
              </a:ext>
            </a:extLst>
          </p:cNvPr>
          <p:cNvCxnSpPr>
            <a:cxnSpLocks/>
          </p:cNvCxnSpPr>
          <p:nvPr/>
        </p:nvCxnSpPr>
        <p:spPr>
          <a:xfrm>
            <a:off x="3864223" y="655983"/>
            <a:ext cx="1049" cy="5138530"/>
          </a:xfrm>
          <a:prstGeom prst="line">
            <a:avLst/>
          </a:prstGeom>
          <a:ln w="7302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9" name="Picture 4" descr="Image result for orange fruit">
            <a:extLst>
              <a:ext uri="{FF2B5EF4-FFF2-40B4-BE49-F238E27FC236}">
                <a16:creationId xmlns:a16="http://schemas.microsoft.com/office/drawing/2014/main" id="{7A60DA49-D956-44A3-ADFD-5633493EB0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198" y="1298712"/>
            <a:ext cx="4260576" cy="426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2683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Image result for straight branch">
            <a:extLst>
              <a:ext uri="{FF2B5EF4-FFF2-40B4-BE49-F238E27FC236}">
                <a16:creationId xmlns:a16="http://schemas.microsoft.com/office/drawing/2014/main" id="{A0A33ED7-8FD0-4EE5-8A46-D7433F980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226" y="1298712"/>
            <a:ext cx="4026892" cy="386968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5EECD9E1-3AFF-4267-9131-FCEC3480B33C}"/>
              </a:ext>
            </a:extLst>
          </p:cNvPr>
          <p:cNvCxnSpPr>
            <a:cxnSpLocks/>
          </p:cNvCxnSpPr>
          <p:nvPr/>
        </p:nvCxnSpPr>
        <p:spPr>
          <a:xfrm>
            <a:off x="3864223" y="655983"/>
            <a:ext cx="1049" cy="5138530"/>
          </a:xfrm>
          <a:prstGeom prst="line">
            <a:avLst/>
          </a:prstGeom>
          <a:ln w="7302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9" name="Picture 4" descr="Image result for orange fruit">
            <a:extLst>
              <a:ext uri="{FF2B5EF4-FFF2-40B4-BE49-F238E27FC236}">
                <a16:creationId xmlns:a16="http://schemas.microsoft.com/office/drawing/2014/main" id="{7A60DA49-D956-44A3-ADFD-5633493EB0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198" y="1298712"/>
            <a:ext cx="4260576" cy="4260576"/>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21074ED4-D601-430A-A829-7FF3929841D7}"/>
              </a:ext>
            </a:extLst>
          </p:cNvPr>
          <p:cNvSpPr/>
          <p:nvPr/>
        </p:nvSpPr>
        <p:spPr>
          <a:xfrm>
            <a:off x="6819790" y="1813866"/>
            <a:ext cx="3230268" cy="3230268"/>
          </a:xfrm>
          <a:prstGeom prst="ellipse">
            <a:avLst/>
          </a:prstGeom>
          <a:solidFill>
            <a:schemeClr val="accent1">
              <a:alpha val="0"/>
            </a:schemeClr>
          </a:solidFill>
          <a:ln w="730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19115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D00684-E6CF-435F-9D62-E6EECAEC89B4}"/>
              </a:ext>
            </a:extLst>
          </p:cNvPr>
          <p:cNvSpPr txBox="1"/>
          <p:nvPr/>
        </p:nvSpPr>
        <p:spPr>
          <a:xfrm>
            <a:off x="1530235" y="2151727"/>
            <a:ext cx="9131529" cy="2554545"/>
          </a:xfrm>
          <a:prstGeom prst="rect">
            <a:avLst/>
          </a:prstGeom>
          <a:noFill/>
        </p:spPr>
        <p:txBody>
          <a:bodyPr wrap="square" rtlCol="0">
            <a:spAutoFit/>
          </a:bodyPr>
          <a:lstStyle/>
          <a:p>
            <a:r>
              <a:rPr lang="en-US" sz="4000" dirty="0"/>
              <a:t>“If there is anything beautiful besides the Beautiful itself, it is beautiful for no other reason than that it shares in that Beautiful, and I say so with everything.”</a:t>
            </a:r>
          </a:p>
        </p:txBody>
      </p:sp>
      <p:sp>
        <p:nvSpPr>
          <p:cNvPr id="6" name="TextBox 5">
            <a:extLst>
              <a:ext uri="{FF2B5EF4-FFF2-40B4-BE49-F238E27FC236}">
                <a16:creationId xmlns:a16="http://schemas.microsoft.com/office/drawing/2014/main" id="{726C994C-290A-4530-9F15-68BA6D09E811}"/>
              </a:ext>
            </a:extLst>
          </p:cNvPr>
          <p:cNvSpPr txBox="1"/>
          <p:nvPr/>
        </p:nvSpPr>
        <p:spPr>
          <a:xfrm>
            <a:off x="9787246" y="6187081"/>
            <a:ext cx="1605696" cy="276999"/>
          </a:xfrm>
          <a:prstGeom prst="rect">
            <a:avLst/>
          </a:prstGeom>
          <a:noFill/>
        </p:spPr>
        <p:txBody>
          <a:bodyPr wrap="none" rtlCol="0">
            <a:spAutoFit/>
          </a:bodyPr>
          <a:lstStyle/>
          <a:p>
            <a:pPr algn="r"/>
            <a:r>
              <a:rPr lang="en-US" sz="1200" dirty="0"/>
              <a:t>Plato, </a:t>
            </a:r>
            <a:r>
              <a:rPr lang="en-US" sz="1200" i="1" dirty="0"/>
              <a:t>Meno </a:t>
            </a:r>
            <a:r>
              <a:rPr lang="en-US" sz="1200" dirty="0"/>
              <a:t>(c. 380BC)</a:t>
            </a:r>
            <a:endParaRPr lang="en-US" sz="1200" i="1" dirty="0"/>
          </a:p>
        </p:txBody>
      </p:sp>
    </p:spTree>
    <p:extLst>
      <p:ext uri="{BB962C8B-B14F-4D97-AF65-F5344CB8AC3E}">
        <p14:creationId xmlns:p14="http://schemas.microsoft.com/office/powerpoint/2010/main" val="3889798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0FD7EE-0481-4EB4-9D14-9557F0916F1D}"/>
              </a:ext>
            </a:extLst>
          </p:cNvPr>
          <p:cNvSpPr txBox="1"/>
          <p:nvPr/>
        </p:nvSpPr>
        <p:spPr>
          <a:xfrm>
            <a:off x="2209019" y="1006729"/>
            <a:ext cx="7886700" cy="923330"/>
          </a:xfrm>
          <a:prstGeom prst="rect">
            <a:avLst/>
          </a:prstGeom>
          <a:noFill/>
        </p:spPr>
        <p:txBody>
          <a:bodyPr wrap="square" rtlCol="0">
            <a:spAutoFit/>
          </a:bodyPr>
          <a:lstStyle/>
          <a:p>
            <a:pPr algn="ctr"/>
            <a:r>
              <a:rPr lang="en-US" sz="5400" dirty="0">
                <a:solidFill>
                  <a:schemeClr val="bg1"/>
                </a:solidFill>
              </a:rPr>
              <a:t>3 Propositions</a:t>
            </a:r>
          </a:p>
        </p:txBody>
      </p:sp>
      <p:sp>
        <p:nvSpPr>
          <p:cNvPr id="8" name="TextBox 7">
            <a:extLst>
              <a:ext uri="{FF2B5EF4-FFF2-40B4-BE49-F238E27FC236}">
                <a16:creationId xmlns:a16="http://schemas.microsoft.com/office/drawing/2014/main" id="{0EA072F8-8931-4C88-96D3-DF4E636113E2}"/>
              </a:ext>
            </a:extLst>
          </p:cNvPr>
          <p:cNvSpPr txBox="1"/>
          <p:nvPr/>
        </p:nvSpPr>
        <p:spPr>
          <a:xfrm>
            <a:off x="2737339" y="2358009"/>
            <a:ext cx="7886700" cy="2862322"/>
          </a:xfrm>
          <a:prstGeom prst="rect">
            <a:avLst/>
          </a:prstGeom>
          <a:noFill/>
        </p:spPr>
        <p:txBody>
          <a:bodyPr wrap="square" rtlCol="0">
            <a:spAutoFit/>
          </a:bodyPr>
          <a:lstStyle/>
          <a:p>
            <a:pPr marL="742950" indent="-742950">
              <a:spcAft>
                <a:spcPts val="1200"/>
              </a:spcAft>
              <a:buAutoNum type="arabicPeriod"/>
            </a:pPr>
            <a:r>
              <a:rPr lang="en-US" sz="3200" dirty="0">
                <a:solidFill>
                  <a:schemeClr val="bg1"/>
                </a:solidFill>
              </a:rPr>
              <a:t>The city has a </a:t>
            </a:r>
            <a:r>
              <a:rPr lang="en-US" sz="3200" b="1" u="sng" dirty="0">
                <a:solidFill>
                  <a:schemeClr val="bg1"/>
                </a:solidFill>
              </a:rPr>
              <a:t>temporal dimension</a:t>
            </a:r>
          </a:p>
          <a:p>
            <a:pPr marL="742950" indent="-742950">
              <a:spcAft>
                <a:spcPts val="1200"/>
              </a:spcAft>
              <a:buAutoNum type="arabicPeriod"/>
            </a:pPr>
            <a:r>
              <a:rPr lang="en-US" sz="3200" dirty="0">
                <a:solidFill>
                  <a:schemeClr val="bg1"/>
                </a:solidFill>
              </a:rPr>
              <a:t>All areas of a city are </a:t>
            </a:r>
            <a:r>
              <a:rPr lang="en-US" sz="3200" b="1" u="sng" dirty="0">
                <a:solidFill>
                  <a:schemeClr val="bg1"/>
                </a:solidFill>
              </a:rPr>
              <a:t>continuous</a:t>
            </a:r>
          </a:p>
          <a:p>
            <a:pPr marL="742950" indent="-742950">
              <a:spcAft>
                <a:spcPts val="1200"/>
              </a:spcAft>
              <a:buAutoNum type="arabicPeriod"/>
            </a:pPr>
            <a:r>
              <a:rPr lang="en-US" sz="3200" dirty="0">
                <a:solidFill>
                  <a:schemeClr val="bg1"/>
                </a:solidFill>
              </a:rPr>
              <a:t>Within the city, there are </a:t>
            </a:r>
            <a:r>
              <a:rPr lang="en-US" sz="3200" b="1" u="sng" dirty="0">
                <a:solidFill>
                  <a:schemeClr val="bg1"/>
                </a:solidFill>
              </a:rPr>
              <a:t>primary elements</a:t>
            </a:r>
            <a:r>
              <a:rPr lang="en-US" sz="3200" dirty="0">
                <a:solidFill>
                  <a:schemeClr val="bg1"/>
                </a:solidFill>
              </a:rPr>
              <a:t> that can retard/accelerate the city’s own processes</a:t>
            </a:r>
          </a:p>
        </p:txBody>
      </p:sp>
      <p:sp>
        <p:nvSpPr>
          <p:cNvPr id="9" name="TextBox 8">
            <a:extLst>
              <a:ext uri="{FF2B5EF4-FFF2-40B4-BE49-F238E27FC236}">
                <a16:creationId xmlns:a16="http://schemas.microsoft.com/office/drawing/2014/main" id="{D45481B3-65ED-4198-805C-1A20C72235E2}"/>
              </a:ext>
            </a:extLst>
          </p:cNvPr>
          <p:cNvSpPr txBox="1"/>
          <p:nvPr/>
        </p:nvSpPr>
        <p:spPr>
          <a:xfrm>
            <a:off x="10350221" y="6187081"/>
            <a:ext cx="1042721" cy="276999"/>
          </a:xfrm>
          <a:prstGeom prst="rect">
            <a:avLst/>
          </a:prstGeom>
          <a:noFill/>
        </p:spPr>
        <p:txBody>
          <a:bodyPr wrap="none" rtlCol="0">
            <a:spAutoFit/>
          </a:bodyPr>
          <a:lstStyle/>
          <a:p>
            <a:pPr algn="r"/>
            <a:r>
              <a:rPr lang="en-US" sz="1200" dirty="0">
                <a:solidFill>
                  <a:schemeClr val="bg1"/>
                </a:solidFill>
              </a:rPr>
              <a:t>Refer page 63</a:t>
            </a:r>
          </a:p>
        </p:txBody>
      </p:sp>
    </p:spTree>
    <p:extLst>
      <p:ext uri="{BB962C8B-B14F-4D97-AF65-F5344CB8AC3E}">
        <p14:creationId xmlns:p14="http://schemas.microsoft.com/office/powerpoint/2010/main" val="3255239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D00684-E6CF-435F-9D62-E6EECAEC89B4}"/>
              </a:ext>
            </a:extLst>
          </p:cNvPr>
          <p:cNvSpPr txBox="1"/>
          <p:nvPr/>
        </p:nvSpPr>
        <p:spPr>
          <a:xfrm>
            <a:off x="1530235" y="1720840"/>
            <a:ext cx="9131529" cy="3416320"/>
          </a:xfrm>
          <a:prstGeom prst="rect">
            <a:avLst/>
          </a:prstGeom>
          <a:noFill/>
        </p:spPr>
        <p:txBody>
          <a:bodyPr wrap="square" rtlCol="0">
            <a:spAutoFit/>
          </a:bodyPr>
          <a:lstStyle/>
          <a:p>
            <a:r>
              <a:rPr lang="en-US" sz="3600" dirty="0"/>
              <a:t>“nothing else makes it beautiful other than the presence of, or the sharing in, or however you may describe its relationship to that Beautiful we mentioned, for I will not insist on the precise nature of the relationship, but that </a:t>
            </a:r>
            <a:r>
              <a:rPr lang="en-US" sz="3600" b="1" dirty="0">
                <a:solidFill>
                  <a:srgbClr val="FF0000"/>
                </a:solidFill>
              </a:rPr>
              <a:t>all beautiful things are beautiful by the Beautiful</a:t>
            </a:r>
            <a:r>
              <a:rPr lang="en-US" sz="3600" dirty="0"/>
              <a:t>.”</a:t>
            </a:r>
          </a:p>
        </p:txBody>
      </p:sp>
      <p:sp>
        <p:nvSpPr>
          <p:cNvPr id="6" name="TextBox 5">
            <a:extLst>
              <a:ext uri="{FF2B5EF4-FFF2-40B4-BE49-F238E27FC236}">
                <a16:creationId xmlns:a16="http://schemas.microsoft.com/office/drawing/2014/main" id="{726C994C-290A-4530-9F15-68BA6D09E811}"/>
              </a:ext>
            </a:extLst>
          </p:cNvPr>
          <p:cNvSpPr txBox="1"/>
          <p:nvPr/>
        </p:nvSpPr>
        <p:spPr>
          <a:xfrm>
            <a:off x="9787246" y="6187081"/>
            <a:ext cx="1605696" cy="276999"/>
          </a:xfrm>
          <a:prstGeom prst="rect">
            <a:avLst/>
          </a:prstGeom>
          <a:noFill/>
        </p:spPr>
        <p:txBody>
          <a:bodyPr wrap="none" rtlCol="0">
            <a:spAutoFit/>
          </a:bodyPr>
          <a:lstStyle/>
          <a:p>
            <a:pPr algn="r"/>
            <a:r>
              <a:rPr lang="en-US" sz="1200" dirty="0"/>
              <a:t>Plato, </a:t>
            </a:r>
            <a:r>
              <a:rPr lang="en-US" sz="1200" i="1" dirty="0"/>
              <a:t>Meno </a:t>
            </a:r>
            <a:r>
              <a:rPr lang="en-US" sz="1200" dirty="0"/>
              <a:t>(c. 380BC)</a:t>
            </a:r>
            <a:endParaRPr lang="en-US" sz="1200" i="1" dirty="0"/>
          </a:p>
        </p:txBody>
      </p:sp>
    </p:spTree>
    <p:extLst>
      <p:ext uri="{BB962C8B-B14F-4D97-AF65-F5344CB8AC3E}">
        <p14:creationId xmlns:p14="http://schemas.microsoft.com/office/powerpoint/2010/main" val="39906463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D00684-E6CF-435F-9D62-E6EECAEC89B4}"/>
              </a:ext>
            </a:extLst>
          </p:cNvPr>
          <p:cNvSpPr txBox="1"/>
          <p:nvPr/>
        </p:nvSpPr>
        <p:spPr>
          <a:xfrm>
            <a:off x="1530235" y="1012954"/>
            <a:ext cx="9131529" cy="4832092"/>
          </a:xfrm>
          <a:prstGeom prst="rect">
            <a:avLst/>
          </a:prstGeom>
          <a:noFill/>
        </p:spPr>
        <p:txBody>
          <a:bodyPr wrap="square" rtlCol="0">
            <a:spAutoFit/>
          </a:bodyPr>
          <a:lstStyle/>
          <a:p>
            <a:r>
              <a:rPr lang="en-US" sz="2800" dirty="0"/>
              <a:t>When the wax in someone’s mind is thick, copious, smooth, and worked to a proper consistency, then, when the things which come through the senses are imprinted on that tablet of the heart, as Homer calls it, in an obscure allusion to its similarity to wax, </a:t>
            </a:r>
            <a:r>
              <a:rPr lang="en-US" sz="2800" b="1" dirty="0">
                <a:solidFill>
                  <a:srgbClr val="FF0000"/>
                </a:solidFill>
              </a:rPr>
              <a:t>the imprints which come into being in those people and under those conditions are clean, and adequately deep, and they last a long time</a:t>
            </a:r>
            <a:r>
              <a:rPr lang="en-US" sz="2800" dirty="0"/>
              <a:t>. To begin with, people of that sort are good learners; secondly, they have </a:t>
            </a:r>
            <a:r>
              <a:rPr lang="en-US" sz="2800" b="1" dirty="0">
                <a:solidFill>
                  <a:srgbClr val="FF0000"/>
                </a:solidFill>
              </a:rPr>
              <a:t>good memories</a:t>
            </a:r>
            <a:r>
              <a:rPr lang="en-US" sz="2800" dirty="0"/>
              <a:t>; and third</a:t>
            </a:r>
            <a:r>
              <a:rPr lang="en-US" sz="2800" b="1" dirty="0">
                <a:solidFill>
                  <a:srgbClr val="FF0000"/>
                </a:solidFill>
              </a:rPr>
              <a:t>, they don’t transpose their imprints with respect to their perceptions, but make true judgments</a:t>
            </a:r>
            <a:r>
              <a:rPr lang="en-US" sz="2800" dirty="0"/>
              <a:t>.</a:t>
            </a:r>
          </a:p>
        </p:txBody>
      </p:sp>
      <p:sp>
        <p:nvSpPr>
          <p:cNvPr id="6" name="TextBox 5">
            <a:extLst>
              <a:ext uri="{FF2B5EF4-FFF2-40B4-BE49-F238E27FC236}">
                <a16:creationId xmlns:a16="http://schemas.microsoft.com/office/drawing/2014/main" id="{726C994C-290A-4530-9F15-68BA6D09E811}"/>
              </a:ext>
            </a:extLst>
          </p:cNvPr>
          <p:cNvSpPr txBox="1"/>
          <p:nvPr/>
        </p:nvSpPr>
        <p:spPr>
          <a:xfrm>
            <a:off x="9423492" y="6187081"/>
            <a:ext cx="1969450" cy="276999"/>
          </a:xfrm>
          <a:prstGeom prst="rect">
            <a:avLst/>
          </a:prstGeom>
          <a:noFill/>
        </p:spPr>
        <p:txBody>
          <a:bodyPr wrap="none" rtlCol="0">
            <a:spAutoFit/>
          </a:bodyPr>
          <a:lstStyle/>
          <a:p>
            <a:pPr algn="r"/>
            <a:r>
              <a:rPr lang="en-US" sz="1200" dirty="0"/>
              <a:t>Plato, </a:t>
            </a:r>
            <a:r>
              <a:rPr lang="en-US" sz="1200" i="1" dirty="0"/>
              <a:t>Theaetetus </a:t>
            </a:r>
            <a:r>
              <a:rPr lang="en-US" sz="1200" dirty="0"/>
              <a:t>(c. 369 BC)</a:t>
            </a:r>
            <a:endParaRPr lang="en-US" sz="1200" i="1" dirty="0"/>
          </a:p>
        </p:txBody>
      </p:sp>
    </p:spTree>
    <p:extLst>
      <p:ext uri="{BB962C8B-B14F-4D97-AF65-F5344CB8AC3E}">
        <p14:creationId xmlns:p14="http://schemas.microsoft.com/office/powerpoint/2010/main" val="35467400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descr="Image result for primitive hut">
            <a:extLst>
              <a:ext uri="{FF2B5EF4-FFF2-40B4-BE49-F238E27FC236}">
                <a16:creationId xmlns:a16="http://schemas.microsoft.com/office/drawing/2014/main" id="{35F8015D-2901-4FAD-ADC3-DC4EF5011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3447" y="361950"/>
            <a:ext cx="3670520" cy="6134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16ADA6F-09C2-411A-BF08-39D0931821BE}"/>
              </a:ext>
            </a:extLst>
          </p:cNvPr>
          <p:cNvSpPr txBox="1"/>
          <p:nvPr/>
        </p:nvSpPr>
        <p:spPr>
          <a:xfrm>
            <a:off x="7968543" y="6187081"/>
            <a:ext cx="3424399" cy="276999"/>
          </a:xfrm>
          <a:prstGeom prst="rect">
            <a:avLst/>
          </a:prstGeom>
          <a:noFill/>
        </p:spPr>
        <p:txBody>
          <a:bodyPr wrap="none" rtlCol="0">
            <a:spAutoFit/>
          </a:bodyPr>
          <a:lstStyle/>
          <a:p>
            <a:pPr algn="r"/>
            <a:r>
              <a:rPr lang="en-US" sz="1200" dirty="0"/>
              <a:t>Marc-Antoine </a:t>
            </a:r>
            <a:r>
              <a:rPr lang="en-US" sz="1200" dirty="0" err="1"/>
              <a:t>Laugier</a:t>
            </a:r>
            <a:r>
              <a:rPr lang="en-US" sz="1200" dirty="0"/>
              <a:t>, </a:t>
            </a:r>
            <a:r>
              <a:rPr lang="en-US" sz="1200" i="1" dirty="0" err="1"/>
              <a:t>Essai</a:t>
            </a:r>
            <a:r>
              <a:rPr lang="en-US" sz="1200" i="1" dirty="0"/>
              <a:t> sur </a:t>
            </a:r>
            <a:r>
              <a:rPr lang="en-US" sz="1200" i="1" dirty="0" err="1"/>
              <a:t>l’architecture</a:t>
            </a:r>
            <a:r>
              <a:rPr lang="en-US" sz="1200" i="1" dirty="0"/>
              <a:t> </a:t>
            </a:r>
            <a:r>
              <a:rPr lang="en-US" sz="1200" dirty="0"/>
              <a:t>(1753)</a:t>
            </a:r>
          </a:p>
        </p:txBody>
      </p:sp>
      <p:pic>
        <p:nvPicPr>
          <p:cNvPr id="6146" name="Picture 2" descr="Image result for marc antoine laugier essai sur l'architecture">
            <a:extLst>
              <a:ext uri="{FF2B5EF4-FFF2-40B4-BE49-F238E27FC236}">
                <a16:creationId xmlns:a16="http://schemas.microsoft.com/office/drawing/2014/main" id="{66E3BDED-D6D3-4706-8919-9B1257415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2160" y="1381539"/>
            <a:ext cx="4561426" cy="3558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7486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6ADA6F-09C2-411A-BF08-39D0931821BE}"/>
              </a:ext>
            </a:extLst>
          </p:cNvPr>
          <p:cNvSpPr txBox="1"/>
          <p:nvPr/>
        </p:nvSpPr>
        <p:spPr>
          <a:xfrm>
            <a:off x="7968543" y="6187081"/>
            <a:ext cx="3424399" cy="276999"/>
          </a:xfrm>
          <a:prstGeom prst="rect">
            <a:avLst/>
          </a:prstGeom>
          <a:noFill/>
        </p:spPr>
        <p:txBody>
          <a:bodyPr wrap="none" rtlCol="0">
            <a:spAutoFit/>
          </a:bodyPr>
          <a:lstStyle/>
          <a:p>
            <a:pPr algn="r"/>
            <a:r>
              <a:rPr lang="en-US" sz="1200" dirty="0"/>
              <a:t>Marc-Antoine </a:t>
            </a:r>
            <a:r>
              <a:rPr lang="en-US" sz="1200" dirty="0" err="1"/>
              <a:t>Laugier</a:t>
            </a:r>
            <a:r>
              <a:rPr lang="en-US" sz="1200" dirty="0"/>
              <a:t>, </a:t>
            </a:r>
            <a:r>
              <a:rPr lang="en-US" sz="1200" i="1" dirty="0" err="1"/>
              <a:t>Essai</a:t>
            </a:r>
            <a:r>
              <a:rPr lang="en-US" sz="1200" i="1" dirty="0"/>
              <a:t> sur </a:t>
            </a:r>
            <a:r>
              <a:rPr lang="en-US" sz="1200" i="1" dirty="0" err="1"/>
              <a:t>l’architecture</a:t>
            </a:r>
            <a:r>
              <a:rPr lang="en-US" sz="1200" i="1" dirty="0"/>
              <a:t> </a:t>
            </a:r>
            <a:r>
              <a:rPr lang="en-US" sz="1200" dirty="0"/>
              <a:t>(1753)</a:t>
            </a:r>
          </a:p>
        </p:txBody>
      </p:sp>
      <p:sp>
        <p:nvSpPr>
          <p:cNvPr id="2" name="TextBox 1">
            <a:extLst>
              <a:ext uri="{FF2B5EF4-FFF2-40B4-BE49-F238E27FC236}">
                <a16:creationId xmlns:a16="http://schemas.microsoft.com/office/drawing/2014/main" id="{8C1373FE-3951-4AAF-BD39-720A150DA16B}"/>
              </a:ext>
            </a:extLst>
          </p:cNvPr>
          <p:cNvSpPr txBox="1"/>
          <p:nvPr/>
        </p:nvSpPr>
        <p:spPr>
          <a:xfrm>
            <a:off x="1530235" y="1012954"/>
            <a:ext cx="9131529" cy="3970318"/>
          </a:xfrm>
          <a:prstGeom prst="rect">
            <a:avLst/>
          </a:prstGeom>
          <a:noFill/>
        </p:spPr>
        <p:txBody>
          <a:bodyPr wrap="square" rtlCol="0">
            <a:spAutoFit/>
          </a:bodyPr>
          <a:lstStyle/>
          <a:p>
            <a:r>
              <a:rPr lang="en-US" sz="2800" dirty="0"/>
              <a:t>“Let us look at man in his primitive state without any aid or guidance other than his natural instincts. He is in need of a place to rest. On the banks of a quietly flowing brook he notices a stretch of grass; its fresh greenness is pleasing to his eyes, its tender down invites him; he is drawn there and, stretched out at leisure on this sparkling carpet, he thinks of nothing else but enjoying the gift of nature; he lacks nothing, he does not wish for anything. But soon the scorching heat of the sun forces him to look for shelter…</a:t>
            </a:r>
          </a:p>
        </p:txBody>
      </p:sp>
    </p:spTree>
    <p:extLst>
      <p:ext uri="{BB962C8B-B14F-4D97-AF65-F5344CB8AC3E}">
        <p14:creationId xmlns:p14="http://schemas.microsoft.com/office/powerpoint/2010/main" val="30505428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6ADA6F-09C2-411A-BF08-39D0931821BE}"/>
              </a:ext>
            </a:extLst>
          </p:cNvPr>
          <p:cNvSpPr txBox="1"/>
          <p:nvPr/>
        </p:nvSpPr>
        <p:spPr>
          <a:xfrm>
            <a:off x="7968543" y="6187081"/>
            <a:ext cx="3424399" cy="276999"/>
          </a:xfrm>
          <a:prstGeom prst="rect">
            <a:avLst/>
          </a:prstGeom>
          <a:noFill/>
        </p:spPr>
        <p:txBody>
          <a:bodyPr wrap="none" rtlCol="0">
            <a:spAutoFit/>
          </a:bodyPr>
          <a:lstStyle/>
          <a:p>
            <a:pPr algn="r"/>
            <a:r>
              <a:rPr lang="en-US" sz="1200" dirty="0"/>
              <a:t>Marc-Antoine </a:t>
            </a:r>
            <a:r>
              <a:rPr lang="en-US" sz="1200" dirty="0" err="1"/>
              <a:t>Laugier</a:t>
            </a:r>
            <a:r>
              <a:rPr lang="en-US" sz="1200" dirty="0"/>
              <a:t>, </a:t>
            </a:r>
            <a:r>
              <a:rPr lang="en-US" sz="1200" i="1" dirty="0" err="1"/>
              <a:t>Essai</a:t>
            </a:r>
            <a:r>
              <a:rPr lang="en-US" sz="1200" i="1" dirty="0"/>
              <a:t> sur </a:t>
            </a:r>
            <a:r>
              <a:rPr lang="en-US" sz="1200" i="1" dirty="0" err="1"/>
              <a:t>l’architecture</a:t>
            </a:r>
            <a:r>
              <a:rPr lang="en-US" sz="1200" i="1" dirty="0"/>
              <a:t> </a:t>
            </a:r>
            <a:r>
              <a:rPr lang="en-US" sz="1200" dirty="0"/>
              <a:t>(1753)</a:t>
            </a:r>
          </a:p>
        </p:txBody>
      </p:sp>
      <p:sp>
        <p:nvSpPr>
          <p:cNvPr id="2" name="TextBox 1">
            <a:extLst>
              <a:ext uri="{FF2B5EF4-FFF2-40B4-BE49-F238E27FC236}">
                <a16:creationId xmlns:a16="http://schemas.microsoft.com/office/drawing/2014/main" id="{8C1373FE-3951-4AAF-BD39-720A150DA16B}"/>
              </a:ext>
            </a:extLst>
          </p:cNvPr>
          <p:cNvSpPr txBox="1"/>
          <p:nvPr/>
        </p:nvSpPr>
        <p:spPr>
          <a:xfrm>
            <a:off x="1530235" y="1012954"/>
            <a:ext cx="9131529" cy="4401205"/>
          </a:xfrm>
          <a:prstGeom prst="rect">
            <a:avLst/>
          </a:prstGeom>
          <a:noFill/>
        </p:spPr>
        <p:txBody>
          <a:bodyPr wrap="square" rtlCol="0">
            <a:spAutoFit/>
          </a:bodyPr>
          <a:lstStyle/>
          <a:p>
            <a:r>
              <a:rPr lang="en-US" sz="2800" dirty="0"/>
              <a:t>“A nearby forest draws him to its cooling shade; he runs to find a refuge in its depth, and there he is content. But suddenly mists are rising, swirling round and growing denser, until thick clouds cover the skies; soon, torrential rain pours down on this delightful forest. The savage, in his leafy shelter, does not know how to protect himself from the uncomfortable damp that penetrates everywhere; he creeps into a nearby cave and, finding it dry, he praises himself for his discovery. But soon the darkness and foul air surrounding him make his stay unbearable again…</a:t>
            </a:r>
          </a:p>
        </p:txBody>
      </p:sp>
    </p:spTree>
    <p:extLst>
      <p:ext uri="{BB962C8B-B14F-4D97-AF65-F5344CB8AC3E}">
        <p14:creationId xmlns:p14="http://schemas.microsoft.com/office/powerpoint/2010/main" val="32936539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6ADA6F-09C2-411A-BF08-39D0931821BE}"/>
              </a:ext>
            </a:extLst>
          </p:cNvPr>
          <p:cNvSpPr txBox="1"/>
          <p:nvPr/>
        </p:nvSpPr>
        <p:spPr>
          <a:xfrm>
            <a:off x="7968543" y="6187081"/>
            <a:ext cx="3424399" cy="276999"/>
          </a:xfrm>
          <a:prstGeom prst="rect">
            <a:avLst/>
          </a:prstGeom>
          <a:noFill/>
        </p:spPr>
        <p:txBody>
          <a:bodyPr wrap="none" rtlCol="0">
            <a:spAutoFit/>
          </a:bodyPr>
          <a:lstStyle/>
          <a:p>
            <a:pPr algn="r"/>
            <a:r>
              <a:rPr lang="en-US" sz="1200" dirty="0"/>
              <a:t>Marc-Antoine </a:t>
            </a:r>
            <a:r>
              <a:rPr lang="en-US" sz="1200" dirty="0" err="1"/>
              <a:t>Laugier</a:t>
            </a:r>
            <a:r>
              <a:rPr lang="en-US" sz="1200" dirty="0"/>
              <a:t>, </a:t>
            </a:r>
            <a:r>
              <a:rPr lang="en-US" sz="1200" i="1" dirty="0" err="1"/>
              <a:t>Essai</a:t>
            </a:r>
            <a:r>
              <a:rPr lang="en-US" sz="1200" i="1" dirty="0"/>
              <a:t> sur </a:t>
            </a:r>
            <a:r>
              <a:rPr lang="en-US" sz="1200" i="1" dirty="0" err="1"/>
              <a:t>l’architecture</a:t>
            </a:r>
            <a:r>
              <a:rPr lang="en-US" sz="1200" i="1" dirty="0"/>
              <a:t> </a:t>
            </a:r>
            <a:r>
              <a:rPr lang="en-US" sz="1200" dirty="0"/>
              <a:t>(1753)</a:t>
            </a:r>
          </a:p>
        </p:txBody>
      </p:sp>
      <p:sp>
        <p:nvSpPr>
          <p:cNvPr id="2" name="TextBox 1">
            <a:extLst>
              <a:ext uri="{FF2B5EF4-FFF2-40B4-BE49-F238E27FC236}">
                <a16:creationId xmlns:a16="http://schemas.microsoft.com/office/drawing/2014/main" id="{8C1373FE-3951-4AAF-BD39-720A150DA16B}"/>
              </a:ext>
            </a:extLst>
          </p:cNvPr>
          <p:cNvSpPr txBox="1"/>
          <p:nvPr/>
        </p:nvSpPr>
        <p:spPr>
          <a:xfrm>
            <a:off x="1530235" y="1012954"/>
            <a:ext cx="9131529" cy="4401205"/>
          </a:xfrm>
          <a:prstGeom prst="rect">
            <a:avLst/>
          </a:prstGeom>
          <a:noFill/>
        </p:spPr>
        <p:txBody>
          <a:bodyPr wrap="square" rtlCol="0">
            <a:spAutoFit/>
          </a:bodyPr>
          <a:lstStyle/>
          <a:p>
            <a:r>
              <a:rPr lang="en-US" sz="2800" dirty="0"/>
              <a:t>“He leaves and is resolve to make good by his ingenuity the careless neglect of nature. He wants to make himself a dwelling that protects but does not bury him. Some fallen branches in the forest are the right material for his purpose; he chooses four of the strongest, raises them upright and arranges them in a square; across their top he lays four other branches; on these he hoists from two sides yet another row of branches which, inclining towards each other, meet at their highest point. He then covers this kind of roof with leaves so closely packed </a:t>
            </a:r>
            <a:r>
              <a:rPr lang="en-US" sz="2800" dirty="0" err="1"/>
              <a:t>tha</a:t>
            </a:r>
            <a:r>
              <a:rPr lang="en-US" sz="2800" dirty="0"/>
              <a:t> </a:t>
            </a:r>
            <a:r>
              <a:rPr lang="en-US" sz="2800" dirty="0" err="1"/>
              <a:t>tneither</a:t>
            </a:r>
            <a:r>
              <a:rPr lang="en-US" sz="2800" dirty="0"/>
              <a:t> sun nor rain can penetrate…</a:t>
            </a:r>
          </a:p>
        </p:txBody>
      </p:sp>
    </p:spTree>
    <p:extLst>
      <p:ext uri="{BB962C8B-B14F-4D97-AF65-F5344CB8AC3E}">
        <p14:creationId xmlns:p14="http://schemas.microsoft.com/office/powerpoint/2010/main" val="13167225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6ADA6F-09C2-411A-BF08-39D0931821BE}"/>
              </a:ext>
            </a:extLst>
          </p:cNvPr>
          <p:cNvSpPr txBox="1"/>
          <p:nvPr/>
        </p:nvSpPr>
        <p:spPr>
          <a:xfrm>
            <a:off x="7968543" y="6187081"/>
            <a:ext cx="3424399" cy="276999"/>
          </a:xfrm>
          <a:prstGeom prst="rect">
            <a:avLst/>
          </a:prstGeom>
          <a:noFill/>
        </p:spPr>
        <p:txBody>
          <a:bodyPr wrap="none" rtlCol="0">
            <a:spAutoFit/>
          </a:bodyPr>
          <a:lstStyle/>
          <a:p>
            <a:pPr algn="r"/>
            <a:r>
              <a:rPr lang="en-US" sz="1200" dirty="0"/>
              <a:t>Marc-Antoine </a:t>
            </a:r>
            <a:r>
              <a:rPr lang="en-US" sz="1200" dirty="0" err="1"/>
              <a:t>Laugier</a:t>
            </a:r>
            <a:r>
              <a:rPr lang="en-US" sz="1200" dirty="0"/>
              <a:t>, </a:t>
            </a:r>
            <a:r>
              <a:rPr lang="en-US" sz="1200" i="1" dirty="0" err="1"/>
              <a:t>Essai</a:t>
            </a:r>
            <a:r>
              <a:rPr lang="en-US" sz="1200" i="1" dirty="0"/>
              <a:t> sur </a:t>
            </a:r>
            <a:r>
              <a:rPr lang="en-US" sz="1200" i="1" dirty="0" err="1"/>
              <a:t>l’architecture</a:t>
            </a:r>
            <a:r>
              <a:rPr lang="en-US" sz="1200" i="1" dirty="0"/>
              <a:t> </a:t>
            </a:r>
            <a:r>
              <a:rPr lang="en-US" sz="1200" dirty="0"/>
              <a:t>(1753)</a:t>
            </a:r>
          </a:p>
        </p:txBody>
      </p:sp>
      <p:sp>
        <p:nvSpPr>
          <p:cNvPr id="2" name="TextBox 1">
            <a:extLst>
              <a:ext uri="{FF2B5EF4-FFF2-40B4-BE49-F238E27FC236}">
                <a16:creationId xmlns:a16="http://schemas.microsoft.com/office/drawing/2014/main" id="{8C1373FE-3951-4AAF-BD39-720A150DA16B}"/>
              </a:ext>
            </a:extLst>
          </p:cNvPr>
          <p:cNvSpPr txBox="1"/>
          <p:nvPr/>
        </p:nvSpPr>
        <p:spPr>
          <a:xfrm>
            <a:off x="1530235" y="1012954"/>
            <a:ext cx="9131529" cy="3970318"/>
          </a:xfrm>
          <a:prstGeom prst="rect">
            <a:avLst/>
          </a:prstGeom>
          <a:noFill/>
        </p:spPr>
        <p:txBody>
          <a:bodyPr wrap="square" rtlCol="0">
            <a:spAutoFit/>
          </a:bodyPr>
          <a:lstStyle/>
          <a:p>
            <a:r>
              <a:rPr lang="en-US" sz="2800" dirty="0"/>
              <a:t>“Thus, man is housed. Admittedly, the cold and heat will make him feel uncomfortable in this house which is open on all sides but soon he will fill in the space between two posts and feel secure.</a:t>
            </a:r>
          </a:p>
          <a:p>
            <a:endParaRPr lang="en-US" sz="2800" dirty="0"/>
          </a:p>
          <a:p>
            <a:r>
              <a:rPr lang="en-US" sz="2800" dirty="0"/>
              <a:t>Such is the course of simple nature; by imitating the natural process, art was born. All the splendors of architecture ever conceived have been modeled on the little rustic hut I have just described.”</a:t>
            </a:r>
          </a:p>
        </p:txBody>
      </p:sp>
    </p:spTree>
    <p:extLst>
      <p:ext uri="{BB962C8B-B14F-4D97-AF65-F5344CB8AC3E}">
        <p14:creationId xmlns:p14="http://schemas.microsoft.com/office/powerpoint/2010/main" val="5494451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descr="Image result for primitive hut">
            <a:extLst>
              <a:ext uri="{FF2B5EF4-FFF2-40B4-BE49-F238E27FC236}">
                <a16:creationId xmlns:a16="http://schemas.microsoft.com/office/drawing/2014/main" id="{35F8015D-2901-4FAD-ADC3-DC4EF5011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3447" y="361950"/>
            <a:ext cx="3670520" cy="6134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16ADA6F-09C2-411A-BF08-39D0931821BE}"/>
              </a:ext>
            </a:extLst>
          </p:cNvPr>
          <p:cNvSpPr txBox="1"/>
          <p:nvPr/>
        </p:nvSpPr>
        <p:spPr>
          <a:xfrm>
            <a:off x="7968543" y="6187081"/>
            <a:ext cx="3424399" cy="276999"/>
          </a:xfrm>
          <a:prstGeom prst="rect">
            <a:avLst/>
          </a:prstGeom>
          <a:noFill/>
        </p:spPr>
        <p:txBody>
          <a:bodyPr wrap="none" rtlCol="0">
            <a:spAutoFit/>
          </a:bodyPr>
          <a:lstStyle/>
          <a:p>
            <a:pPr algn="r"/>
            <a:r>
              <a:rPr lang="en-US" sz="1200" dirty="0"/>
              <a:t>Marc-Antoine </a:t>
            </a:r>
            <a:r>
              <a:rPr lang="en-US" sz="1200" dirty="0" err="1"/>
              <a:t>Laugier</a:t>
            </a:r>
            <a:r>
              <a:rPr lang="en-US" sz="1200" dirty="0"/>
              <a:t>, </a:t>
            </a:r>
            <a:r>
              <a:rPr lang="en-US" sz="1200" i="1" dirty="0" err="1"/>
              <a:t>Essai</a:t>
            </a:r>
            <a:r>
              <a:rPr lang="en-US" sz="1200" i="1" dirty="0"/>
              <a:t> sur </a:t>
            </a:r>
            <a:r>
              <a:rPr lang="en-US" sz="1200" i="1" dirty="0" err="1"/>
              <a:t>l’architecture</a:t>
            </a:r>
            <a:r>
              <a:rPr lang="en-US" sz="1200" i="1" dirty="0"/>
              <a:t> </a:t>
            </a:r>
            <a:r>
              <a:rPr lang="en-US" sz="1200" dirty="0"/>
              <a:t>(1753)</a:t>
            </a:r>
          </a:p>
        </p:txBody>
      </p:sp>
      <p:sp>
        <p:nvSpPr>
          <p:cNvPr id="2" name="TextBox 1">
            <a:extLst>
              <a:ext uri="{FF2B5EF4-FFF2-40B4-BE49-F238E27FC236}">
                <a16:creationId xmlns:a16="http://schemas.microsoft.com/office/drawing/2014/main" id="{69BA55C4-370F-4AC3-AF27-FDB2DE6F33E7}"/>
              </a:ext>
            </a:extLst>
          </p:cNvPr>
          <p:cNvSpPr txBox="1"/>
          <p:nvPr/>
        </p:nvSpPr>
        <p:spPr>
          <a:xfrm>
            <a:off x="6145876" y="2305615"/>
            <a:ext cx="5247066" cy="2246769"/>
          </a:xfrm>
          <a:prstGeom prst="rect">
            <a:avLst/>
          </a:prstGeom>
          <a:noFill/>
        </p:spPr>
        <p:txBody>
          <a:bodyPr wrap="square" rtlCol="0">
            <a:spAutoFit/>
          </a:bodyPr>
          <a:lstStyle/>
          <a:p>
            <a:r>
              <a:rPr lang="en-US" sz="2800" dirty="0"/>
              <a:t>“The parts that are essential are the cause of beauty, the parts introduced by necessity cause every license, the parts added by caprice cause every fault.”</a:t>
            </a:r>
          </a:p>
        </p:txBody>
      </p:sp>
    </p:spTree>
    <p:extLst>
      <p:ext uri="{BB962C8B-B14F-4D97-AF65-F5344CB8AC3E}">
        <p14:creationId xmlns:p14="http://schemas.microsoft.com/office/powerpoint/2010/main" val="26268101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6ADA6F-09C2-411A-BF08-39D0931821BE}"/>
              </a:ext>
            </a:extLst>
          </p:cNvPr>
          <p:cNvSpPr txBox="1"/>
          <p:nvPr/>
        </p:nvSpPr>
        <p:spPr>
          <a:xfrm>
            <a:off x="7115168" y="6187081"/>
            <a:ext cx="4277774" cy="276999"/>
          </a:xfrm>
          <a:prstGeom prst="rect">
            <a:avLst/>
          </a:prstGeom>
          <a:noFill/>
        </p:spPr>
        <p:txBody>
          <a:bodyPr wrap="none" rtlCol="0">
            <a:spAutoFit/>
          </a:bodyPr>
          <a:lstStyle/>
          <a:p>
            <a:pPr algn="r"/>
            <a:r>
              <a:rPr lang="en-US" sz="1200" dirty="0"/>
              <a:t>Jean-Nicolas-Louis Durand, </a:t>
            </a:r>
            <a:r>
              <a:rPr lang="en-US" sz="1200" i="1" dirty="0"/>
              <a:t>Précis des </a:t>
            </a:r>
            <a:r>
              <a:rPr lang="en-US" sz="1200" i="1" dirty="0" err="1"/>
              <a:t>leçons</a:t>
            </a:r>
            <a:r>
              <a:rPr lang="en-US" sz="1200" i="1" dirty="0"/>
              <a:t> </a:t>
            </a:r>
            <a:r>
              <a:rPr lang="en-US" sz="1200" i="1" dirty="0" err="1"/>
              <a:t>d'architecture</a:t>
            </a:r>
            <a:r>
              <a:rPr lang="en-US" sz="1200" dirty="0"/>
              <a:t> (1809)</a:t>
            </a:r>
          </a:p>
        </p:txBody>
      </p:sp>
      <p:pic>
        <p:nvPicPr>
          <p:cNvPr id="6148" name="Picture 4" descr="Image result for durand precis sur l'architecture">
            <a:extLst>
              <a:ext uri="{FF2B5EF4-FFF2-40B4-BE49-F238E27FC236}">
                <a16:creationId xmlns:a16="http://schemas.microsoft.com/office/drawing/2014/main" id="{97F6A111-C8A8-4388-87C8-82BD1F588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6508" y="462563"/>
            <a:ext cx="3735094" cy="523713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durand precis sur l'architecture">
            <a:extLst>
              <a:ext uri="{FF2B5EF4-FFF2-40B4-BE49-F238E27FC236}">
                <a16:creationId xmlns:a16="http://schemas.microsoft.com/office/drawing/2014/main" id="{4ED464A6-9170-4A4D-9596-B771A1760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351" y="1337426"/>
            <a:ext cx="6026831" cy="4183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7784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6ADA6F-09C2-411A-BF08-39D0931821BE}"/>
              </a:ext>
            </a:extLst>
          </p:cNvPr>
          <p:cNvSpPr txBox="1"/>
          <p:nvPr/>
        </p:nvSpPr>
        <p:spPr>
          <a:xfrm>
            <a:off x="7115168" y="6187081"/>
            <a:ext cx="4277774" cy="276999"/>
          </a:xfrm>
          <a:prstGeom prst="rect">
            <a:avLst/>
          </a:prstGeom>
          <a:noFill/>
        </p:spPr>
        <p:txBody>
          <a:bodyPr wrap="none" rtlCol="0">
            <a:spAutoFit/>
          </a:bodyPr>
          <a:lstStyle/>
          <a:p>
            <a:pPr algn="r"/>
            <a:r>
              <a:rPr lang="en-US" sz="1200" dirty="0"/>
              <a:t>Jean-Nicolas-Louis Durand, </a:t>
            </a:r>
            <a:r>
              <a:rPr lang="en-US" sz="1200" i="1" dirty="0"/>
              <a:t>Précis des </a:t>
            </a:r>
            <a:r>
              <a:rPr lang="en-US" sz="1200" i="1" dirty="0" err="1"/>
              <a:t>leçons</a:t>
            </a:r>
            <a:r>
              <a:rPr lang="en-US" sz="1200" i="1" dirty="0"/>
              <a:t> </a:t>
            </a:r>
            <a:r>
              <a:rPr lang="en-US" sz="1200" i="1" dirty="0" err="1"/>
              <a:t>d'architecture</a:t>
            </a:r>
            <a:r>
              <a:rPr lang="en-US" sz="1200" dirty="0"/>
              <a:t> (1809)</a:t>
            </a:r>
          </a:p>
        </p:txBody>
      </p:sp>
      <p:pic>
        <p:nvPicPr>
          <p:cNvPr id="15362" name="Picture 2" descr="Image result for jnl durand">
            <a:extLst>
              <a:ext uri="{FF2B5EF4-FFF2-40B4-BE49-F238E27FC236}">
                <a16:creationId xmlns:a16="http://schemas.microsoft.com/office/drawing/2014/main" id="{04A30AE0-523C-4928-961E-4682AEF421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647" y="1407509"/>
            <a:ext cx="5351617" cy="37979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jnl durand">
            <a:extLst>
              <a:ext uri="{FF2B5EF4-FFF2-40B4-BE49-F238E27FC236}">
                <a16:creationId xmlns:a16="http://schemas.microsoft.com/office/drawing/2014/main" id="{68BA4CA4-52DC-484F-BD37-646AC4D7EA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6637" y="1407509"/>
            <a:ext cx="5006305" cy="3864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7568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12360</TotalTime>
  <Words>6714</Words>
  <Application>Microsoft Office PowerPoint</Application>
  <PresentationFormat>Widescreen</PresentationFormat>
  <Paragraphs>548</Paragraphs>
  <Slides>104</Slides>
  <Notes>104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104</vt:i4>
      </vt:variant>
    </vt:vector>
  </HeadingPairs>
  <TitlesOfParts>
    <vt:vector size="112" baseType="lpstr">
      <vt:lpstr>Arial</vt:lpstr>
      <vt:lpstr>Calibri</vt:lpstr>
      <vt:lpstr>Calibri Light</vt:lpstr>
      <vt:lpstr>Courier New</vt:lpstr>
      <vt:lpstr>Oswald</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Eugene Han</dc:creator>
  <cp:lastModifiedBy>Eugene Han</cp:lastModifiedBy>
  <cp:revision>467</cp:revision>
  <dcterms:created xsi:type="dcterms:W3CDTF">2019-06-04T12:26:12Z</dcterms:created>
  <dcterms:modified xsi:type="dcterms:W3CDTF">2020-10-01T14:13:24Z</dcterms:modified>
</cp:coreProperties>
</file>