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81"/>
  </p:notesMasterIdLst>
  <p:sldIdLst>
    <p:sldId id="495" r:id="rId3"/>
    <p:sldId id="497" r:id="rId4"/>
    <p:sldId id="499" r:id="rId5"/>
    <p:sldId id="498" r:id="rId6"/>
    <p:sldId id="496" r:id="rId7"/>
    <p:sldId id="500" r:id="rId8"/>
    <p:sldId id="256" r:id="rId9"/>
    <p:sldId id="430" r:id="rId10"/>
    <p:sldId id="480" r:id="rId11"/>
    <p:sldId id="481" r:id="rId12"/>
    <p:sldId id="482" r:id="rId13"/>
    <p:sldId id="483" r:id="rId14"/>
    <p:sldId id="484" r:id="rId15"/>
    <p:sldId id="485" r:id="rId16"/>
    <p:sldId id="486" r:id="rId17"/>
    <p:sldId id="454" r:id="rId18"/>
    <p:sldId id="476" r:id="rId19"/>
    <p:sldId id="474" r:id="rId20"/>
    <p:sldId id="478" r:id="rId21"/>
    <p:sldId id="477" r:id="rId22"/>
    <p:sldId id="475" r:id="rId23"/>
    <p:sldId id="471" r:id="rId24"/>
    <p:sldId id="468" r:id="rId25"/>
    <p:sldId id="487" r:id="rId26"/>
    <p:sldId id="470" r:id="rId27"/>
    <p:sldId id="463" r:id="rId28"/>
    <p:sldId id="458" r:id="rId29"/>
    <p:sldId id="469" r:id="rId30"/>
    <p:sldId id="465" r:id="rId31"/>
    <p:sldId id="457" r:id="rId32"/>
    <p:sldId id="472" r:id="rId33"/>
    <p:sldId id="473" r:id="rId34"/>
    <p:sldId id="492" r:id="rId35"/>
    <p:sldId id="494" r:id="rId36"/>
    <p:sldId id="493" r:id="rId37"/>
    <p:sldId id="532" r:id="rId38"/>
    <p:sldId id="530" r:id="rId39"/>
    <p:sldId id="259" r:id="rId40"/>
    <p:sldId id="525" r:id="rId41"/>
    <p:sldId id="261" r:id="rId42"/>
    <p:sldId id="531" r:id="rId43"/>
    <p:sldId id="262" r:id="rId44"/>
    <p:sldId id="533" r:id="rId45"/>
    <p:sldId id="263" r:id="rId46"/>
    <p:sldId id="264" r:id="rId47"/>
    <p:sldId id="265" r:id="rId48"/>
    <p:sldId id="266" r:id="rId49"/>
    <p:sldId id="267" r:id="rId50"/>
    <p:sldId id="268" r:id="rId51"/>
    <p:sldId id="269" r:id="rId52"/>
    <p:sldId id="270" r:id="rId53"/>
    <p:sldId id="271" r:id="rId54"/>
    <p:sldId id="272" r:id="rId55"/>
    <p:sldId id="273" r:id="rId56"/>
    <p:sldId id="274" r:id="rId57"/>
    <p:sldId id="275" r:id="rId58"/>
    <p:sldId id="276" r:id="rId59"/>
    <p:sldId id="526" r:id="rId60"/>
    <p:sldId id="527" r:id="rId61"/>
    <p:sldId id="528" r:id="rId62"/>
    <p:sldId id="529" r:id="rId63"/>
    <p:sldId id="507" r:id="rId64"/>
    <p:sldId id="510" r:id="rId65"/>
    <p:sldId id="511" r:id="rId66"/>
    <p:sldId id="512" r:id="rId67"/>
    <p:sldId id="508" r:id="rId68"/>
    <p:sldId id="513" r:id="rId69"/>
    <p:sldId id="514" r:id="rId70"/>
    <p:sldId id="516" r:id="rId71"/>
    <p:sldId id="517" r:id="rId72"/>
    <p:sldId id="509" r:id="rId73"/>
    <p:sldId id="518" r:id="rId74"/>
    <p:sldId id="519" r:id="rId75"/>
    <p:sldId id="520" r:id="rId76"/>
    <p:sldId id="521" r:id="rId77"/>
    <p:sldId id="522" r:id="rId78"/>
    <p:sldId id="523" r:id="rId79"/>
    <p:sldId id="524" r:id="rId8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ugene Han" initials="EH" lastIdx="1" clrIdx="0">
    <p:extLst>
      <p:ext uri="{19B8F6BF-5375-455C-9EA6-DF929625EA0E}">
        <p15:presenceInfo xmlns:p15="http://schemas.microsoft.com/office/powerpoint/2012/main" userId="a6d2d9c35b1738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23" autoAdjust="0"/>
    <p:restoredTop sz="71823" autoAdjust="0"/>
  </p:normalViewPr>
  <p:slideViewPr>
    <p:cSldViewPr snapToGrid="0">
      <p:cViewPr varScale="1">
        <p:scale>
          <a:sx n="142" d="100"/>
          <a:sy n="142" d="100"/>
        </p:scale>
        <p:origin x="1978" y="110"/>
      </p:cViewPr>
      <p:guideLst/>
    </p:cSldViewPr>
  </p:slideViewPr>
  <p:notesTextViewPr>
    <p:cViewPr>
      <p:scale>
        <a:sx n="200" d="100"/>
        <a:sy n="2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viewProps" Target="view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notesMaster" Target="notesMasters/notesMaster1.xml"/><Relationship Id="rId86"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61" Type="http://schemas.openxmlformats.org/officeDocument/2006/relationships/slide" Target="slides/slide59.xml"/><Relationship Id="rId8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31CEF3-19B6-45DF-9DB3-13136E70B41D}" type="datetimeFigureOut">
              <a:rPr lang="en-US" smtClean="0"/>
              <a:t>Sunday/9/20/2020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AD47CE-6028-46F2-A87F-6D3962B463F0}" type="slidenum">
              <a:rPr lang="en-US" smtClean="0"/>
              <a:t>‹#›</a:t>
            </a:fld>
            <a:endParaRPr lang="en-US"/>
          </a:p>
        </p:txBody>
      </p:sp>
    </p:spTree>
    <p:extLst>
      <p:ext uri="{BB962C8B-B14F-4D97-AF65-F5344CB8AC3E}">
        <p14:creationId xmlns:p14="http://schemas.microsoft.com/office/powerpoint/2010/main" val="881310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100" b="1" dirty="0">
                <a:effectLst/>
                <a:latin typeface="Calibri" panose="020F0502020204030204" pitchFamily="34" charset="0"/>
                <a:ea typeface="Calibri" panose="020F0502020204030204" pitchFamily="34" charset="0"/>
                <a:cs typeface="Times New Roman" panose="02020603050405020304" pitchFamily="18" charset="0"/>
              </a:rPr>
              <a:t>Urban activist</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Started with writing – </a:t>
            </a:r>
            <a:r>
              <a:rPr lang="en-US" sz="1100" b="1" i="1" dirty="0">
                <a:effectLst/>
                <a:latin typeface="Calibri" panose="020F0502020204030204" pitchFamily="34" charset="0"/>
                <a:ea typeface="Calibri" panose="020F0502020204030204" pitchFamily="34" charset="0"/>
                <a:cs typeface="Times New Roman" panose="02020603050405020304" pitchFamily="18" charset="0"/>
              </a:rPr>
              <a:t>Architectural Forum</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For the major part of her professional career, resident of NYC – Greenwich Village</a:t>
            </a:r>
          </a:p>
          <a:p>
            <a:pPr marL="342900" marR="0" lvl="0" indent="-3429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Not formally trained in architecture, nor practiced as such</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Largely a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writer/activist</a:t>
            </a:r>
            <a:r>
              <a:rPr lang="en-US" sz="1100" dirty="0">
                <a:effectLst/>
                <a:latin typeface="Calibri" panose="020F0502020204030204" pitchFamily="34" charset="0"/>
                <a:ea typeface="Calibri" panose="020F0502020204030204" pitchFamily="34" charset="0"/>
                <a:cs typeface="Times New Roman" panose="02020603050405020304" pitchFamily="18" charset="0"/>
              </a:rPr>
              <a:t> more so than a designer, nevertheless, important for architecture.</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Great example as a check to Modernism</a:t>
            </a:r>
          </a:p>
          <a:p>
            <a:pPr marL="1143000" marR="0" lvl="2" indent="-228600">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We often practice and theorize in a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disciplinary bubble</a:t>
            </a:r>
            <a:r>
              <a:rPr lang="en-US" sz="1100" dirty="0">
                <a:effectLst/>
                <a:latin typeface="Calibri" panose="020F0502020204030204" pitchFamily="34" charset="0"/>
                <a:ea typeface="Calibri" panose="020F0502020204030204" pitchFamily="34" charset="0"/>
                <a:cs typeface="Times New Roman" panose="02020603050405020304" pitchFamily="18" charset="0"/>
              </a:rPr>
              <a:t> – this is important, because otherwise it would be difficult to change for the better – but it’s important to remember that even though our discipline may largely insular, it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has a real effect on the public</a:t>
            </a:r>
            <a:r>
              <a:rPr lang="en-US" sz="1100" dirty="0">
                <a:effectLst/>
                <a:latin typeface="Calibri" panose="020F0502020204030204" pitchFamily="34" charset="0"/>
                <a:ea typeface="Calibri" panose="020F0502020204030204" pitchFamily="34" charset="0"/>
                <a:cs typeface="Times New Roman" panose="02020603050405020304" pitchFamily="18" charset="0"/>
              </a:rPr>
              <a:t>, and our ideas should acknowledge that.</a:t>
            </a:r>
          </a:p>
          <a:p>
            <a:pPr marL="342900" marR="0" lvl="0" indent="-3429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Major concern was to provide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a voice for urban planning </a:t>
            </a:r>
            <a:r>
              <a:rPr lang="en-US" sz="1100" dirty="0">
                <a:effectLst/>
                <a:latin typeface="Calibri" panose="020F0502020204030204" pitchFamily="34" charset="0"/>
                <a:ea typeface="Calibri" panose="020F0502020204030204" pitchFamily="34" charset="0"/>
                <a:cs typeface="Times New Roman" panose="02020603050405020304" pitchFamily="18" charset="0"/>
              </a:rPr>
              <a:t>that responded to the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as-seen rather than the idealized</a:t>
            </a:r>
            <a:r>
              <a:rPr lang="en-US" sz="1100" dirty="0">
                <a:effectLst/>
                <a:latin typeface="Calibri" panose="020F0502020204030204" pitchFamily="34" charset="0"/>
                <a:ea typeface="Calibri" panose="020F0502020204030204" pitchFamily="34" charset="0"/>
                <a:cs typeface="Times New Roman" panose="02020603050405020304" pitchFamily="18" charset="0"/>
              </a:rPr>
              <a:t>, rational models that dominated both Europe and the US</a:t>
            </a:r>
          </a:p>
          <a:p>
            <a:pPr marL="342900" marR="0" lvl="0" indent="-3429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Rather than the city as an equation to be rationalized and made efficient, her model was the vitality present in certain neighborhoods</a:t>
            </a:r>
          </a:p>
          <a:p>
            <a:pPr marL="342900" marR="0" lvl="0" indent="-342900">
              <a:lnSpc>
                <a:spcPct val="107000"/>
              </a:lnSpc>
              <a:spcBef>
                <a:spcPts val="0"/>
              </a:spcBef>
              <a:spcAft>
                <a:spcPts val="80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Argued for the casual, intimate scale of the neighborhood (rather than that driven by the demands of the scale of the city)</a:t>
            </a:r>
          </a:p>
        </p:txBody>
      </p:sp>
      <p:sp>
        <p:nvSpPr>
          <p:cNvPr id="4" name="Slide Number Placeholder 3"/>
          <p:cNvSpPr>
            <a:spLocks noGrp="1"/>
          </p:cNvSpPr>
          <p:nvPr>
            <p:ph type="sldNum" sz="quarter" idx="5"/>
          </p:nvPr>
        </p:nvSpPr>
        <p:spPr/>
        <p:txBody>
          <a:bodyPr/>
          <a:lstStyle/>
          <a:p>
            <a:fld id="{13AD47CE-6028-46F2-A87F-6D3962B463F0}" type="slidenum">
              <a:rPr lang="en-US" smtClean="0"/>
              <a:t>8</a:t>
            </a:fld>
            <a:endParaRPr lang="en-US"/>
          </a:p>
        </p:txBody>
      </p:sp>
    </p:spTree>
    <p:extLst>
      <p:ext uri="{BB962C8B-B14F-4D97-AF65-F5344CB8AC3E}">
        <p14:creationId xmlns:p14="http://schemas.microsoft.com/office/powerpoint/2010/main" val="2185714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17</a:t>
            </a:fld>
            <a:endParaRPr lang="en-US"/>
          </a:p>
        </p:txBody>
      </p:sp>
    </p:spTree>
    <p:extLst>
      <p:ext uri="{BB962C8B-B14F-4D97-AF65-F5344CB8AC3E}">
        <p14:creationId xmlns:p14="http://schemas.microsoft.com/office/powerpoint/2010/main" val="272762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In </a:t>
            </a:r>
            <a:r>
              <a:rPr lang="en-US" sz="1100" i="1" dirty="0">
                <a:effectLst/>
                <a:latin typeface="Calibri" panose="020F0502020204030204" pitchFamily="34" charset="0"/>
                <a:ea typeface="Calibri" panose="020F0502020204030204" pitchFamily="34" charset="0"/>
                <a:cs typeface="Times New Roman" panose="02020603050405020304" pitchFamily="18" charset="0"/>
              </a:rPr>
              <a:t>The Death and Life</a:t>
            </a:r>
            <a:r>
              <a:rPr lang="en-US" sz="11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1100" b="0" i="0" dirty="0">
                <a:effectLst/>
                <a:latin typeface="Calibri" panose="020F0502020204030204" pitchFamily="34" charset="0"/>
                <a:ea typeface="Calibri" panose="020F0502020204030204" pitchFamily="34" charset="0"/>
                <a:cs typeface="Times New Roman" panose="02020603050405020304" pitchFamily="18" charset="0"/>
              </a:rPr>
              <a:t>– </a:t>
            </a:r>
            <a:r>
              <a:rPr lang="en-US" sz="1100" b="1" i="0" dirty="0">
                <a:effectLst/>
                <a:latin typeface="Calibri" panose="020F0502020204030204" pitchFamily="34" charset="0"/>
                <a:ea typeface="Calibri" panose="020F0502020204030204" pitchFamily="34" charset="0"/>
                <a:cs typeface="Times New Roman" panose="02020603050405020304" pitchFamily="18" charset="0"/>
              </a:rPr>
              <a:t>targets a number of architects/urban planners</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Ebenezer Howard – a British planner that create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The Garden City concept’</a:t>
            </a:r>
          </a:p>
          <a:p>
            <a:pPr marL="742950" marR="0" lvl="1" indent="-285750">
              <a:lnSpc>
                <a:spcPct val="107000"/>
              </a:lnSpc>
              <a:spcBef>
                <a:spcPts val="0"/>
              </a:spcBef>
              <a:spcAft>
                <a:spcPts val="800"/>
              </a:spcAft>
              <a:buFont typeface="Courier New" panose="02070309020205020404" pitchFamily="49" charset="0"/>
              <a:buChar char="o"/>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Stated that Howard was against cities to begin </a:t>
            </a:r>
            <a:r>
              <a:rPr lang="en-US" sz="1100" dirty="0">
                <a:effectLst/>
                <a:latin typeface="Calibri" panose="020F0502020204030204" pitchFamily="34" charset="0"/>
                <a:ea typeface="Calibri" panose="020F0502020204030204" pitchFamily="34" charset="0"/>
                <a:cs typeface="Times New Roman" panose="02020603050405020304" pitchFamily="18" charset="0"/>
              </a:rPr>
              <a:t>with, so makes no sense that he should then structure cities.</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18</a:t>
            </a:fld>
            <a:endParaRPr lang="en-US"/>
          </a:p>
        </p:txBody>
      </p:sp>
    </p:spTree>
    <p:extLst>
      <p:ext uri="{BB962C8B-B14F-4D97-AF65-F5344CB8AC3E}">
        <p14:creationId xmlns:p14="http://schemas.microsoft.com/office/powerpoint/2010/main" val="1115630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100" b="1" dirty="0">
                <a:effectLst/>
                <a:latin typeface="Calibri" panose="020F0502020204030204" pitchFamily="34" charset="0"/>
                <a:ea typeface="Calibri" panose="020F0502020204030204" pitchFamily="34" charset="0"/>
                <a:cs typeface="Times New Roman" panose="02020603050405020304" pitchFamily="18" charset="0"/>
              </a:rPr>
              <a:t>Corrective to the state of London toward end of 19</a:t>
            </a:r>
            <a:r>
              <a:rPr lang="en-US" sz="1100" b="1"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century</a:t>
            </a:r>
          </a:p>
          <a:p>
            <a:pPr marL="742950" marR="0" lvl="1" indent="-285750">
              <a:lnSpc>
                <a:spcPct val="107000"/>
              </a:lnSpc>
              <a:spcBef>
                <a:spcPts val="0"/>
              </a:spcBef>
              <a:spcAft>
                <a:spcPts val="0"/>
              </a:spcAft>
              <a:buFont typeface="Courier New" panose="02070309020205020404" pitchFamily="49" charset="0"/>
              <a:buChar char="o"/>
            </a:pPr>
            <a:r>
              <a:rPr lang="en-US" sz="1100" b="1" dirty="0">
                <a:effectLst/>
                <a:latin typeface="Calibri" panose="020F0502020204030204" pitchFamily="34" charset="0"/>
                <a:ea typeface="Calibri" panose="020F0502020204030204" pitchFamily="34" charset="0"/>
                <a:cs typeface="Times New Roman" panose="02020603050405020304" pitchFamily="18" charset="0"/>
              </a:rPr>
              <a:t>Lower density of the city, greater distribution into the countryside</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So general strategy was of distribution away from city</a:t>
            </a: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Segmentation of cities – industry, residence, agriculture, etc.</a:t>
            </a:r>
          </a:p>
        </p:txBody>
      </p:sp>
      <p:sp>
        <p:nvSpPr>
          <p:cNvPr id="4" name="Slide Number Placeholder 3"/>
          <p:cNvSpPr>
            <a:spLocks noGrp="1"/>
          </p:cNvSpPr>
          <p:nvPr>
            <p:ph type="sldNum" sz="quarter" idx="5"/>
          </p:nvPr>
        </p:nvSpPr>
        <p:spPr/>
        <p:txBody>
          <a:bodyPr/>
          <a:lstStyle/>
          <a:p>
            <a:fld id="{13AD47CE-6028-46F2-A87F-6D3962B463F0}" type="slidenum">
              <a:rPr lang="en-US" smtClean="0"/>
              <a:t>19</a:t>
            </a:fld>
            <a:endParaRPr lang="en-US"/>
          </a:p>
        </p:txBody>
      </p:sp>
    </p:spTree>
    <p:extLst>
      <p:ext uri="{BB962C8B-B14F-4D97-AF65-F5344CB8AC3E}">
        <p14:creationId xmlns:p14="http://schemas.microsoft.com/office/powerpoint/2010/main" val="2274728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So rather than resulting in major metropolitan cities, you’d end up with a hybrid between town and country – the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‘Town-Country</a:t>
            </a:r>
            <a:r>
              <a:rPr lang="en-US" sz="1800" dirty="0">
                <a:effectLst/>
                <a:latin typeface="Calibri" panose="020F0502020204030204" pitchFamily="34" charset="0"/>
                <a:ea typeface="Calibri" panose="020F0502020204030204" pitchFamily="34" charset="0"/>
                <a:cs typeface="Times New Roman" panose="02020603050405020304" pitchFamily="18" charset="0"/>
              </a:rPr>
              <a:t>’ (read off slide)</a:t>
            </a:r>
          </a:p>
        </p:txBody>
      </p:sp>
      <p:sp>
        <p:nvSpPr>
          <p:cNvPr id="4" name="Slide Number Placeholder 3"/>
          <p:cNvSpPr>
            <a:spLocks noGrp="1"/>
          </p:cNvSpPr>
          <p:nvPr>
            <p:ph type="sldNum" sz="quarter" idx="5"/>
          </p:nvPr>
        </p:nvSpPr>
        <p:spPr/>
        <p:txBody>
          <a:bodyPr/>
          <a:lstStyle/>
          <a:p>
            <a:fld id="{13AD47CE-6028-46F2-A87F-6D3962B463F0}" type="slidenum">
              <a:rPr lang="en-US" smtClean="0"/>
              <a:t>20</a:t>
            </a:fld>
            <a:endParaRPr lang="en-US"/>
          </a:p>
        </p:txBody>
      </p:sp>
    </p:spTree>
    <p:extLst>
      <p:ext uri="{BB962C8B-B14F-4D97-AF65-F5344CB8AC3E}">
        <p14:creationId xmlns:p14="http://schemas.microsoft.com/office/powerpoint/2010/main" val="3328375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Maximum of any cluster was to be within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30,000 people</a:t>
            </a:r>
          </a:p>
          <a:p>
            <a:pPr marL="742950" marR="0" lvl="1" indent="-285750">
              <a:lnSpc>
                <a:spcPct val="107000"/>
              </a:lnSpc>
              <a:spcBef>
                <a:spcPts val="0"/>
              </a:spcBef>
              <a:spcAft>
                <a:spcPts val="0"/>
              </a:spcAft>
              <a:buFont typeface="Courier New" panose="02070309020205020404" pitchFamily="49" charset="0"/>
              <a:buChar char="o"/>
            </a:pPr>
            <a:r>
              <a:rPr lang="en-US" sz="1100" b="1" dirty="0">
                <a:effectLst/>
                <a:latin typeface="Calibri" panose="020F0502020204030204" pitchFamily="34" charset="0"/>
                <a:ea typeface="Calibri" panose="020F0502020204030204" pitchFamily="34" charset="0"/>
                <a:cs typeface="Times New Roman" panose="02020603050405020304" pitchFamily="18" charset="0"/>
              </a:rPr>
              <a:t>Problem w/ Howard: too simplistic reduction of ‘programs’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Suburban living was the model for city living – which for Jacobs made no sense –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city living had to have its own standards</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Didn’t take into account that aspects of living was folded into commerce, socialization, work, etc.</a:t>
            </a:r>
          </a:p>
        </p:txBody>
      </p:sp>
      <p:sp>
        <p:nvSpPr>
          <p:cNvPr id="4" name="Slide Number Placeholder 3"/>
          <p:cNvSpPr>
            <a:spLocks noGrp="1"/>
          </p:cNvSpPr>
          <p:nvPr>
            <p:ph type="sldNum" sz="quarter" idx="5"/>
          </p:nvPr>
        </p:nvSpPr>
        <p:spPr/>
        <p:txBody>
          <a:bodyPr/>
          <a:lstStyle/>
          <a:p>
            <a:fld id="{13AD47CE-6028-46F2-A87F-6D3962B463F0}" type="slidenum">
              <a:rPr lang="en-US" smtClean="0"/>
              <a:t>21</a:t>
            </a:fld>
            <a:endParaRPr lang="en-US"/>
          </a:p>
        </p:txBody>
      </p:sp>
    </p:spTree>
    <p:extLst>
      <p:ext uri="{BB962C8B-B14F-4D97-AF65-F5344CB8AC3E}">
        <p14:creationId xmlns:p14="http://schemas.microsoft.com/office/powerpoint/2010/main" val="24612142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100" b="1" dirty="0">
                <a:effectLst/>
                <a:latin typeface="Calibri" panose="020F0502020204030204" pitchFamily="34" charset="0"/>
                <a:ea typeface="Calibri" panose="020F0502020204030204" pitchFamily="34" charset="0"/>
                <a:cs typeface="Times New Roman" panose="02020603050405020304" pitchFamily="18" charset="0"/>
              </a:rPr>
              <a:t>“A city cannot be a work of art.”</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Unlike a painting, you don’t ‘compose’ cities like an object,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as in a masterplan such as with the Garden City</a:t>
            </a: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design of cities is neither about pure function or about achieving the picturesque</a:t>
            </a:r>
          </a:p>
        </p:txBody>
      </p:sp>
      <p:sp>
        <p:nvSpPr>
          <p:cNvPr id="4" name="Slide Number Placeholder 3"/>
          <p:cNvSpPr>
            <a:spLocks noGrp="1"/>
          </p:cNvSpPr>
          <p:nvPr>
            <p:ph type="sldNum" sz="quarter" idx="5"/>
          </p:nvPr>
        </p:nvSpPr>
        <p:spPr/>
        <p:txBody>
          <a:bodyPr/>
          <a:lstStyle/>
          <a:p>
            <a:fld id="{13AD47CE-6028-46F2-A87F-6D3962B463F0}" type="slidenum">
              <a:rPr lang="en-US" smtClean="0"/>
              <a:t>22</a:t>
            </a:fld>
            <a:endParaRPr lang="en-US"/>
          </a:p>
        </p:txBody>
      </p:sp>
    </p:spTree>
    <p:extLst>
      <p:ext uri="{BB962C8B-B14F-4D97-AF65-F5344CB8AC3E}">
        <p14:creationId xmlns:p14="http://schemas.microsoft.com/office/powerpoint/2010/main" val="21725838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100" b="1" dirty="0">
                <a:effectLst/>
                <a:latin typeface="Calibri" panose="020F0502020204030204" pitchFamily="34" charset="0"/>
                <a:ea typeface="Calibri" panose="020F0502020204030204" pitchFamily="34" charset="0"/>
                <a:cs typeface="Times New Roman" panose="02020603050405020304" pitchFamily="18" charset="0"/>
              </a:rPr>
              <a:t>Central ‘target’ of Jacobs – Robert Moses</a:t>
            </a:r>
          </a:p>
          <a:p>
            <a:pPr marL="342900" marR="0" lvl="0" indent="-3429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Jacobs’ career was in large part defined by her opposition to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Robert Moses</a:t>
            </a:r>
            <a:r>
              <a:rPr lang="en-US" sz="1100" dirty="0">
                <a:effectLst/>
                <a:latin typeface="Calibri" panose="020F0502020204030204" pitchFamily="34" charset="0"/>
                <a:ea typeface="Calibri" panose="020F0502020204030204" pitchFamily="34" charset="0"/>
                <a:cs typeface="Times New Roman" panose="02020603050405020304" pitchFamily="18" charset="0"/>
              </a:rPr>
              <a:t>, who held many senior positions in planning and urban development throughout the 20</a:t>
            </a:r>
            <a:r>
              <a:rPr lang="en-US" sz="1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100" dirty="0">
                <a:effectLst/>
                <a:latin typeface="Calibri" panose="020F0502020204030204" pitchFamily="34" charset="0"/>
                <a:ea typeface="Calibri" panose="020F0502020204030204" pitchFamily="34" charset="0"/>
                <a:cs typeface="Times New Roman" panose="02020603050405020304" pitchFamily="18" charset="0"/>
              </a:rPr>
              <a:t> century in New York state and especially New York City</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Too many projects to mention – web search for various</a:t>
            </a:r>
          </a:p>
          <a:p>
            <a:pPr marL="742950" marR="0" lvl="1" indent="-285750">
              <a:lnSpc>
                <a:spcPct val="107000"/>
              </a:lnSpc>
              <a:spcBef>
                <a:spcPts val="0"/>
              </a:spcBef>
              <a:spcAft>
                <a:spcPts val="0"/>
              </a:spcAft>
              <a:buFont typeface="Courier New" panose="02070309020205020404" pitchFamily="49" charset="0"/>
              <a:buChar char="o"/>
            </a:pPr>
            <a:r>
              <a:rPr lang="en-US" sz="1100" b="1" dirty="0">
                <a:effectLst/>
                <a:latin typeface="Calibri" panose="020F0502020204030204" pitchFamily="34" charset="0"/>
                <a:ea typeface="Calibri" panose="020F0502020204030204" pitchFamily="34" charset="0"/>
                <a:cs typeface="Times New Roman" panose="02020603050405020304" pitchFamily="18" charset="0"/>
              </a:rPr>
              <a:t>Moses believed in the efficacy of infrastructure</a:t>
            </a:r>
            <a:r>
              <a:rPr lang="en-US" sz="1100" dirty="0">
                <a:effectLst/>
                <a:latin typeface="Calibri" panose="020F0502020204030204" pitchFamily="34" charset="0"/>
                <a:ea typeface="Calibri" panose="020F0502020204030204" pitchFamily="34" charset="0"/>
                <a:cs typeface="Times New Roman" panose="02020603050405020304" pitchFamily="18" charset="0"/>
              </a:rPr>
              <a:t>, and in spirit, adopted the likes of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Le Corbusier’s approach </a:t>
            </a:r>
            <a:r>
              <a:rPr lang="en-US" sz="1100" dirty="0">
                <a:effectLst/>
                <a:latin typeface="Calibri" panose="020F0502020204030204" pitchFamily="34" charset="0"/>
                <a:ea typeface="Calibri" panose="020F0502020204030204" pitchFamily="34" charset="0"/>
                <a:cs typeface="Times New Roman" panose="02020603050405020304" pitchFamily="18" charset="0"/>
              </a:rPr>
              <a:t>of wide and varied infrastructure coupled with large residential complexes that were copy pasted across wide neighborhoods</a:t>
            </a:r>
          </a:p>
          <a:p>
            <a:pPr marL="742950" marR="0" lvl="1" indent="-285750">
              <a:lnSpc>
                <a:spcPct val="107000"/>
              </a:lnSpc>
              <a:spcBef>
                <a:spcPts val="0"/>
              </a:spcBef>
              <a:spcAft>
                <a:spcPts val="800"/>
              </a:spcAft>
              <a:buFont typeface="Courier New" panose="02070309020205020404" pitchFamily="49" charset="0"/>
              <a:buChar char="o"/>
            </a:pPr>
            <a:r>
              <a:rPr lang="en-US" sz="1100" b="1" dirty="0">
                <a:effectLst/>
                <a:latin typeface="Calibri" panose="020F0502020204030204" pitchFamily="34" charset="0"/>
                <a:ea typeface="Calibri" panose="020F0502020204030204" pitchFamily="34" charset="0"/>
                <a:cs typeface="Times New Roman" panose="02020603050405020304" pitchFamily="18" charset="0"/>
              </a:rPr>
              <a:t>Top-down efficacy of planning</a:t>
            </a:r>
          </a:p>
        </p:txBody>
      </p:sp>
      <p:sp>
        <p:nvSpPr>
          <p:cNvPr id="4" name="Slide Number Placeholder 3"/>
          <p:cNvSpPr>
            <a:spLocks noGrp="1"/>
          </p:cNvSpPr>
          <p:nvPr>
            <p:ph type="sldNum" sz="quarter" idx="5"/>
          </p:nvPr>
        </p:nvSpPr>
        <p:spPr/>
        <p:txBody>
          <a:bodyPr/>
          <a:lstStyle/>
          <a:p>
            <a:fld id="{13AD47CE-6028-46F2-A87F-6D3962B463F0}" type="slidenum">
              <a:rPr lang="en-US" smtClean="0"/>
              <a:t>23</a:t>
            </a:fld>
            <a:endParaRPr lang="en-US"/>
          </a:p>
        </p:txBody>
      </p:sp>
    </p:spTree>
    <p:extLst>
      <p:ext uri="{BB962C8B-B14F-4D97-AF65-F5344CB8AC3E}">
        <p14:creationId xmlns:p14="http://schemas.microsoft.com/office/powerpoint/2010/main" val="47373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Two specific projects – and Jacobs’ activism against their planning, typified her attitude towards architecture and the city</a:t>
            </a:r>
          </a:p>
          <a:p>
            <a:pPr marL="742950" marR="0" lvl="1" indent="-285750">
              <a:lnSpc>
                <a:spcPct val="107000"/>
              </a:lnSpc>
              <a:spcBef>
                <a:spcPts val="0"/>
              </a:spcBef>
              <a:spcAft>
                <a:spcPts val="0"/>
              </a:spcAft>
              <a:buFont typeface="Courier New" panose="02070309020205020404" pitchFamily="49" charset="0"/>
              <a:buChar char="o"/>
            </a:pPr>
            <a:r>
              <a:rPr lang="en-US" sz="1100" b="1" dirty="0">
                <a:effectLst/>
                <a:latin typeface="Calibri" panose="020F0502020204030204" pitchFamily="34" charset="0"/>
                <a:ea typeface="Calibri" panose="020F0502020204030204" pitchFamily="34" charset="0"/>
                <a:cs typeface="Times New Roman" panose="02020603050405020304" pitchFamily="18" charset="0"/>
              </a:rPr>
              <a:t>Washington Square Park</a:t>
            </a:r>
          </a:p>
          <a:p>
            <a:pPr marL="742950" marR="0" lvl="1" indent="-285750">
              <a:lnSpc>
                <a:spcPct val="107000"/>
              </a:lnSpc>
              <a:spcBef>
                <a:spcPts val="0"/>
              </a:spcBef>
              <a:spcAft>
                <a:spcPts val="800"/>
              </a:spcAft>
              <a:buFont typeface="Courier New" panose="02070309020205020404" pitchFamily="49" charset="0"/>
              <a:buChar char="o"/>
            </a:pPr>
            <a:r>
              <a:rPr lang="en-US" sz="1100" b="1" dirty="0">
                <a:effectLst/>
                <a:latin typeface="Calibri" panose="020F0502020204030204" pitchFamily="34" charset="0"/>
                <a:ea typeface="Calibri" panose="020F0502020204030204" pitchFamily="34" charset="0"/>
                <a:cs typeface="Times New Roman" panose="02020603050405020304" pitchFamily="18" charset="0"/>
              </a:rPr>
              <a:t>Lower Manhattan Expressway</a:t>
            </a:r>
          </a:p>
        </p:txBody>
      </p:sp>
      <p:sp>
        <p:nvSpPr>
          <p:cNvPr id="4" name="Slide Number Placeholder 3"/>
          <p:cNvSpPr>
            <a:spLocks noGrp="1"/>
          </p:cNvSpPr>
          <p:nvPr>
            <p:ph type="sldNum" sz="quarter" idx="5"/>
          </p:nvPr>
        </p:nvSpPr>
        <p:spPr/>
        <p:txBody>
          <a:bodyPr/>
          <a:lstStyle/>
          <a:p>
            <a:fld id="{13AD47CE-6028-46F2-A87F-6D3962B463F0}" type="slidenum">
              <a:rPr lang="en-US" smtClean="0"/>
              <a:t>24</a:t>
            </a:fld>
            <a:endParaRPr lang="en-US"/>
          </a:p>
        </p:txBody>
      </p:sp>
    </p:spTree>
    <p:extLst>
      <p:ext uri="{BB962C8B-B14F-4D97-AF65-F5344CB8AC3E}">
        <p14:creationId xmlns:p14="http://schemas.microsoft.com/office/powerpoint/2010/main" val="24222398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100" b="1" dirty="0">
                <a:effectLst/>
                <a:latin typeface="Calibri" panose="020F0502020204030204" pitchFamily="34" charset="0"/>
                <a:ea typeface="Calibri" panose="020F0502020204030204" pitchFamily="34" charset="0"/>
                <a:cs typeface="Times New Roman" panose="02020603050405020304" pitchFamily="18" charset="0"/>
              </a:rPr>
              <a:t>Washington Square Park</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Plan to run lowered roads through the park,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effectively cutting it in half</a:t>
            </a:r>
            <a:r>
              <a:rPr lang="en-US" sz="1100" dirty="0">
                <a:effectLst/>
                <a:latin typeface="Calibri" panose="020F0502020204030204" pitchFamily="34" charset="0"/>
                <a:ea typeface="Calibri" panose="020F0502020204030204" pitchFamily="34" charset="0"/>
                <a:cs typeface="Times New Roman" panose="02020603050405020304" pitchFamily="18" charset="0"/>
              </a:rPr>
              <a:t>, with an elevated pedestrian walkway for connection</a:t>
            </a: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For Jacobs, this design would fundamentally prevent the park’s capacity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for congregation, for community activities</a:t>
            </a:r>
          </a:p>
        </p:txBody>
      </p:sp>
      <p:sp>
        <p:nvSpPr>
          <p:cNvPr id="4" name="Slide Number Placeholder 3"/>
          <p:cNvSpPr>
            <a:spLocks noGrp="1"/>
          </p:cNvSpPr>
          <p:nvPr>
            <p:ph type="sldNum" sz="quarter" idx="5"/>
          </p:nvPr>
        </p:nvSpPr>
        <p:spPr/>
        <p:txBody>
          <a:bodyPr/>
          <a:lstStyle/>
          <a:p>
            <a:fld id="{13AD47CE-6028-46F2-A87F-6D3962B463F0}" type="slidenum">
              <a:rPr lang="en-US" smtClean="0"/>
              <a:t>25</a:t>
            </a:fld>
            <a:endParaRPr lang="en-US"/>
          </a:p>
        </p:txBody>
      </p:sp>
    </p:spTree>
    <p:extLst>
      <p:ext uri="{BB962C8B-B14F-4D97-AF65-F5344CB8AC3E}">
        <p14:creationId xmlns:p14="http://schemas.microsoft.com/office/powerpoint/2010/main" val="12078887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Photo of Jacobs during one of the protests</a:t>
            </a: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Important to note – she was an activist, she actively participated in protests both on site and at public municipal hearings</a:t>
            </a:r>
          </a:p>
        </p:txBody>
      </p:sp>
      <p:sp>
        <p:nvSpPr>
          <p:cNvPr id="4" name="Slide Number Placeholder 3"/>
          <p:cNvSpPr>
            <a:spLocks noGrp="1"/>
          </p:cNvSpPr>
          <p:nvPr>
            <p:ph type="sldNum" sz="quarter" idx="5"/>
          </p:nvPr>
        </p:nvSpPr>
        <p:spPr/>
        <p:txBody>
          <a:bodyPr/>
          <a:lstStyle/>
          <a:p>
            <a:fld id="{13AD47CE-6028-46F2-A87F-6D3962B463F0}" type="slidenum">
              <a:rPr lang="en-US" smtClean="0"/>
              <a:t>26</a:t>
            </a:fld>
            <a:endParaRPr lang="en-US"/>
          </a:p>
        </p:txBody>
      </p:sp>
    </p:spTree>
    <p:extLst>
      <p:ext uri="{BB962C8B-B14F-4D97-AF65-F5344CB8AC3E}">
        <p14:creationId xmlns:p14="http://schemas.microsoft.com/office/powerpoint/2010/main" val="1303256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mj-lt"/>
              <a:buAutoNum type="arabicPeriod"/>
            </a:pPr>
            <a:r>
              <a:rPr lang="en-US" sz="1800" b="1" dirty="0">
                <a:effectLst/>
                <a:latin typeface="Calibri" panose="020F0502020204030204" pitchFamily="34" charset="0"/>
                <a:ea typeface="Calibri" panose="020F0502020204030204" pitchFamily="34" charset="0"/>
                <a:cs typeface="Times New Roman" panose="02020603050405020304" pitchFamily="18" charset="0"/>
              </a:rPr>
              <a:t>Neighborhood-driven</a:t>
            </a:r>
            <a:r>
              <a:rPr lang="en-US" sz="1800" dirty="0">
                <a:effectLst/>
                <a:latin typeface="Calibri" panose="020F0502020204030204" pitchFamily="34" charset="0"/>
                <a:ea typeface="Calibri" panose="020F0502020204030204" pitchFamily="34" charset="0"/>
                <a:cs typeface="Times New Roman" panose="02020603050405020304" pitchFamily="18" charset="0"/>
              </a:rPr>
              <a:t> approach</a:t>
            </a:r>
          </a:p>
        </p:txBody>
      </p:sp>
      <p:sp>
        <p:nvSpPr>
          <p:cNvPr id="4" name="Slide Number Placeholder 3"/>
          <p:cNvSpPr>
            <a:spLocks noGrp="1"/>
          </p:cNvSpPr>
          <p:nvPr>
            <p:ph type="sldNum" sz="quarter" idx="5"/>
          </p:nvPr>
        </p:nvSpPr>
        <p:spPr/>
        <p:txBody>
          <a:bodyPr/>
          <a:lstStyle/>
          <a:p>
            <a:fld id="{13AD47CE-6028-46F2-A87F-6D3962B463F0}" type="slidenum">
              <a:rPr lang="en-US" smtClean="0"/>
              <a:t>9</a:t>
            </a:fld>
            <a:endParaRPr lang="en-US"/>
          </a:p>
        </p:txBody>
      </p:sp>
    </p:spTree>
    <p:extLst>
      <p:ext uri="{BB962C8B-B14F-4D97-AF65-F5344CB8AC3E}">
        <p14:creationId xmlns:p14="http://schemas.microsoft.com/office/powerpoint/2010/main" val="6110880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next project that epitomized Jacobs’ project was her protest against the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Lower Manhattan Expressway </a:t>
            </a:r>
            <a:r>
              <a:rPr lang="en-US" sz="1100" dirty="0">
                <a:effectLst/>
                <a:latin typeface="Calibri" panose="020F0502020204030204" pitchFamily="34" charset="0"/>
                <a:ea typeface="Calibri" panose="020F0502020204030204" pitchFamily="34" charset="0"/>
                <a:cs typeface="Times New Roman" panose="02020603050405020304" pitchFamily="18" charset="0"/>
              </a:rPr>
              <a:t>project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LOMEX</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First proposed in 1935, up until the 60s</a:t>
            </a: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To connect the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Holland Tunnel </a:t>
            </a:r>
            <a:r>
              <a:rPr lang="en-US" sz="1100" dirty="0">
                <a:effectLst/>
                <a:latin typeface="Calibri" panose="020F0502020204030204" pitchFamily="34" charset="0"/>
                <a:ea typeface="Calibri" panose="020F0502020204030204" pitchFamily="34" charset="0"/>
                <a:cs typeface="Times New Roman" panose="02020603050405020304" pitchFamily="18" charset="0"/>
              </a:rPr>
              <a:t>with the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Williamsburg Bridge </a:t>
            </a:r>
            <a:r>
              <a:rPr lang="en-US" sz="1100" dirty="0">
                <a:effectLst/>
                <a:latin typeface="Calibri" panose="020F0502020204030204" pitchFamily="34" charset="0"/>
                <a:ea typeface="Calibri" panose="020F0502020204030204" pitchFamily="34" charset="0"/>
                <a:cs typeface="Times New Roman" panose="02020603050405020304" pitchFamily="18" charset="0"/>
              </a:rPr>
              <a:t>and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Manhattan Bridge</a:t>
            </a:r>
          </a:p>
        </p:txBody>
      </p:sp>
      <p:sp>
        <p:nvSpPr>
          <p:cNvPr id="4" name="Slide Number Placeholder 3"/>
          <p:cNvSpPr>
            <a:spLocks noGrp="1"/>
          </p:cNvSpPr>
          <p:nvPr>
            <p:ph type="sldNum" sz="quarter" idx="5"/>
          </p:nvPr>
        </p:nvSpPr>
        <p:spPr/>
        <p:txBody>
          <a:bodyPr/>
          <a:lstStyle/>
          <a:p>
            <a:fld id="{13AD47CE-6028-46F2-A87F-6D3962B463F0}" type="slidenum">
              <a:rPr lang="en-US" smtClean="0"/>
              <a:t>27</a:t>
            </a:fld>
            <a:endParaRPr lang="en-US"/>
          </a:p>
        </p:txBody>
      </p:sp>
    </p:spTree>
    <p:extLst>
      <p:ext uri="{BB962C8B-B14F-4D97-AF65-F5344CB8AC3E}">
        <p14:creationId xmlns:p14="http://schemas.microsoft.com/office/powerpoint/2010/main" val="33735728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50’ into the air</a:t>
            </a: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Went through various design iterations, but was composed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of a spine expressway</a:t>
            </a:r>
            <a:r>
              <a:rPr lang="en-US" sz="1100" dirty="0">
                <a:effectLst/>
                <a:latin typeface="Calibri" panose="020F0502020204030204" pitchFamily="34" charset="0"/>
                <a:ea typeface="Calibri" panose="020F0502020204030204" pitchFamily="34" charset="0"/>
                <a:cs typeface="Times New Roman" panose="02020603050405020304" pitchFamily="18" charset="0"/>
              </a:rPr>
              <a:t>, with residences and public functions ‘attached’ to this spine</a:t>
            </a:r>
          </a:p>
        </p:txBody>
      </p:sp>
      <p:sp>
        <p:nvSpPr>
          <p:cNvPr id="4" name="Slide Number Placeholder 3"/>
          <p:cNvSpPr>
            <a:spLocks noGrp="1"/>
          </p:cNvSpPr>
          <p:nvPr>
            <p:ph type="sldNum" sz="quarter" idx="5"/>
          </p:nvPr>
        </p:nvSpPr>
        <p:spPr/>
        <p:txBody>
          <a:bodyPr/>
          <a:lstStyle/>
          <a:p>
            <a:fld id="{13AD47CE-6028-46F2-A87F-6D3962B463F0}" type="slidenum">
              <a:rPr lang="en-US" smtClean="0"/>
              <a:t>28</a:t>
            </a:fld>
            <a:endParaRPr lang="en-US"/>
          </a:p>
        </p:txBody>
      </p:sp>
    </p:spTree>
    <p:extLst>
      <p:ext uri="{BB962C8B-B14F-4D97-AF65-F5344CB8AC3E}">
        <p14:creationId xmlns:p14="http://schemas.microsoft.com/office/powerpoint/2010/main" val="14533859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Moses knew it could be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heavily federally funded</a:t>
            </a:r>
            <a:r>
              <a:rPr lang="en-US" sz="1100" dirty="0">
                <a:effectLst/>
                <a:latin typeface="Calibri" panose="020F0502020204030204" pitchFamily="34" charset="0"/>
                <a:ea typeface="Calibri" panose="020F0502020204030204" pitchFamily="34" charset="0"/>
                <a:cs typeface="Times New Roman" panose="02020603050405020304" pitchFamily="18" charset="0"/>
              </a:rPr>
              <a:t>, b/c connected NJ to Long island</a:t>
            </a:r>
          </a:p>
          <a:p>
            <a:pPr marL="1143000" marR="0" lvl="2" indent="-228600">
              <a:lnSpc>
                <a:spcPct val="107000"/>
              </a:lnSpc>
              <a:spcBef>
                <a:spcPts val="0"/>
              </a:spcBef>
              <a:spcAft>
                <a:spcPts val="80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Was interstate, so heavy federal subsidies (only 10%)</a:t>
            </a:r>
          </a:p>
        </p:txBody>
      </p:sp>
      <p:sp>
        <p:nvSpPr>
          <p:cNvPr id="4" name="Slide Number Placeholder 3"/>
          <p:cNvSpPr>
            <a:spLocks noGrp="1"/>
          </p:cNvSpPr>
          <p:nvPr>
            <p:ph type="sldNum" sz="quarter" idx="5"/>
          </p:nvPr>
        </p:nvSpPr>
        <p:spPr/>
        <p:txBody>
          <a:bodyPr/>
          <a:lstStyle/>
          <a:p>
            <a:fld id="{13AD47CE-6028-46F2-A87F-6D3962B463F0}" type="slidenum">
              <a:rPr lang="en-US" smtClean="0"/>
              <a:t>29</a:t>
            </a:fld>
            <a:endParaRPr lang="en-US"/>
          </a:p>
        </p:txBody>
      </p:sp>
    </p:spTree>
    <p:extLst>
      <p:ext uri="{BB962C8B-B14F-4D97-AF65-F5344CB8AC3E}">
        <p14:creationId xmlns:p14="http://schemas.microsoft.com/office/powerpoint/2010/main" val="41913085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Absolutely massive in scope, and designed around a model that could be repeated all the way through</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As you can see, cut right through Lower Manhattan</a:t>
            </a:r>
          </a:p>
          <a:p>
            <a:pPr marL="742950" marR="0" lvl="1" indent="-285750">
              <a:lnSpc>
                <a:spcPct val="107000"/>
              </a:lnSpc>
              <a:spcBef>
                <a:spcPts val="0"/>
              </a:spcBef>
              <a:spcAft>
                <a:spcPts val="800"/>
              </a:spcAft>
              <a:buFont typeface="Courier New" panose="02070309020205020404" pitchFamily="49" charset="0"/>
              <a:buChar char="o"/>
            </a:pPr>
            <a:r>
              <a:rPr lang="en-US" sz="1100" b="1" dirty="0">
                <a:effectLst/>
                <a:latin typeface="Calibri" panose="020F0502020204030204" pitchFamily="34" charset="0"/>
                <a:ea typeface="Calibri" panose="020F0502020204030204" pitchFamily="34" charset="0"/>
                <a:cs typeface="Times New Roman" panose="02020603050405020304" pitchFamily="18" charset="0"/>
              </a:rPr>
              <a:t>Jacobs protested in 1958</a:t>
            </a:r>
          </a:p>
        </p:txBody>
      </p:sp>
      <p:sp>
        <p:nvSpPr>
          <p:cNvPr id="4" name="Slide Number Placeholder 3"/>
          <p:cNvSpPr>
            <a:spLocks noGrp="1"/>
          </p:cNvSpPr>
          <p:nvPr>
            <p:ph type="sldNum" sz="quarter" idx="5"/>
          </p:nvPr>
        </p:nvSpPr>
        <p:spPr/>
        <p:txBody>
          <a:bodyPr/>
          <a:lstStyle/>
          <a:p>
            <a:fld id="{13AD47CE-6028-46F2-A87F-6D3962B463F0}" type="slidenum">
              <a:rPr lang="en-US" smtClean="0"/>
              <a:t>30</a:t>
            </a:fld>
            <a:endParaRPr lang="en-US"/>
          </a:p>
        </p:txBody>
      </p:sp>
    </p:spTree>
    <p:extLst>
      <p:ext uri="{BB962C8B-B14F-4D97-AF65-F5344CB8AC3E}">
        <p14:creationId xmlns:p14="http://schemas.microsoft.com/office/powerpoint/2010/main" val="21446379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Precedent to </a:t>
            </a:r>
            <a:r>
              <a:rPr lang="en-US" sz="1100" i="1" dirty="0">
                <a:effectLst/>
                <a:latin typeface="Calibri" panose="020F0502020204030204" pitchFamily="34" charset="0"/>
                <a:ea typeface="Calibri" panose="020F0502020204030204" pitchFamily="34" charset="0"/>
                <a:cs typeface="Times New Roman" panose="02020603050405020304" pitchFamily="18" charset="0"/>
              </a:rPr>
              <a:t>NEW URBANISM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One of their primary goals is to design with ‘livable, walkable streets’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With New Urbanism, produces communities as ‘formalized’ as the ones that it originally were against</a:t>
            </a:r>
          </a:p>
          <a:p>
            <a:pPr marL="1143000" marR="0" lvl="2" indent="-228600">
              <a:lnSpc>
                <a:spcPct val="107000"/>
              </a:lnSpc>
              <a:spcBef>
                <a:spcPts val="0"/>
              </a:spcBef>
              <a:spcAft>
                <a:spcPts val="0"/>
              </a:spcAft>
              <a:buFont typeface="Wingdings" panose="05000000000000000000" pitchFamily="2" charset="2"/>
              <a:buChar char=""/>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Seaside FL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First fully planned according to New Urbanism guidelines</a:t>
            </a:r>
          </a:p>
          <a:p>
            <a:pPr marL="1600200" marR="0" lvl="3" indent="-2286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So ‘fabricated’ that it was used to film </a:t>
            </a:r>
            <a:r>
              <a:rPr lang="en-US" sz="1100" i="1" dirty="0">
                <a:effectLst/>
                <a:latin typeface="Calibri" panose="020F0502020204030204" pitchFamily="34" charset="0"/>
                <a:ea typeface="Calibri" panose="020F0502020204030204" pitchFamily="34" charset="0"/>
                <a:cs typeface="Times New Roman" panose="02020603050405020304" pitchFamily="18" charset="0"/>
              </a:rPr>
              <a:t>The Truman Show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1100" b="1" dirty="0">
                <a:effectLst/>
                <a:latin typeface="Calibri" panose="020F0502020204030204" pitchFamily="34" charset="0"/>
                <a:ea typeface="Calibri" panose="020F0502020204030204" pitchFamily="34" charset="0"/>
                <a:cs typeface="Times New Roman" panose="02020603050405020304" pitchFamily="18" charset="0"/>
              </a:rPr>
              <a:t>Celebration FL (1996)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Neighborhood owned and planned by Disney Corporation</a:t>
            </a:r>
          </a:p>
          <a:p>
            <a:pPr marL="1600200" marR="0" lvl="3" indent="-2286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Comes with the idea of the ‘Disney-</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fication</a:t>
            </a:r>
            <a:r>
              <a:rPr lang="en-US" sz="1100" dirty="0">
                <a:effectLst/>
                <a:latin typeface="Calibri" panose="020F0502020204030204" pitchFamily="34" charset="0"/>
                <a:ea typeface="Calibri" panose="020F0502020204030204" pitchFamily="34" charset="0"/>
                <a:cs typeface="Times New Roman" panose="02020603050405020304" pitchFamily="18" charset="0"/>
              </a:rPr>
              <a:t>’ of architecture and the city</a:t>
            </a:r>
          </a:p>
        </p:txBody>
      </p:sp>
      <p:sp>
        <p:nvSpPr>
          <p:cNvPr id="4" name="Slide Number Placeholder 3"/>
          <p:cNvSpPr>
            <a:spLocks noGrp="1"/>
          </p:cNvSpPr>
          <p:nvPr>
            <p:ph type="sldNum" sz="quarter" idx="5"/>
          </p:nvPr>
        </p:nvSpPr>
        <p:spPr/>
        <p:txBody>
          <a:bodyPr/>
          <a:lstStyle/>
          <a:p>
            <a:fld id="{13AD47CE-6028-46F2-A87F-6D3962B463F0}" type="slidenum">
              <a:rPr lang="en-US" smtClean="0"/>
              <a:t>31</a:t>
            </a:fld>
            <a:endParaRPr lang="en-US"/>
          </a:p>
        </p:txBody>
      </p:sp>
    </p:spTree>
    <p:extLst>
      <p:ext uri="{BB962C8B-B14F-4D97-AF65-F5344CB8AC3E}">
        <p14:creationId xmlns:p14="http://schemas.microsoft.com/office/powerpoint/2010/main" val="8070947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Truman Show comparison</a:t>
            </a:r>
          </a:p>
        </p:txBody>
      </p:sp>
      <p:sp>
        <p:nvSpPr>
          <p:cNvPr id="4" name="Slide Number Placeholder 3"/>
          <p:cNvSpPr>
            <a:spLocks noGrp="1"/>
          </p:cNvSpPr>
          <p:nvPr>
            <p:ph type="sldNum" sz="quarter" idx="5"/>
          </p:nvPr>
        </p:nvSpPr>
        <p:spPr/>
        <p:txBody>
          <a:bodyPr/>
          <a:lstStyle/>
          <a:p>
            <a:fld id="{13AD47CE-6028-46F2-A87F-6D3962B463F0}" type="slidenum">
              <a:rPr lang="en-US" smtClean="0"/>
              <a:t>32</a:t>
            </a:fld>
            <a:endParaRPr lang="en-US"/>
          </a:p>
        </p:txBody>
      </p:sp>
    </p:spTree>
    <p:extLst>
      <p:ext uri="{BB962C8B-B14F-4D97-AF65-F5344CB8AC3E}">
        <p14:creationId xmlns:p14="http://schemas.microsoft.com/office/powerpoint/2010/main" val="40554984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But to be fair, Jacobs was a proponent of:</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Community shaping of neighborhoods</a:t>
            </a:r>
          </a:p>
          <a:p>
            <a:pPr marL="1143000" marR="0" lvl="2" indent="-228600">
              <a:lnSpc>
                <a:spcPct val="107000"/>
              </a:lnSpc>
              <a:spcBef>
                <a:spcPts val="0"/>
              </a:spcBef>
              <a:spcAft>
                <a:spcPts val="0"/>
              </a:spcAft>
              <a:buFont typeface="Wingdings" panose="05000000000000000000" pitchFamily="2" charset="2"/>
              <a:buChar char=""/>
            </a:pPr>
            <a:r>
              <a:rPr lang="en-US" sz="1100" b="1" dirty="0">
                <a:effectLst/>
                <a:latin typeface="Calibri" panose="020F0502020204030204" pitchFamily="34" charset="0"/>
                <a:ea typeface="Calibri" panose="020F0502020204030204" pitchFamily="34" charset="0"/>
                <a:cs typeface="Times New Roman" panose="02020603050405020304" pitchFamily="18" charset="0"/>
              </a:rPr>
              <a:t>Bottom-up city planning</a:t>
            </a:r>
          </a:p>
          <a:p>
            <a:pPr marL="742950" marR="0" lvl="1" indent="-285750">
              <a:lnSpc>
                <a:spcPct val="107000"/>
              </a:lnSpc>
              <a:spcBef>
                <a:spcPts val="0"/>
              </a:spcBef>
              <a:spcAft>
                <a:spcPts val="0"/>
              </a:spcAft>
              <a:buFont typeface="Courier New" panose="02070309020205020404" pitchFamily="49" charset="0"/>
              <a:buChar char="o"/>
            </a:pPr>
            <a:r>
              <a:rPr lang="en-US" sz="1100" b="1" dirty="0">
                <a:effectLst/>
                <a:latin typeface="Calibri" panose="020F0502020204030204" pitchFamily="34" charset="0"/>
                <a:ea typeface="Calibri" panose="020F0502020204030204" pitchFamily="34" charset="0"/>
                <a:cs typeface="Times New Roman" panose="02020603050405020304" pitchFamily="18" charset="0"/>
              </a:rPr>
              <a:t>The important of age in architecture and communities</a:t>
            </a:r>
          </a:p>
          <a:p>
            <a:pPr marL="742950" marR="0" lvl="1" indent="-285750">
              <a:lnSpc>
                <a:spcPct val="107000"/>
              </a:lnSpc>
              <a:spcBef>
                <a:spcPts val="0"/>
              </a:spcBef>
              <a:spcAft>
                <a:spcPts val="0"/>
              </a:spcAft>
              <a:buFont typeface="Courier New" panose="02070309020205020404" pitchFamily="49" charset="0"/>
              <a:buChar char="o"/>
            </a:pPr>
            <a:r>
              <a:rPr lang="en-US" sz="1100" b="1" dirty="0">
                <a:effectLst/>
                <a:latin typeface="Calibri" panose="020F0502020204030204" pitchFamily="34" charset="0"/>
                <a:ea typeface="Calibri" panose="020F0502020204030204" pitchFamily="34" charset="0"/>
                <a:cs typeface="Times New Roman" panose="02020603050405020304" pitchFamily="18" charset="0"/>
              </a:rPr>
              <a:t>Cities developed through generations, not overnight</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So even though appearances similar, very different in spirit than Seaside or Celebration</a:t>
            </a:r>
          </a:p>
          <a:p>
            <a:pPr marL="742950" marR="0" lvl="1" indent="-285750">
              <a:lnSpc>
                <a:spcPct val="107000"/>
              </a:lnSpc>
              <a:spcBef>
                <a:spcPts val="0"/>
              </a:spcBef>
              <a:spcAft>
                <a:spcPts val="0"/>
              </a:spcAft>
              <a:buFont typeface="Courier New" panose="02070309020205020404" pitchFamily="49" charset="0"/>
              <a:buChar char="o"/>
            </a:pPr>
            <a:r>
              <a:rPr lang="en-US" sz="1100" b="1" dirty="0">
                <a:effectLst/>
                <a:latin typeface="Calibri" panose="020F0502020204030204" pitchFamily="34" charset="0"/>
                <a:ea typeface="Calibri" panose="020F0502020204030204" pitchFamily="34" charset="0"/>
                <a:cs typeface="Times New Roman" panose="02020603050405020304" pitchFamily="18" charset="0"/>
              </a:rPr>
              <a:t>Perhaps just not that compatible with the BUSINESS of architecture</a:t>
            </a:r>
            <a:r>
              <a:rPr lang="en-US" sz="1100" dirty="0">
                <a:effectLst/>
                <a:latin typeface="Calibri" panose="020F0502020204030204" pitchFamily="34" charset="0"/>
                <a:ea typeface="Calibri" panose="020F0502020204030204" pitchFamily="34" charset="0"/>
                <a:cs typeface="Times New Roman" panose="02020603050405020304" pitchFamily="18" charset="0"/>
              </a:rPr>
              <a:t>, which demands overnight building, especially today</a:t>
            </a:r>
          </a:p>
          <a:p>
            <a:pPr marL="1143000" marR="0" lvl="2" indent="-228600">
              <a:lnSpc>
                <a:spcPct val="107000"/>
              </a:lnSpc>
              <a:spcBef>
                <a:spcPts val="0"/>
              </a:spcBef>
              <a:spcAft>
                <a:spcPts val="80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Problem with the industry, not as a criticism of Jacobs</a:t>
            </a:r>
          </a:p>
        </p:txBody>
      </p:sp>
      <p:sp>
        <p:nvSpPr>
          <p:cNvPr id="4" name="Slide Number Placeholder 3"/>
          <p:cNvSpPr>
            <a:spLocks noGrp="1"/>
          </p:cNvSpPr>
          <p:nvPr>
            <p:ph type="sldNum" sz="quarter" idx="5"/>
          </p:nvPr>
        </p:nvSpPr>
        <p:spPr/>
        <p:txBody>
          <a:bodyPr/>
          <a:lstStyle/>
          <a:p>
            <a:fld id="{13AD47CE-6028-46F2-A87F-6D3962B463F0}" type="slidenum">
              <a:rPr lang="en-US" smtClean="0"/>
              <a:t>33</a:t>
            </a:fld>
            <a:endParaRPr lang="en-US"/>
          </a:p>
        </p:txBody>
      </p:sp>
    </p:spTree>
    <p:extLst>
      <p:ext uri="{BB962C8B-B14F-4D97-AF65-F5344CB8AC3E}">
        <p14:creationId xmlns:p14="http://schemas.microsoft.com/office/powerpoint/2010/main" val="1038390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34</a:t>
            </a:fld>
            <a:endParaRPr lang="en-US"/>
          </a:p>
        </p:txBody>
      </p:sp>
    </p:spTree>
    <p:extLst>
      <p:ext uri="{BB962C8B-B14F-4D97-AF65-F5344CB8AC3E}">
        <p14:creationId xmlns:p14="http://schemas.microsoft.com/office/powerpoint/2010/main" val="33407905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Jacobs’ prescription</a:t>
            </a:r>
          </a:p>
          <a:p>
            <a:pPr marL="742950" marR="0" lvl="1" indent="-285750">
              <a:lnSpc>
                <a:spcPct val="107000"/>
              </a:lnSpc>
              <a:spcBef>
                <a:spcPts val="0"/>
              </a:spcBef>
              <a:spcAft>
                <a:spcPts val="0"/>
              </a:spcAft>
              <a:buFont typeface="Courier New" panose="02070309020205020404" pitchFamily="49" charset="0"/>
              <a:buChar char="o"/>
            </a:pPr>
            <a:r>
              <a:rPr lang="en-US" sz="1100" b="1" dirty="0">
                <a:effectLst/>
                <a:latin typeface="Calibri" panose="020F0502020204030204" pitchFamily="34" charset="0"/>
                <a:ea typeface="Calibri" panose="020F0502020204030204" pitchFamily="34" charset="0"/>
                <a:cs typeface="Times New Roman" panose="02020603050405020304" pitchFamily="18" charset="0"/>
              </a:rPr>
              <a:t>1. “To think about processes”</a:t>
            </a:r>
          </a:p>
          <a:p>
            <a:pPr marL="1143000" marR="0" lvl="2" indent="-228600">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buildings that make up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a city are part of a collective process </a:t>
            </a:r>
            <a:r>
              <a:rPr lang="en-US" sz="1100" dirty="0">
                <a:effectLst/>
                <a:latin typeface="Calibri" panose="020F0502020204030204" pitchFamily="34" charset="0"/>
                <a:ea typeface="Calibri" panose="020F0502020204030204" pitchFamily="34" charset="0"/>
                <a:cs typeface="Times New Roman" panose="02020603050405020304" pitchFamily="18" charset="0"/>
              </a:rPr>
              <a:t>– they don’t stand alone, but are part of complex systems</a:t>
            </a:r>
          </a:p>
          <a:p>
            <a:pPr marL="1143000" marR="0" lvl="2" indent="-228600">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So when we act for change, we are participating in larger processes, rather than reductive relations</a:t>
            </a:r>
          </a:p>
          <a:p>
            <a:pPr marL="742950" marR="0" lvl="1" indent="-285750">
              <a:lnSpc>
                <a:spcPct val="107000"/>
              </a:lnSpc>
              <a:spcBef>
                <a:spcPts val="0"/>
              </a:spcBef>
              <a:spcAft>
                <a:spcPts val="0"/>
              </a:spcAft>
              <a:buFont typeface="Courier New" panose="02070309020205020404" pitchFamily="49" charset="0"/>
              <a:buChar char="o"/>
            </a:pPr>
            <a:r>
              <a:rPr lang="en-US" sz="1100" b="1" dirty="0">
                <a:effectLst/>
                <a:latin typeface="Calibri" panose="020F0502020204030204" pitchFamily="34" charset="0"/>
                <a:ea typeface="Calibri" panose="020F0502020204030204" pitchFamily="34" charset="0"/>
                <a:cs typeface="Times New Roman" panose="02020603050405020304" pitchFamily="18" charset="0"/>
              </a:rPr>
              <a:t>2. “To work inductively, reasoning from particulars to the general, rather than the reverse”</a:t>
            </a:r>
          </a:p>
          <a:p>
            <a:pPr marL="1143000" marR="0" lvl="2" indent="-228600">
              <a:lnSpc>
                <a:spcPct val="107000"/>
              </a:lnSpc>
              <a:spcBef>
                <a:spcPts val="0"/>
              </a:spcBef>
              <a:spcAft>
                <a:spcPts val="0"/>
              </a:spcAft>
              <a:buFont typeface="Wingdings" panose="05000000000000000000" pitchFamily="2" charset="2"/>
              <a:buChar char=""/>
            </a:pPr>
            <a:r>
              <a:rPr lang="en-US" sz="1100" b="1" dirty="0">
                <a:effectLst/>
                <a:latin typeface="Calibri" panose="020F0502020204030204" pitchFamily="34" charset="0"/>
                <a:ea typeface="Calibri" panose="020F0502020204030204" pitchFamily="34" charset="0"/>
                <a:cs typeface="Times New Roman" panose="02020603050405020304" pitchFamily="18" charset="0"/>
              </a:rPr>
              <a:t>Bottom-up</a:t>
            </a:r>
          </a:p>
          <a:p>
            <a:pPr marL="1143000" marR="0" lvl="2" indent="-228600">
              <a:lnSpc>
                <a:spcPct val="107000"/>
              </a:lnSpc>
              <a:spcBef>
                <a:spcPts val="0"/>
              </a:spcBef>
              <a:spcAft>
                <a:spcPts val="0"/>
              </a:spcAft>
              <a:buFont typeface="Wingdings" panose="05000000000000000000" pitchFamily="2" charset="2"/>
              <a:buChar char=""/>
            </a:pPr>
            <a:r>
              <a:rPr lang="en-US" sz="1100" b="1" dirty="0">
                <a:effectLst/>
                <a:latin typeface="Calibri" panose="020F0502020204030204" pitchFamily="34" charset="0"/>
                <a:ea typeface="Calibri" panose="020F0502020204030204" pitchFamily="34" charset="0"/>
                <a:cs typeface="Times New Roman" panose="02020603050405020304" pitchFamily="18" charset="0"/>
              </a:rPr>
              <a:t>Recognize the actual activities that take place</a:t>
            </a:r>
          </a:p>
          <a:p>
            <a:pPr marL="1143000" marR="0" lvl="2" indent="-228600">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Deductive planning is the norm, and relies on rules and theories rather than what can be seen by the ordinary citizen</a:t>
            </a:r>
          </a:p>
          <a:p>
            <a:pPr marL="742950" marR="0" lvl="1" indent="-285750">
              <a:lnSpc>
                <a:spcPct val="107000"/>
              </a:lnSpc>
              <a:spcBef>
                <a:spcPts val="0"/>
              </a:spcBef>
              <a:spcAft>
                <a:spcPts val="0"/>
              </a:spcAft>
              <a:buFont typeface="Courier New" panose="02070309020205020404" pitchFamily="49" charset="0"/>
              <a:buChar char="o"/>
            </a:pPr>
            <a:r>
              <a:rPr lang="en-US" sz="1100" b="1" dirty="0">
                <a:effectLst/>
                <a:latin typeface="Calibri" panose="020F0502020204030204" pitchFamily="34" charset="0"/>
                <a:ea typeface="Calibri" panose="020F0502020204030204" pitchFamily="34" charset="0"/>
                <a:cs typeface="Times New Roman" panose="02020603050405020304" pitchFamily="18" charset="0"/>
              </a:rPr>
              <a:t>3. “To seek for “unaverage” clues involving very small quantities, which reveal the way larger and more “average” quantities are operating.”</a:t>
            </a:r>
          </a:p>
          <a:p>
            <a:pPr marL="1143000" marR="0" lvl="2" indent="-228600">
              <a:lnSpc>
                <a:spcPct val="107000"/>
              </a:lnSpc>
              <a:spcBef>
                <a:spcPts val="0"/>
              </a:spcBef>
              <a:spcAft>
                <a:spcPts val="0"/>
              </a:spcAft>
              <a:buFont typeface="Wingdings" panose="05000000000000000000" pitchFamily="2" charset="2"/>
              <a:buChar char=""/>
            </a:pPr>
            <a:r>
              <a:rPr lang="en-US" sz="1100" b="1" dirty="0">
                <a:effectLst/>
                <a:latin typeface="Calibri" panose="020F0502020204030204" pitchFamily="34" charset="0"/>
                <a:ea typeface="Calibri" panose="020F0502020204030204" pitchFamily="34" charset="0"/>
                <a:cs typeface="Times New Roman" panose="02020603050405020304" pitchFamily="18" charset="0"/>
              </a:rPr>
              <a:t>A recognition of the complex</a:t>
            </a:r>
          </a:p>
          <a:p>
            <a:pPr marL="1600200" marR="0" lvl="3" indent="-228600">
              <a:lnSpc>
                <a:spcPct val="107000"/>
              </a:lnSpc>
              <a:spcBef>
                <a:spcPts val="0"/>
              </a:spcBef>
              <a:spcAft>
                <a:spcPts val="0"/>
              </a:spcAft>
              <a:buFont typeface="Wingdings" panose="05000000000000000000" pitchFamily="2" charset="2"/>
              <a:buChar char=""/>
            </a:pPr>
            <a:r>
              <a:rPr lang="en-US" sz="1100" b="1" dirty="0">
                <a:effectLst/>
                <a:latin typeface="Calibri" panose="020F0502020204030204" pitchFamily="34" charset="0"/>
                <a:ea typeface="Calibri" panose="020F0502020204030204" pitchFamily="34" charset="0"/>
                <a:cs typeface="Times New Roman" panose="02020603050405020304" pitchFamily="18" charset="0"/>
              </a:rPr>
              <a:t>The complex may not have direct solutions</a:t>
            </a:r>
          </a:p>
          <a:p>
            <a:pPr marL="1143000" marR="0" lvl="2" indent="-228600">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To reiterate that a city is complex, manifold, and cannot be comprehended at once nor by any individual.</a:t>
            </a:r>
          </a:p>
          <a:p>
            <a:pPr marL="1143000" marR="0" lvl="2" indent="-228600">
              <a:lnSpc>
                <a:spcPct val="107000"/>
              </a:lnSpc>
              <a:spcBef>
                <a:spcPts val="0"/>
              </a:spcBef>
              <a:spcAft>
                <a:spcPts val="800"/>
              </a:spcAft>
              <a:buFont typeface="Wingdings" panose="05000000000000000000" pitchFamily="2" charset="2"/>
              <a:buChar char=""/>
            </a:pPr>
            <a:r>
              <a:rPr lang="en-US" sz="1100" b="1" dirty="0">
                <a:effectLst/>
                <a:latin typeface="Calibri" panose="020F0502020204030204" pitchFamily="34" charset="0"/>
                <a:ea typeface="Calibri" panose="020F0502020204030204" pitchFamily="34" charset="0"/>
                <a:cs typeface="Times New Roman" panose="02020603050405020304" pitchFamily="18" charset="0"/>
              </a:rPr>
              <a:t>The “unaverage” can be physical, appearance, economic, cultural, etc.</a:t>
            </a:r>
          </a:p>
        </p:txBody>
      </p:sp>
      <p:sp>
        <p:nvSpPr>
          <p:cNvPr id="4" name="Slide Number Placeholder 3"/>
          <p:cNvSpPr>
            <a:spLocks noGrp="1"/>
          </p:cNvSpPr>
          <p:nvPr>
            <p:ph type="sldNum" sz="quarter" idx="5"/>
          </p:nvPr>
        </p:nvSpPr>
        <p:spPr/>
        <p:txBody>
          <a:bodyPr/>
          <a:lstStyle/>
          <a:p>
            <a:fld id="{13AD47CE-6028-46F2-A87F-6D3962B463F0}" type="slidenum">
              <a:rPr lang="en-US" smtClean="0"/>
              <a:t>35</a:t>
            </a:fld>
            <a:endParaRPr lang="en-US"/>
          </a:p>
        </p:txBody>
      </p:sp>
    </p:spTree>
    <p:extLst>
      <p:ext uri="{BB962C8B-B14F-4D97-AF65-F5344CB8AC3E}">
        <p14:creationId xmlns:p14="http://schemas.microsoft.com/office/powerpoint/2010/main" val="8643721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Legacy is not all that present</a:t>
            </a:r>
          </a:p>
          <a:p>
            <a:pPr marL="285750" marR="0" lvl="0" indent="-285750">
              <a:lnSpc>
                <a:spcPct val="107000"/>
              </a:lnSpc>
              <a:spcBef>
                <a:spcPts val="0"/>
              </a:spcBef>
              <a:spcAft>
                <a:spcPts val="0"/>
              </a:spcAft>
              <a:buFont typeface="Courier New" panose="02070309020205020404" pitchFamily="49" charset="0"/>
              <a:buChar char="o"/>
            </a:pPr>
            <a:r>
              <a:rPr lang="en-US" sz="1100" b="1" dirty="0">
                <a:effectLst/>
                <a:latin typeface="Calibri" panose="020F0502020204030204" pitchFamily="34" charset="0"/>
                <a:ea typeface="Calibri" panose="020F0502020204030204" pitchFamily="34" charset="0"/>
                <a:cs typeface="Times New Roman" panose="02020603050405020304" pitchFamily="18" charset="0"/>
              </a:rPr>
              <a:t>Referenced everywhere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Architecture</a:t>
            </a:r>
          </a:p>
          <a:p>
            <a:pPr marL="685800" marR="0" lvl="1" indent="-2286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Art</a:t>
            </a:r>
          </a:p>
          <a:p>
            <a:pPr marL="685800" marR="0" lvl="1" indent="-2286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Psychology</a:t>
            </a:r>
          </a:p>
          <a:p>
            <a:pPr marL="685800" marR="0" lvl="1" indent="-2286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Behavioral studies</a:t>
            </a:r>
          </a:p>
          <a:p>
            <a:pPr marL="685800" marR="0" lvl="1" indent="-228600">
              <a:lnSpc>
                <a:spcPct val="107000"/>
              </a:lnSpc>
              <a:spcBef>
                <a:spcPts val="0"/>
              </a:spcBef>
              <a:spcAft>
                <a:spcPts val="80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Social sciences, etc.</a:t>
            </a:r>
          </a:p>
          <a:p>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37</a:t>
            </a:fld>
            <a:endParaRPr lang="en-US"/>
          </a:p>
        </p:txBody>
      </p:sp>
    </p:spTree>
    <p:extLst>
      <p:ext uri="{BB962C8B-B14F-4D97-AF65-F5344CB8AC3E}">
        <p14:creationId xmlns:p14="http://schemas.microsoft.com/office/powerpoint/2010/main" val="458464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nSpc>
                <a:spcPct val="107000"/>
              </a:lnSpc>
              <a:spcBef>
                <a:spcPts val="0"/>
              </a:spcBef>
              <a:spcAft>
                <a:spcPts val="0"/>
              </a:spcAft>
              <a:buFont typeface="Wingdings" panose="05000000000000000000" pitchFamily="2" charset="2"/>
              <a:buChar char=""/>
            </a:pPr>
            <a:r>
              <a:rPr lang="en-US" sz="1100" b="1" dirty="0">
                <a:effectLst/>
                <a:latin typeface="Calibri" panose="020F0502020204030204" pitchFamily="34" charset="0"/>
                <a:ea typeface="Calibri" panose="020F0502020204030204" pitchFamily="34" charset="0"/>
                <a:cs typeface="Times New Roman" panose="02020603050405020304" pitchFamily="18" charset="0"/>
              </a:rPr>
              <a:t>MIXED PRIMARY 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Rationalist (Modernist) models don’t consider the value of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DIVERSITY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Parks/museums/schools/hospitals/dwellings/offices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Different people/organizations/purposes</a:t>
            </a:r>
          </a:p>
          <a:p>
            <a:pPr marL="742950" marR="0" lvl="1" indent="-285750">
              <a:lnSpc>
                <a:spcPct val="107000"/>
              </a:lnSpc>
              <a:spcBef>
                <a:spcPts val="0"/>
              </a:spcBef>
              <a:spcAft>
                <a:spcPts val="0"/>
              </a:spcAft>
              <a:buFont typeface="Courier New" panose="02070309020205020404" pitchFamily="49" charset="0"/>
              <a:buChar char="o"/>
            </a:pPr>
            <a:r>
              <a:rPr lang="en-US" sz="1100" b="1" dirty="0">
                <a:effectLst/>
                <a:latin typeface="Calibri" panose="020F0502020204030204" pitchFamily="34" charset="0"/>
                <a:ea typeface="Calibri" panose="020F0502020204030204" pitchFamily="34" charset="0"/>
                <a:cs typeface="Times New Roman" panose="02020603050405020304" pitchFamily="18" charset="0"/>
              </a:rPr>
              <a:t>Neighborhoods have to have strangers</a:t>
            </a:r>
          </a:p>
          <a:p>
            <a:pPr marL="1143000" marR="0" lvl="2" indent="-228600">
              <a:lnSpc>
                <a:spcPct val="107000"/>
              </a:lnSpc>
              <a:spcBef>
                <a:spcPts val="0"/>
              </a:spcBef>
              <a:spcAft>
                <a:spcPts val="0"/>
              </a:spcAft>
              <a:buFont typeface="Wingdings" panose="05000000000000000000" pitchFamily="2" charset="2"/>
              <a:buChar char=""/>
            </a:pPr>
            <a:r>
              <a:rPr lang="en-US" sz="1100" b="1" dirty="0">
                <a:effectLst/>
                <a:latin typeface="Calibri" panose="020F0502020204030204" pitchFamily="34" charset="0"/>
                <a:ea typeface="Calibri" panose="020F0502020204030204" pitchFamily="34" charset="0"/>
                <a:cs typeface="Times New Roman" panose="02020603050405020304" pitchFamily="18" charset="0"/>
              </a:rPr>
              <a:t>It’s good when strangers pass by</a:t>
            </a:r>
          </a:p>
          <a:p>
            <a:pPr marL="1143000" marR="0" lvl="2" indent="-228600">
              <a:lnSpc>
                <a:spcPct val="107000"/>
              </a:lnSpc>
              <a:spcBef>
                <a:spcPts val="0"/>
              </a:spcBef>
              <a:spcAft>
                <a:spcPts val="0"/>
              </a:spcAft>
              <a:buFont typeface="Wingdings" panose="05000000000000000000" pitchFamily="2" charset="2"/>
              <a:buChar char=""/>
            </a:pPr>
            <a:r>
              <a:rPr lang="en-US" sz="1100" b="1" dirty="0">
                <a:effectLst/>
                <a:latin typeface="Calibri" panose="020F0502020204030204" pitchFamily="34" charset="0"/>
                <a:ea typeface="Calibri" panose="020F0502020204030204" pitchFamily="34" charset="0"/>
                <a:cs typeface="Times New Roman" panose="02020603050405020304" pitchFamily="18" charset="0"/>
              </a:rPr>
              <a:t>Many types of people coming together</a:t>
            </a:r>
          </a:p>
          <a:p>
            <a:pPr marL="742950" marR="0" lvl="1" indent="-285750">
              <a:lnSpc>
                <a:spcPct val="107000"/>
              </a:lnSpc>
              <a:spcBef>
                <a:spcPts val="0"/>
              </a:spcBef>
              <a:spcAft>
                <a:spcPts val="0"/>
              </a:spcAft>
              <a:buFont typeface="Courier New" panose="02070309020205020404" pitchFamily="49" charset="0"/>
              <a:buChar char="o"/>
            </a:pPr>
            <a:r>
              <a:rPr lang="en-US" sz="1100" b="1" dirty="0">
                <a:effectLst/>
                <a:latin typeface="Calibri" panose="020F0502020204030204" pitchFamily="34" charset="0"/>
                <a:ea typeface="Calibri" panose="020F0502020204030204" pitchFamily="34" charset="0"/>
                <a:cs typeface="Times New Roman" panose="02020603050405020304" pitchFamily="18" charset="0"/>
              </a:rPr>
              <a:t>Can’t have a thriving neighborhood if all dictated by same aims</a:t>
            </a:r>
          </a:p>
          <a:p>
            <a:pPr marL="1143000" marR="0" lvl="2" indent="-228600">
              <a:lnSpc>
                <a:spcPct val="107000"/>
              </a:lnSpc>
              <a:spcBef>
                <a:spcPts val="0"/>
              </a:spcBef>
              <a:spcAft>
                <a:spcPts val="800"/>
              </a:spcAft>
              <a:buFont typeface="Wingdings" panose="05000000000000000000" pitchFamily="2" charset="2"/>
              <a:buChar char=""/>
            </a:pPr>
            <a:r>
              <a:rPr lang="en-US" sz="1100" b="1" dirty="0">
                <a:effectLst/>
                <a:latin typeface="Calibri" panose="020F0502020204030204" pitchFamily="34" charset="0"/>
                <a:ea typeface="Calibri" panose="020F0502020204030204" pitchFamily="34" charset="0"/>
                <a:cs typeface="Times New Roman" panose="02020603050405020304" pitchFamily="18" charset="0"/>
              </a:rPr>
              <a:t>Must be a </a:t>
            </a:r>
            <a:r>
              <a:rPr lang="en-US" sz="1100" b="1" u="sng" dirty="0">
                <a:effectLst/>
                <a:latin typeface="Calibri" panose="020F0502020204030204" pitchFamily="34" charset="0"/>
                <a:ea typeface="Calibri" panose="020F0502020204030204" pitchFamily="34" charset="0"/>
                <a:cs typeface="Times New Roman" panose="02020603050405020304" pitchFamily="18" charset="0"/>
              </a:rPr>
              <a:t>collection</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3AD47CE-6028-46F2-A87F-6D3962B463F0}" type="slidenum">
              <a:rPr lang="en-US" smtClean="0"/>
              <a:t>10</a:t>
            </a:fld>
            <a:endParaRPr lang="en-US"/>
          </a:p>
        </p:txBody>
      </p:sp>
    </p:spTree>
    <p:extLst>
      <p:ext uri="{BB962C8B-B14F-4D97-AF65-F5344CB8AC3E}">
        <p14:creationId xmlns:p14="http://schemas.microsoft.com/office/powerpoint/2010/main" val="18679069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His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1960 book </a:t>
            </a:r>
            <a:r>
              <a:rPr lang="en-US" sz="1100" dirty="0">
                <a:effectLst/>
                <a:latin typeface="Calibri" panose="020F0502020204030204" pitchFamily="34" charset="0"/>
                <a:ea typeface="Calibri" panose="020F0502020204030204" pitchFamily="34" charset="0"/>
                <a:cs typeface="Times New Roman" panose="02020603050405020304" pitchFamily="18" charset="0"/>
              </a:rPr>
              <a:t>serves as his main source</a:t>
            </a: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Took the position that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the city was a perpetually changing environment</a:t>
            </a:r>
            <a:r>
              <a:rPr lang="en-US" sz="1100" dirty="0">
                <a:effectLst/>
                <a:latin typeface="Calibri" panose="020F0502020204030204" pitchFamily="34" charset="0"/>
                <a:ea typeface="Calibri" panose="020F0502020204030204" pitchFamily="34" charset="0"/>
                <a:cs typeface="Times New Roman" panose="02020603050405020304" pitchFamily="18" charset="0"/>
              </a:rPr>
              <a:t>, and so it was more appropriate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to identify the structures </a:t>
            </a:r>
            <a:r>
              <a:rPr lang="en-US" sz="1100" dirty="0">
                <a:effectLst/>
                <a:latin typeface="Calibri" panose="020F0502020204030204" pitchFamily="34" charset="0"/>
                <a:ea typeface="Calibri" panose="020F0502020204030204" pitchFamily="34" charset="0"/>
                <a:cs typeface="Times New Roman" panose="02020603050405020304" pitchFamily="18" charset="0"/>
              </a:rPr>
              <a:t>for change rather than to come up with idealized compositions</a:t>
            </a:r>
          </a:p>
          <a:p>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38</a:t>
            </a:fld>
            <a:endParaRPr lang="en-US"/>
          </a:p>
        </p:txBody>
      </p:sp>
    </p:spTree>
    <p:extLst>
      <p:ext uri="{BB962C8B-B14F-4D97-AF65-F5344CB8AC3E}">
        <p14:creationId xmlns:p14="http://schemas.microsoft.com/office/powerpoint/2010/main" val="6310762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&lt;Quote&gt; “Our purpose is simply to consider…”</a:t>
            </a:r>
          </a:p>
          <a:p>
            <a:pPr marL="800100" marR="0" lvl="1" indent="-3429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Special emphasis on “perceptual world” – not just about how we design cities, but how people see them</a:t>
            </a:r>
          </a:p>
        </p:txBody>
      </p:sp>
      <p:sp>
        <p:nvSpPr>
          <p:cNvPr id="4" name="Slide Number Placeholder 3"/>
          <p:cNvSpPr>
            <a:spLocks noGrp="1"/>
          </p:cNvSpPr>
          <p:nvPr>
            <p:ph type="sldNum" sz="quarter" idx="5"/>
          </p:nvPr>
        </p:nvSpPr>
        <p:spPr/>
        <p:txBody>
          <a:bodyPr/>
          <a:lstStyle/>
          <a:p>
            <a:fld id="{13AD47CE-6028-46F2-A87F-6D3962B463F0}" type="slidenum">
              <a:rPr lang="en-US" smtClean="0"/>
              <a:t>39</a:t>
            </a:fld>
            <a:endParaRPr lang="en-US"/>
          </a:p>
        </p:txBody>
      </p:sp>
    </p:spTree>
    <p:extLst>
      <p:ext uri="{BB962C8B-B14F-4D97-AF65-F5344CB8AC3E}">
        <p14:creationId xmlns:p14="http://schemas.microsoft.com/office/powerpoint/2010/main" val="5760031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Not concerned with what an individual identifies as important for a city, but attempted to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summarize collective value</a:t>
            </a:r>
            <a:r>
              <a:rPr lang="en-US" sz="1100" dirty="0">
                <a:effectLst/>
                <a:latin typeface="Calibri" panose="020F0502020204030204" pitchFamily="34" charset="0"/>
                <a:ea typeface="Calibri" panose="020F0502020204030204" pitchFamily="34" charset="0"/>
                <a:cs typeface="Times New Roman" panose="02020603050405020304" pitchFamily="18" charset="0"/>
              </a:rPr>
              <a:t> – that is, how meaningful parts of a city were perceived by a group of people</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3 key points when discussing Imageability</a:t>
            </a:r>
          </a:p>
          <a:p>
            <a:pPr marL="1143000" marR="0" lvl="2" indent="-228600">
              <a:lnSpc>
                <a:spcPct val="107000"/>
              </a:lnSpc>
              <a:spcBef>
                <a:spcPts val="0"/>
              </a:spcBef>
              <a:spcAft>
                <a:spcPts val="0"/>
              </a:spcAft>
              <a:buFont typeface="+mj-lt"/>
              <a:buAutoNum type="arabicPeriod"/>
            </a:pPr>
            <a:r>
              <a:rPr lang="en-US" sz="1100" b="1" dirty="0">
                <a:effectLst/>
                <a:latin typeface="Calibri" panose="020F0502020204030204" pitchFamily="34" charset="0"/>
                <a:ea typeface="Calibri" panose="020F0502020204030204" pitchFamily="34" charset="0"/>
                <a:cs typeface="Times New Roman" panose="02020603050405020304" pitchFamily="18" charset="0"/>
              </a:rPr>
              <a:t>Identity</a:t>
            </a:r>
          </a:p>
          <a:p>
            <a:pPr marL="1600200" marR="0" lvl="3" indent="-228600">
              <a:lnSpc>
                <a:spcPct val="107000"/>
              </a:lnSpc>
              <a:spcBef>
                <a:spcPts val="0"/>
              </a:spcBef>
              <a:spcAft>
                <a:spcPts val="0"/>
              </a:spcAft>
              <a:buFont typeface="Symbol" panose="05050102010706020507" pitchFamily="18" charset="2"/>
              <a:buChar char=""/>
            </a:pPr>
            <a:r>
              <a:rPr lang="en-US" sz="1100" b="1" dirty="0">
                <a:effectLst/>
                <a:latin typeface="Calibri" panose="020F0502020204030204" pitchFamily="34" charset="0"/>
                <a:ea typeface="Calibri" panose="020F0502020204030204" pitchFamily="34" charset="0"/>
                <a:cs typeface="Times New Roman" panose="02020603050405020304" pitchFamily="18" charset="0"/>
              </a:rPr>
              <a:t>A distinction of one object from another</a:t>
            </a:r>
          </a:p>
          <a:p>
            <a:pPr marL="1600200" marR="0" lvl="3" indent="-2286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E.g. a circle is not a square, and so it is something within itself</a:t>
            </a:r>
          </a:p>
          <a:p>
            <a:pPr marL="1143000" marR="0" lvl="2" indent="-228600">
              <a:lnSpc>
                <a:spcPct val="107000"/>
              </a:lnSpc>
              <a:spcBef>
                <a:spcPts val="0"/>
              </a:spcBef>
              <a:spcAft>
                <a:spcPts val="0"/>
              </a:spcAft>
              <a:buFont typeface="+mj-lt"/>
              <a:buAutoNum type="arabicPeriod"/>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Structure</a:t>
            </a:r>
          </a:p>
          <a:p>
            <a:pPr marL="1600200" marR="0" lvl="3" indent="-228600">
              <a:lnSpc>
                <a:spcPct val="107000"/>
              </a:lnSpc>
              <a:spcBef>
                <a:spcPts val="0"/>
              </a:spcBef>
              <a:spcAft>
                <a:spcPts val="0"/>
              </a:spcAft>
              <a:buFont typeface="Symbol" panose="05050102010706020507" pitchFamily="18" charset="2"/>
              <a:buChar char=""/>
            </a:pPr>
            <a:r>
              <a:rPr lang="en-US" sz="1100" b="1" dirty="0">
                <a:effectLst/>
                <a:latin typeface="Calibri" panose="020F0502020204030204" pitchFamily="34" charset="0"/>
                <a:ea typeface="Calibri" panose="020F0502020204030204" pitchFamily="34" charset="0"/>
                <a:cs typeface="Times New Roman" panose="02020603050405020304" pitchFamily="18" charset="0"/>
              </a:rPr>
              <a:t>A spatial relationship to the things around it</a:t>
            </a:r>
          </a:p>
          <a:p>
            <a:pPr marL="1143000" marR="0" lvl="2" indent="-228600">
              <a:lnSpc>
                <a:spcPct val="107000"/>
              </a:lnSpc>
              <a:spcBef>
                <a:spcPts val="0"/>
              </a:spcBef>
              <a:spcAft>
                <a:spcPts val="0"/>
              </a:spcAft>
              <a:buFont typeface="+mj-lt"/>
              <a:buAutoNum type="arabicPeriod"/>
            </a:pPr>
            <a:r>
              <a:rPr lang="en-US" sz="1100" b="1" dirty="0">
                <a:effectLst/>
                <a:latin typeface="Calibri" panose="020F0502020204030204" pitchFamily="34" charset="0"/>
                <a:ea typeface="Calibri" panose="020F0502020204030204" pitchFamily="34" charset="0"/>
                <a:cs typeface="Times New Roman" panose="02020603050405020304" pitchFamily="18" charset="0"/>
              </a:rPr>
              <a:t>Meaning</a:t>
            </a:r>
          </a:p>
          <a:p>
            <a:pPr marL="1600200" marR="0" lvl="3" indent="-228600">
              <a:lnSpc>
                <a:spcPct val="107000"/>
              </a:lnSpc>
              <a:spcBef>
                <a:spcPts val="0"/>
              </a:spcBef>
              <a:spcAft>
                <a:spcPts val="0"/>
              </a:spcAft>
              <a:buFont typeface="Symbol" panose="05050102010706020507" pitchFamily="18" charset="2"/>
              <a:buChar char=""/>
            </a:pPr>
            <a:r>
              <a:rPr lang="en-US" sz="1100" b="1" dirty="0">
                <a:effectLst/>
                <a:latin typeface="Calibri" panose="020F0502020204030204" pitchFamily="34" charset="0"/>
                <a:ea typeface="Calibri" panose="020F0502020204030204" pitchFamily="34" charset="0"/>
                <a:cs typeface="Times New Roman" panose="02020603050405020304" pitchFamily="18" charset="0"/>
              </a:rPr>
              <a:t>Practical or emotional meaning </a:t>
            </a:r>
            <a:r>
              <a:rPr lang="en-US" sz="1100" dirty="0">
                <a:effectLst/>
                <a:latin typeface="Calibri" panose="020F0502020204030204" pitchFamily="34" charset="0"/>
                <a:ea typeface="Calibri" panose="020F0502020204030204" pitchFamily="34" charset="0"/>
                <a:cs typeface="Times New Roman" panose="02020603050405020304" pitchFamily="18" charset="0"/>
              </a:rPr>
              <a:t>to the observer</a:t>
            </a:r>
          </a:p>
          <a:p>
            <a:pPr marL="285750" marR="0" lvl="0"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These 3 key points work together, are fundamentally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integrated when imaging the city</a:t>
            </a:r>
          </a:p>
          <a:p>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40</a:t>
            </a:fld>
            <a:endParaRPr lang="en-US"/>
          </a:p>
        </p:txBody>
      </p:sp>
    </p:spTree>
    <p:extLst>
      <p:ext uri="{BB962C8B-B14F-4D97-AF65-F5344CB8AC3E}">
        <p14:creationId xmlns:p14="http://schemas.microsoft.com/office/powerpoint/2010/main" val="12680052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Key word: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IMAGEABILITY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Propose a way of understanding architecture and the city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by means of how it looks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Implicit in this approach, he was stating that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appearance was not superficial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41</a:t>
            </a:fld>
            <a:endParaRPr lang="en-US"/>
          </a:p>
        </p:txBody>
      </p:sp>
    </p:spTree>
    <p:extLst>
      <p:ext uri="{BB962C8B-B14F-4D97-AF65-F5344CB8AC3E}">
        <p14:creationId xmlns:p14="http://schemas.microsoft.com/office/powerpoint/2010/main" val="21910273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100" b="1" dirty="0">
                <a:effectLst/>
                <a:latin typeface="Calibri" panose="020F0502020204030204" pitchFamily="34" charset="0"/>
                <a:ea typeface="Calibri" panose="020F0502020204030204" pitchFamily="34" charset="0"/>
                <a:cs typeface="Times New Roman" panose="02020603050405020304" pitchFamily="18" charset="0"/>
              </a:rPr>
              <a:t>3 Cities of Image Analysis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Boston, Jersey City, and Los Angeles</a:t>
            </a:r>
          </a:p>
          <a:p>
            <a:pPr marL="742950" marR="0" lvl="1" indent="-285750">
              <a:lnSpc>
                <a:spcPct val="107000"/>
              </a:lnSpc>
              <a:spcBef>
                <a:spcPts val="0"/>
              </a:spcBef>
              <a:spcAft>
                <a:spcPts val="0"/>
              </a:spcAft>
              <a:buFont typeface="Courier New" panose="02070309020205020404" pitchFamily="49" charset="0"/>
              <a:buChar char="o"/>
            </a:pPr>
            <a:r>
              <a:rPr lang="en-US" sz="1100" b="1" dirty="0">
                <a:effectLst/>
                <a:latin typeface="Calibri" panose="020F0502020204030204" pitchFamily="34" charset="0"/>
                <a:ea typeface="Calibri" panose="020F0502020204030204" pitchFamily="34" charset="0"/>
                <a:cs typeface="Times New Roman" panose="02020603050405020304" pitchFamily="18" charset="0"/>
              </a:rPr>
              <a:t>Chosen for Variety</a:t>
            </a:r>
          </a:p>
        </p:txBody>
      </p:sp>
      <p:sp>
        <p:nvSpPr>
          <p:cNvPr id="4" name="Slide Number Placeholder 3"/>
          <p:cNvSpPr>
            <a:spLocks noGrp="1"/>
          </p:cNvSpPr>
          <p:nvPr>
            <p:ph type="sldNum" sz="quarter" idx="5"/>
          </p:nvPr>
        </p:nvSpPr>
        <p:spPr/>
        <p:txBody>
          <a:bodyPr/>
          <a:lstStyle/>
          <a:p>
            <a:fld id="{13AD47CE-6028-46F2-A87F-6D3962B463F0}" type="slidenum">
              <a:rPr lang="en-US" smtClean="0"/>
              <a:t>43</a:t>
            </a:fld>
            <a:endParaRPr lang="en-US"/>
          </a:p>
        </p:txBody>
      </p:sp>
    </p:spTree>
    <p:extLst>
      <p:ext uri="{BB962C8B-B14F-4D97-AF65-F5344CB8AC3E}">
        <p14:creationId xmlns:p14="http://schemas.microsoft.com/office/powerpoint/2010/main" val="34693981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107000"/>
              </a:lnSpc>
              <a:spcBef>
                <a:spcPts val="0"/>
              </a:spcBef>
              <a:spcAft>
                <a:spcPts val="0"/>
              </a:spcAft>
              <a:buFont typeface="Courier New" panose="02070309020205020404" pitchFamily="49" charset="0"/>
              <a:buChar char="o"/>
            </a:pPr>
            <a:r>
              <a:rPr lang="en-US" sz="1100" b="1" dirty="0">
                <a:effectLst/>
                <a:latin typeface="Calibri" panose="020F0502020204030204" pitchFamily="34" charset="0"/>
                <a:ea typeface="Calibri" panose="020F0502020204030204" pitchFamily="34" charset="0"/>
                <a:cs typeface="Times New Roman" panose="02020603050405020304" pitchFamily="18" charset="0"/>
              </a:rPr>
              <a:t>Boston</a:t>
            </a:r>
          </a:p>
          <a:p>
            <a:pPr marL="685800" marR="0" lvl="1" indent="-2286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Defined by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squares and vistas</a:t>
            </a:r>
          </a:p>
          <a:p>
            <a:pPr marL="685800" marR="0" lvl="1" indent="-228600">
              <a:lnSpc>
                <a:spcPct val="107000"/>
              </a:lnSpc>
              <a:spcBef>
                <a:spcPts val="0"/>
              </a:spcBef>
              <a:spcAft>
                <a:spcPts val="800"/>
              </a:spcAft>
              <a:buFont typeface="+mj-lt"/>
              <a:buAutoNum type="arabicPeriod"/>
            </a:pPr>
            <a:r>
              <a:rPr lang="en-US" sz="1100" b="1" dirty="0">
                <a:effectLst/>
                <a:latin typeface="Calibri" panose="020F0502020204030204" pitchFamily="34" charset="0"/>
                <a:ea typeface="Calibri" panose="020F0502020204030204" pitchFamily="34" charset="0"/>
                <a:cs typeface="Times New Roman" panose="02020603050405020304" pitchFamily="18" charset="0"/>
              </a:rPr>
              <a:t>Memorable views</a:t>
            </a:r>
            <a:r>
              <a:rPr lang="en-US" sz="1100" dirty="0">
                <a:effectLst/>
                <a:latin typeface="Calibri" panose="020F0502020204030204" pitchFamily="34" charset="0"/>
                <a:ea typeface="Calibri" panose="020F0502020204030204" pitchFamily="34" charset="0"/>
                <a:cs typeface="Times New Roman" panose="02020603050405020304" pitchFamily="18" charset="0"/>
              </a:rPr>
              <a:t>, largely due to the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irregular layout of the city </a:t>
            </a:r>
            <a:r>
              <a:rPr lang="en-US" sz="1100" dirty="0">
                <a:effectLst/>
                <a:latin typeface="Calibri" panose="020F0502020204030204" pitchFamily="34" charset="0"/>
                <a:ea typeface="Calibri" panose="020F0502020204030204" pitchFamily="34" charset="0"/>
                <a:cs typeface="Times New Roman" panose="02020603050405020304" pitchFamily="18" charset="0"/>
              </a:rPr>
              <a:t>and its neighborhoods… city dating back to 1630 with Puritans</a:t>
            </a:r>
          </a:p>
          <a:p>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44</a:t>
            </a:fld>
            <a:endParaRPr lang="en-US"/>
          </a:p>
        </p:txBody>
      </p:sp>
    </p:spTree>
    <p:extLst>
      <p:ext uri="{BB962C8B-B14F-4D97-AF65-F5344CB8AC3E}">
        <p14:creationId xmlns:p14="http://schemas.microsoft.com/office/powerpoint/2010/main" val="14172721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100" b="1" dirty="0">
                <a:effectLst/>
                <a:latin typeface="Calibri" panose="020F0502020204030204" pitchFamily="34" charset="0"/>
                <a:ea typeface="Calibri" panose="020F0502020204030204" pitchFamily="34" charset="0"/>
                <a:cs typeface="Times New Roman" panose="02020603050405020304" pitchFamily="18" charset="0"/>
              </a:rPr>
              <a:t>He surveyed citizens</a:t>
            </a:r>
            <a:r>
              <a:rPr lang="en-US" sz="1100" dirty="0">
                <a:effectLst/>
                <a:latin typeface="Calibri" panose="020F0502020204030204" pitchFamily="34" charset="0"/>
                <a:ea typeface="Calibri" panose="020F0502020204030204" pitchFamily="34" charset="0"/>
                <a:cs typeface="Times New Roman" panose="02020603050405020304" pitchFamily="18" charset="0"/>
              </a:rPr>
              <a:t>, and found that each had a distinctive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mental structure of their particular neighborhood</a:t>
            </a:r>
            <a:r>
              <a:rPr lang="en-US" sz="1100" dirty="0">
                <a:effectLst/>
                <a:latin typeface="Calibri" panose="020F0502020204030204" pitchFamily="34" charset="0"/>
                <a:ea typeface="Calibri" panose="020F0502020204030204" pitchFamily="34" charset="0"/>
                <a:cs typeface="Times New Roman" panose="02020603050405020304" pitchFamily="18" charset="0"/>
              </a:rPr>
              <a:t>, yet there was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no cohesive common overall view</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Critically, he’s not commenting so much on ‘good practice,’ but about how meaning can be understood in terms of how the city is seen by himself and by its citizens</a:t>
            </a:r>
          </a:p>
          <a:p>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45</a:t>
            </a:fld>
            <a:endParaRPr lang="en-US"/>
          </a:p>
        </p:txBody>
      </p:sp>
    </p:spTree>
    <p:extLst>
      <p:ext uri="{BB962C8B-B14F-4D97-AF65-F5344CB8AC3E}">
        <p14:creationId xmlns:p14="http://schemas.microsoft.com/office/powerpoint/2010/main" val="19701682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46</a:t>
            </a:fld>
            <a:endParaRPr lang="en-US"/>
          </a:p>
        </p:txBody>
      </p:sp>
    </p:spTree>
    <p:extLst>
      <p:ext uri="{BB962C8B-B14F-4D97-AF65-F5344CB8AC3E}">
        <p14:creationId xmlns:p14="http://schemas.microsoft.com/office/powerpoint/2010/main" val="19416767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100" b="1" dirty="0">
                <a:effectLst/>
                <a:latin typeface="Calibri" panose="020F0502020204030204" pitchFamily="34" charset="0"/>
                <a:ea typeface="Calibri" panose="020F0502020204030204" pitchFamily="34" charset="0"/>
                <a:cs typeface="Times New Roman" panose="02020603050405020304" pitchFamily="18" charset="0"/>
              </a:rPr>
              <a:t>Jersey City</a:t>
            </a: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Less distinctive than Boston, namely due to large expanses of land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without significant markers</a:t>
            </a:r>
          </a:p>
          <a:p>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47</a:t>
            </a:fld>
            <a:endParaRPr lang="en-US"/>
          </a:p>
        </p:txBody>
      </p:sp>
    </p:spTree>
    <p:extLst>
      <p:ext uri="{BB962C8B-B14F-4D97-AF65-F5344CB8AC3E}">
        <p14:creationId xmlns:p14="http://schemas.microsoft.com/office/powerpoint/2010/main" val="39699044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High fragmentation of mental maps from inhabitants </a:t>
            </a:r>
            <a:r>
              <a:rPr lang="en-US" sz="1800" dirty="0">
                <a:effectLst/>
                <a:latin typeface="Calibri" panose="020F0502020204030204" pitchFamily="34" charset="0"/>
                <a:ea typeface="Calibri" panose="020F0502020204030204" pitchFamily="34" charset="0"/>
                <a:cs typeface="Times New Roman" panose="02020603050405020304" pitchFamily="18" charset="0"/>
              </a:rPr>
              <a:t>– little collective coherence</a:t>
            </a:r>
          </a:p>
          <a:p>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48</a:t>
            </a:fld>
            <a:endParaRPr lang="en-US"/>
          </a:p>
        </p:txBody>
      </p:sp>
    </p:spTree>
    <p:extLst>
      <p:ext uri="{BB962C8B-B14F-4D97-AF65-F5344CB8AC3E}">
        <p14:creationId xmlns:p14="http://schemas.microsoft.com/office/powerpoint/2010/main" val="3869833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nSpc>
                <a:spcPct val="107000"/>
              </a:lnSpc>
              <a:spcBef>
                <a:spcPts val="0"/>
              </a:spcBef>
              <a:spcAft>
                <a:spcPts val="0"/>
              </a:spcAft>
              <a:buFont typeface="Wingdings" panose="05000000000000000000" pitchFamily="2" charset="2"/>
              <a:buChar char=""/>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SHORT BLOCKS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0"/>
              </a:spcAft>
              <a:buFont typeface="Symbol" panose="05050102010706020507" pitchFamily="18" charset="2"/>
              <a:buChar char=""/>
            </a:pPr>
            <a:r>
              <a:rPr lang="en-US" sz="1100" b="1" dirty="0">
                <a:effectLst/>
                <a:latin typeface="Calibri" panose="020F0502020204030204" pitchFamily="34" charset="0"/>
                <a:ea typeface="Calibri" panose="020F0502020204030204" pitchFamily="34" charset="0"/>
                <a:cs typeface="Times New Roman" panose="02020603050405020304" pitchFamily="18" charset="0"/>
              </a:rPr>
              <a:t>With short blocks, pedestrians can carve out new routes</a:t>
            </a:r>
          </a:p>
          <a:p>
            <a:pPr marL="1143000" marR="0" lvl="2" indent="-228600">
              <a:lnSpc>
                <a:spcPct val="107000"/>
              </a:lnSpc>
              <a:spcBef>
                <a:spcPts val="0"/>
              </a:spcBef>
              <a:spcAft>
                <a:spcPts val="0"/>
              </a:spcAft>
              <a:buFont typeface="Symbol" panose="05050102010706020507" pitchFamily="18" charset="2"/>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Clear formal prescription</a:t>
            </a:r>
          </a:p>
          <a:p>
            <a:pPr marL="685800" marR="0" lvl="1" indent="-2286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Streets themselves didn’t become monolithic, but could adopt new and ever-changing images</a:t>
            </a:r>
          </a:p>
        </p:txBody>
      </p:sp>
      <p:sp>
        <p:nvSpPr>
          <p:cNvPr id="4" name="Slide Number Placeholder 3"/>
          <p:cNvSpPr>
            <a:spLocks noGrp="1"/>
          </p:cNvSpPr>
          <p:nvPr>
            <p:ph type="sldNum" sz="quarter" idx="5"/>
          </p:nvPr>
        </p:nvSpPr>
        <p:spPr/>
        <p:txBody>
          <a:bodyPr/>
          <a:lstStyle/>
          <a:p>
            <a:fld id="{13AD47CE-6028-46F2-A87F-6D3962B463F0}" type="slidenum">
              <a:rPr lang="en-US" smtClean="0"/>
              <a:t>11</a:t>
            </a:fld>
            <a:endParaRPr lang="en-US"/>
          </a:p>
        </p:txBody>
      </p:sp>
    </p:spTree>
    <p:extLst>
      <p:ext uri="{BB962C8B-B14F-4D97-AF65-F5344CB8AC3E}">
        <p14:creationId xmlns:p14="http://schemas.microsoft.com/office/powerpoint/2010/main" val="36189688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&lt;quote&gt;…</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Noted that if there was any major coherence, it was the fact that you could see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New York City </a:t>
            </a:r>
            <a:r>
              <a:rPr lang="en-US" sz="1100" dirty="0">
                <a:effectLst/>
                <a:latin typeface="Calibri" panose="020F0502020204030204" pitchFamily="34" charset="0"/>
                <a:ea typeface="Calibri" panose="020F0502020204030204" pitchFamily="34" charset="0"/>
                <a:cs typeface="Times New Roman" panose="02020603050405020304" pitchFamily="18" charset="0"/>
              </a:rPr>
              <a:t>from across the Hudson.</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Characterized as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Low Imageability</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So very much a like-for-like comparison b/w Boston and Jersey City, with higher image success in Boston</a:t>
            </a:r>
          </a:p>
          <a:p>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49</a:t>
            </a:fld>
            <a:endParaRPr lang="en-US"/>
          </a:p>
        </p:txBody>
      </p:sp>
    </p:spTree>
    <p:extLst>
      <p:ext uri="{BB962C8B-B14F-4D97-AF65-F5344CB8AC3E}">
        <p14:creationId xmlns:p14="http://schemas.microsoft.com/office/powerpoint/2010/main" val="42797741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100" b="1" dirty="0">
                <a:effectLst/>
                <a:latin typeface="Calibri" panose="020F0502020204030204" pitchFamily="34" charset="0"/>
                <a:ea typeface="Calibri" panose="020F0502020204030204" pitchFamily="34" charset="0"/>
                <a:cs typeface="Times New Roman" panose="02020603050405020304" pitchFamily="18" charset="0"/>
              </a:rPr>
              <a:t>Los Angeles</a:t>
            </a: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More of an apple-to-orange comparison</a:t>
            </a:r>
          </a:p>
          <a:p>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50</a:t>
            </a:fld>
            <a:endParaRPr lang="en-US"/>
          </a:p>
        </p:txBody>
      </p:sp>
    </p:spTree>
    <p:extLst>
      <p:ext uri="{BB962C8B-B14F-4D97-AF65-F5344CB8AC3E}">
        <p14:creationId xmlns:p14="http://schemas.microsoft.com/office/powerpoint/2010/main" val="11682634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Described downtown (the diagram) as a vacuum, much less dense than Boston / Jersey City</a:t>
            </a: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Though mentioned that Broadway (pictured) was visually significant as both a path and an edge.</a:t>
            </a:r>
          </a:p>
          <a:p>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51</a:t>
            </a:fld>
            <a:endParaRPr lang="en-US"/>
          </a:p>
        </p:txBody>
      </p:sp>
    </p:spTree>
    <p:extLst>
      <p:ext uri="{BB962C8B-B14F-4D97-AF65-F5344CB8AC3E}">
        <p14:creationId xmlns:p14="http://schemas.microsoft.com/office/powerpoint/2010/main" val="27275197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He mentioned Pershing Square, however, as it was a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feature of high imageability </a:t>
            </a:r>
            <a:r>
              <a:rPr lang="en-US" sz="1800" dirty="0">
                <a:effectLst/>
                <a:latin typeface="Calibri" panose="020F0502020204030204" pitchFamily="34" charset="0"/>
                <a:ea typeface="Calibri" panose="020F0502020204030204" pitchFamily="34" charset="0"/>
                <a:cs typeface="Times New Roman" panose="02020603050405020304" pitchFamily="18" charset="0"/>
              </a:rPr>
              <a:t>within a city that was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otherwise quite featureless.</a:t>
            </a:r>
          </a:p>
          <a:p>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52</a:t>
            </a:fld>
            <a:endParaRPr lang="en-US"/>
          </a:p>
        </p:txBody>
      </p:sp>
    </p:spTree>
    <p:extLst>
      <p:ext uri="{BB962C8B-B14F-4D97-AF65-F5344CB8AC3E}">
        <p14:creationId xmlns:p14="http://schemas.microsoft.com/office/powerpoint/2010/main" val="6702335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sum, &lt;Quote…&gt;</a:t>
            </a:r>
          </a:p>
          <a:p>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53</a:t>
            </a:fld>
            <a:endParaRPr lang="en-US"/>
          </a:p>
        </p:txBody>
      </p:sp>
    </p:spTree>
    <p:extLst>
      <p:ext uri="{BB962C8B-B14F-4D97-AF65-F5344CB8AC3E}">
        <p14:creationId xmlns:p14="http://schemas.microsoft.com/office/powerpoint/2010/main" val="26888707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If you were reading the keys to the maps of the 3 cities, you saw 5 important symbols, or what he called ‘elements of a city image’</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All pretty self-explanatory</a:t>
            </a:r>
          </a:p>
          <a:p>
            <a:pPr marL="742950" marR="0" lvl="1" indent="-285750">
              <a:lnSpc>
                <a:spcPct val="107000"/>
              </a:lnSpc>
              <a:spcBef>
                <a:spcPts val="0"/>
              </a:spcBef>
              <a:spcAft>
                <a:spcPts val="0"/>
              </a:spcAft>
              <a:buFont typeface="+mj-lt"/>
              <a:buAutoNum type="arabicPeriod"/>
            </a:pPr>
            <a:r>
              <a:rPr lang="en-US" sz="1100" b="1" dirty="0">
                <a:effectLst/>
                <a:latin typeface="Calibri" panose="020F0502020204030204" pitchFamily="34" charset="0"/>
                <a:ea typeface="Calibri" panose="020F0502020204030204" pitchFamily="34" charset="0"/>
                <a:cs typeface="Times New Roman" panose="02020603050405020304" pitchFamily="18" charset="0"/>
              </a:rPr>
              <a:t>Paths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rabicPeriod"/>
            </a:pPr>
            <a:r>
              <a:rPr lang="en-US" sz="1100" b="1" dirty="0">
                <a:effectLst/>
                <a:latin typeface="Calibri" panose="020F0502020204030204" pitchFamily="34" charset="0"/>
                <a:ea typeface="Calibri" panose="020F0502020204030204" pitchFamily="34" charset="0"/>
                <a:cs typeface="Times New Roman" panose="02020603050405020304" pitchFamily="18" charset="0"/>
              </a:rPr>
              <a:t>Edges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rabicPeriod"/>
            </a:pPr>
            <a:r>
              <a:rPr lang="en-US" sz="1100" b="1" dirty="0">
                <a:effectLst/>
                <a:latin typeface="Calibri" panose="020F0502020204030204" pitchFamily="34" charset="0"/>
                <a:ea typeface="Calibri" panose="020F0502020204030204" pitchFamily="34" charset="0"/>
                <a:cs typeface="Times New Roman" panose="02020603050405020304" pitchFamily="18" charset="0"/>
              </a:rPr>
              <a:t>Districts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rabicPeriod"/>
            </a:pPr>
            <a:r>
              <a:rPr lang="en-US" sz="1100" b="1" dirty="0">
                <a:effectLst/>
                <a:latin typeface="Calibri" panose="020F0502020204030204" pitchFamily="34" charset="0"/>
                <a:ea typeface="Calibri" panose="020F0502020204030204" pitchFamily="34" charset="0"/>
                <a:cs typeface="Times New Roman" panose="02020603050405020304" pitchFamily="18" charset="0"/>
              </a:rPr>
              <a:t>Nodes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rabicPeriod"/>
            </a:pPr>
            <a:r>
              <a:rPr lang="en-US" sz="1100" b="1" dirty="0">
                <a:effectLst/>
                <a:latin typeface="Calibri" panose="020F0502020204030204" pitchFamily="34" charset="0"/>
                <a:ea typeface="Calibri" panose="020F0502020204030204" pitchFamily="34" charset="0"/>
                <a:cs typeface="Times New Roman" panose="02020603050405020304" pitchFamily="18" charset="0"/>
              </a:rPr>
              <a:t>Landmarks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3AD47CE-6028-46F2-A87F-6D3962B463F0}" type="slidenum">
              <a:rPr lang="en-US" smtClean="0"/>
              <a:t>54</a:t>
            </a:fld>
            <a:endParaRPr lang="en-US"/>
          </a:p>
        </p:txBody>
      </p:sp>
    </p:spTree>
    <p:extLst>
      <p:ext uri="{BB962C8B-B14F-4D97-AF65-F5344CB8AC3E}">
        <p14:creationId xmlns:p14="http://schemas.microsoft.com/office/powerpoint/2010/main" val="18655436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107000"/>
              </a:lnSpc>
              <a:spcBef>
                <a:spcPts val="0"/>
              </a:spcBef>
              <a:spcAft>
                <a:spcPts val="0"/>
              </a:spcAft>
              <a:buFont typeface="+mj-lt"/>
              <a:buAutoNum type="arabicPeriod"/>
            </a:pPr>
            <a:r>
              <a:rPr lang="en-US" sz="1100" b="1" dirty="0">
                <a:effectLst/>
                <a:latin typeface="Calibri" panose="020F0502020204030204" pitchFamily="34" charset="0"/>
                <a:ea typeface="Calibri" panose="020F0502020204030204" pitchFamily="34" charset="0"/>
                <a:cs typeface="Times New Roman" panose="02020603050405020304" pitchFamily="18" charset="0"/>
              </a:rPr>
              <a:t>Paths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Oftentimes talks about streets, but could serve as pedestrian paths, transit lines, canals, railroads.</a:t>
            </a:r>
          </a:p>
          <a:p>
            <a:pPr marL="685800" marR="0" lvl="1" indent="-2286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For most,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the most prominent image element </a:t>
            </a:r>
            <a:r>
              <a:rPr lang="en-US" sz="1100" b="0" dirty="0">
                <a:effectLst/>
                <a:latin typeface="Calibri" panose="020F0502020204030204" pitchFamily="34" charset="0"/>
                <a:ea typeface="Calibri" panose="020F0502020204030204" pitchFamily="34" charset="0"/>
                <a:cs typeface="Times New Roman" panose="02020603050405020304" pitchFamily="18" charset="0"/>
              </a:rPr>
              <a:t>(think of Jacobs)</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55</a:t>
            </a:fld>
            <a:endParaRPr lang="en-US"/>
          </a:p>
        </p:txBody>
      </p:sp>
    </p:spTree>
    <p:extLst>
      <p:ext uri="{BB962C8B-B14F-4D97-AF65-F5344CB8AC3E}">
        <p14:creationId xmlns:p14="http://schemas.microsoft.com/office/powerpoint/2010/main" val="31038077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107000"/>
              </a:lnSpc>
              <a:spcBef>
                <a:spcPts val="0"/>
              </a:spcBef>
              <a:spcAft>
                <a:spcPts val="0"/>
              </a:spcAft>
              <a:buFont typeface="+mj-lt"/>
              <a:buAutoNum type="arabicPeriod"/>
            </a:pPr>
            <a:r>
              <a:rPr lang="en-US" sz="1100" b="1" dirty="0">
                <a:effectLst/>
                <a:latin typeface="Calibri" panose="020F0502020204030204" pitchFamily="34" charset="0"/>
                <a:ea typeface="Calibri" panose="020F0502020204030204" pitchFamily="34" charset="0"/>
                <a:cs typeface="Times New Roman" panose="02020603050405020304" pitchFamily="18" charset="0"/>
              </a:rPr>
              <a:t>Edges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0"/>
              </a:spcAft>
              <a:buFont typeface="+mj-lt"/>
              <a:buAutoNum type="arabicPeriod"/>
            </a:pPr>
            <a:r>
              <a:rPr lang="en-US" sz="1100" b="1" dirty="0">
                <a:effectLst/>
                <a:latin typeface="Calibri" panose="020F0502020204030204" pitchFamily="34" charset="0"/>
                <a:ea typeface="Calibri" panose="020F0502020204030204" pitchFamily="34" charset="0"/>
                <a:cs typeface="Times New Roman" panose="02020603050405020304" pitchFamily="18" charset="0"/>
              </a:rPr>
              <a:t>Most often facing an open area</a:t>
            </a:r>
            <a:r>
              <a:rPr lang="en-US" sz="1100" dirty="0">
                <a:effectLst/>
                <a:latin typeface="Calibri" panose="020F0502020204030204" pitchFamily="34" charset="0"/>
                <a:ea typeface="Calibri" panose="020F0502020204030204" pitchFamily="34" charset="0"/>
                <a:cs typeface="Times New Roman" panose="02020603050405020304" pitchFamily="18" charset="0"/>
              </a:rPr>
              <a:t>, such as buildings onto a park, but also things like shores</a:t>
            </a:r>
          </a:p>
          <a:p>
            <a:pPr marL="685800" marR="0" lvl="1" indent="-2286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Linear elements</a:t>
            </a:r>
          </a:p>
          <a:p>
            <a:pPr marL="685800" marR="0" lvl="1" indent="-2286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Stated that although less visually significant than paths</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are important as an organizing feature </a:t>
            </a:r>
            <a:r>
              <a:rPr lang="en-US" sz="1100" dirty="0">
                <a:effectLst/>
                <a:latin typeface="Calibri" panose="020F0502020204030204" pitchFamily="34" charset="0"/>
                <a:ea typeface="Calibri" panose="020F0502020204030204" pitchFamily="34" charset="0"/>
                <a:cs typeface="Times New Roman" panose="02020603050405020304" pitchFamily="18" charset="0"/>
              </a:rPr>
              <a:t>(of figuring out the seam between one feature and another)</a:t>
            </a:r>
          </a:p>
          <a:p>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56</a:t>
            </a:fld>
            <a:endParaRPr lang="en-US"/>
          </a:p>
        </p:txBody>
      </p:sp>
    </p:spTree>
    <p:extLst>
      <p:ext uri="{BB962C8B-B14F-4D97-AF65-F5344CB8AC3E}">
        <p14:creationId xmlns:p14="http://schemas.microsoft.com/office/powerpoint/2010/main" val="42843924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107000"/>
              </a:lnSpc>
              <a:spcBef>
                <a:spcPts val="0"/>
              </a:spcBef>
              <a:spcAft>
                <a:spcPts val="0"/>
              </a:spcAft>
              <a:buFont typeface="+mj-lt"/>
              <a:buAutoNum type="arabicPeriod"/>
            </a:pPr>
            <a:r>
              <a:rPr lang="en-US" sz="1100" b="1" dirty="0">
                <a:effectLst/>
                <a:latin typeface="Calibri" panose="020F0502020204030204" pitchFamily="34" charset="0"/>
                <a:ea typeface="Calibri" panose="020F0502020204030204" pitchFamily="34" charset="0"/>
                <a:cs typeface="Times New Roman" panose="02020603050405020304" pitchFamily="18" charset="0"/>
              </a:rPr>
              <a:t>Districts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0"/>
              </a:spcAft>
              <a:buFont typeface="+mj-lt"/>
              <a:buAutoNum type="arabicPeriod"/>
            </a:pPr>
            <a:r>
              <a:rPr lang="en-US" sz="1100" b="1" dirty="0">
                <a:effectLst/>
                <a:latin typeface="Calibri" panose="020F0502020204030204" pitchFamily="34" charset="0"/>
                <a:ea typeface="Calibri" panose="020F0502020204030204" pitchFamily="34" charset="0"/>
                <a:cs typeface="Times New Roman" panose="02020603050405020304" pitchFamily="18" charset="0"/>
              </a:rPr>
              <a:t>One identifiable neighborhood</a:t>
            </a:r>
            <a:r>
              <a:rPr lang="en-US" sz="1100" dirty="0">
                <a:effectLst/>
                <a:latin typeface="Calibri" panose="020F0502020204030204" pitchFamily="34" charset="0"/>
                <a:ea typeface="Calibri" panose="020F0502020204030204" pitchFamily="34" charset="0"/>
                <a:cs typeface="Times New Roman" panose="02020603050405020304" pitchFamily="18" charset="0"/>
              </a:rPr>
              <a:t> in opposition to another</a:t>
            </a:r>
          </a:p>
          <a:p>
            <a:pPr marL="685800" marR="0" lvl="1" indent="-2286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Must be able to say you’re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“inside of it”</a:t>
            </a:r>
          </a:p>
          <a:p>
            <a:pPr marL="685800" marR="0" lvl="1" indent="-2286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Visually created with some common, identifying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character</a:t>
            </a:r>
          </a:p>
          <a:p>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57</a:t>
            </a:fld>
            <a:endParaRPr lang="en-US"/>
          </a:p>
        </p:txBody>
      </p:sp>
    </p:spTree>
    <p:extLst>
      <p:ext uri="{BB962C8B-B14F-4D97-AF65-F5344CB8AC3E}">
        <p14:creationId xmlns:p14="http://schemas.microsoft.com/office/powerpoint/2010/main" val="12433212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107000"/>
              </a:lnSpc>
              <a:spcBef>
                <a:spcPts val="0"/>
              </a:spcBef>
              <a:spcAft>
                <a:spcPts val="0"/>
              </a:spcAft>
              <a:buFont typeface="+mj-lt"/>
              <a:buAutoNum type="arabicPeriod"/>
            </a:pPr>
            <a:r>
              <a:rPr lang="en-US" sz="1100" b="1" dirty="0">
                <a:effectLst/>
                <a:latin typeface="Calibri" panose="020F0502020204030204" pitchFamily="34" charset="0"/>
                <a:ea typeface="Calibri" panose="020F0502020204030204" pitchFamily="34" charset="0"/>
                <a:cs typeface="Times New Roman" panose="02020603050405020304" pitchFamily="18" charset="0"/>
              </a:rPr>
              <a:t>Nodes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0"/>
              </a:spcAft>
              <a:buFont typeface="+mj-lt"/>
              <a:buAutoNum type="arabicPeriod"/>
            </a:pPr>
            <a:r>
              <a:rPr lang="en-US" sz="1100" b="1" dirty="0">
                <a:effectLst/>
                <a:latin typeface="Calibri" panose="020F0502020204030204" pitchFamily="34" charset="0"/>
                <a:ea typeface="Calibri" panose="020F0502020204030204" pitchFamily="34" charset="0"/>
                <a:cs typeface="Times New Roman" panose="02020603050405020304" pitchFamily="18" charset="0"/>
              </a:rPr>
              <a:t>Points of overlapping or intersecting routes</a:t>
            </a:r>
          </a:p>
          <a:p>
            <a:pPr marL="685800" marR="0" lvl="1" indent="-2286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Like districts, the observer must be able to be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“inside of it”</a:t>
            </a:r>
          </a:p>
          <a:p>
            <a:pPr marL="685800" marR="0" lvl="1" indent="-228600">
              <a:lnSpc>
                <a:spcPct val="107000"/>
              </a:lnSpc>
              <a:spcBef>
                <a:spcPts val="0"/>
              </a:spcBef>
              <a:spcAft>
                <a:spcPts val="0"/>
              </a:spcAft>
              <a:buFont typeface="+mj-lt"/>
              <a:buAutoNum type="arabicPeriod"/>
            </a:pPr>
            <a:r>
              <a:rPr lang="en-US" sz="1100" b="1" dirty="0">
                <a:effectLst/>
                <a:latin typeface="Calibri" panose="020F0502020204030204" pitchFamily="34" charset="0"/>
                <a:ea typeface="Calibri" panose="020F0502020204030204" pitchFamily="34" charset="0"/>
                <a:cs typeface="Times New Roman" panose="02020603050405020304" pitchFamily="18" charset="0"/>
              </a:rPr>
              <a:t>Condensation</a:t>
            </a:r>
            <a:r>
              <a:rPr lang="en-US" sz="1100" dirty="0">
                <a:effectLst/>
                <a:latin typeface="Calibri" panose="020F0502020204030204" pitchFamily="34" charset="0"/>
                <a:ea typeface="Calibri" panose="020F0502020204030204" pitchFamily="34" charset="0"/>
                <a:cs typeface="Times New Roman" panose="02020603050405020304" pitchFamily="18" charset="0"/>
              </a:rPr>
              <a:t> of some physical character</a:t>
            </a:r>
          </a:p>
          <a:p>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58</a:t>
            </a:fld>
            <a:endParaRPr lang="en-US"/>
          </a:p>
        </p:txBody>
      </p:sp>
    </p:spTree>
    <p:extLst>
      <p:ext uri="{BB962C8B-B14F-4D97-AF65-F5344CB8AC3E}">
        <p14:creationId xmlns:p14="http://schemas.microsoft.com/office/powerpoint/2010/main" val="319421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nSpc>
                <a:spcPct val="107000"/>
              </a:lnSpc>
              <a:spcBef>
                <a:spcPts val="0"/>
              </a:spcBef>
              <a:spcAft>
                <a:spcPts val="0"/>
              </a:spcAft>
              <a:buFont typeface="Wingdings" panose="05000000000000000000" pitchFamily="2" charset="2"/>
              <a:buChar char=""/>
            </a:pPr>
            <a:r>
              <a:rPr lang="en-US" sz="1100" b="1" dirty="0">
                <a:effectLst/>
                <a:latin typeface="Calibri" panose="020F0502020204030204" pitchFamily="34" charset="0"/>
                <a:ea typeface="Calibri" panose="020F0502020204030204" pitchFamily="34" charset="0"/>
                <a:cs typeface="Times New Roman" panose="02020603050405020304" pitchFamily="18" charset="0"/>
              </a:rPr>
              <a:t>AGING BUILDING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Economic bent</a:t>
            </a:r>
          </a:p>
          <a:p>
            <a:pPr marL="1143000" marR="0" lvl="2" indent="-22860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Lower classes could afford older buildings</a:t>
            </a:r>
          </a:p>
        </p:txBody>
      </p:sp>
      <p:sp>
        <p:nvSpPr>
          <p:cNvPr id="4" name="Slide Number Placeholder 3"/>
          <p:cNvSpPr>
            <a:spLocks noGrp="1"/>
          </p:cNvSpPr>
          <p:nvPr>
            <p:ph type="sldNum" sz="quarter" idx="5"/>
          </p:nvPr>
        </p:nvSpPr>
        <p:spPr/>
        <p:txBody>
          <a:bodyPr/>
          <a:lstStyle/>
          <a:p>
            <a:fld id="{13AD47CE-6028-46F2-A87F-6D3962B463F0}" type="slidenum">
              <a:rPr lang="en-US" smtClean="0"/>
              <a:t>12</a:t>
            </a:fld>
            <a:endParaRPr lang="en-US"/>
          </a:p>
        </p:txBody>
      </p:sp>
    </p:spTree>
    <p:extLst>
      <p:ext uri="{BB962C8B-B14F-4D97-AF65-F5344CB8AC3E}">
        <p14:creationId xmlns:p14="http://schemas.microsoft.com/office/powerpoint/2010/main" val="34510814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107000"/>
              </a:lnSpc>
              <a:spcBef>
                <a:spcPts val="0"/>
              </a:spcBef>
              <a:spcAft>
                <a:spcPts val="0"/>
              </a:spcAft>
              <a:buFont typeface="+mj-lt"/>
              <a:buAutoNum type="arabicPeriod"/>
            </a:pPr>
            <a:r>
              <a:rPr lang="en-US" sz="1100" b="1" dirty="0">
                <a:effectLst/>
                <a:latin typeface="Calibri" panose="020F0502020204030204" pitchFamily="34" charset="0"/>
                <a:ea typeface="Calibri" panose="020F0502020204030204" pitchFamily="34" charset="0"/>
                <a:cs typeface="Times New Roman" panose="02020603050405020304" pitchFamily="18" charset="0"/>
              </a:rPr>
              <a:t>Landmarks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An important visual marker, but the observer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doesn’t enter it</a:t>
            </a:r>
          </a:p>
          <a:p>
            <a:pPr marL="685800" marR="0" lvl="1" indent="-228600">
              <a:lnSpc>
                <a:spcPct val="107000"/>
              </a:lnSpc>
              <a:spcBef>
                <a:spcPts val="0"/>
              </a:spcBef>
              <a:spcAft>
                <a:spcPts val="800"/>
              </a:spcAft>
              <a:buFont typeface="+mj-lt"/>
              <a:buAutoNum type="arabicPeriod"/>
            </a:pPr>
            <a:r>
              <a:rPr lang="en-US" sz="1100" b="1" dirty="0">
                <a:effectLst/>
                <a:latin typeface="Calibri" panose="020F0502020204030204" pitchFamily="34" charset="0"/>
                <a:ea typeface="Calibri" panose="020F0502020204030204" pitchFamily="34" charset="0"/>
                <a:cs typeface="Times New Roman" panose="02020603050405020304" pitchFamily="18" charset="0"/>
              </a:rPr>
              <a:t>They symbolize a constant direction</a:t>
            </a:r>
          </a:p>
          <a:p>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59</a:t>
            </a:fld>
            <a:endParaRPr lang="en-US"/>
          </a:p>
        </p:txBody>
      </p:sp>
    </p:spTree>
    <p:extLst>
      <p:ext uri="{BB962C8B-B14F-4D97-AF65-F5344CB8AC3E}">
        <p14:creationId xmlns:p14="http://schemas.microsoft.com/office/powerpoint/2010/main" val="4733342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Identifying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aggregate formations</a:t>
            </a:r>
            <a:r>
              <a:rPr lang="en-US" sz="1100" dirty="0">
                <a:effectLst/>
                <a:latin typeface="Calibri" panose="020F0502020204030204" pitchFamily="34" charset="0"/>
                <a:ea typeface="Calibri" panose="020F0502020204030204" pitchFamily="34" charset="0"/>
                <a:cs typeface="Times New Roman" panose="02020603050405020304" pitchFamily="18" charset="0"/>
              </a:rPr>
              <a:t> &amp; attributes that occur when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combining various elements</a:t>
            </a:r>
            <a:r>
              <a:rPr lang="en-US" sz="1100" dirty="0">
                <a:effectLst/>
                <a:latin typeface="Calibri" panose="020F0502020204030204" pitchFamily="34" charset="0"/>
                <a:ea typeface="Calibri" panose="020F0502020204030204" pitchFamily="34" charset="0"/>
                <a:cs typeface="Times New Roman" panose="02020603050405020304" pitchFamily="18" charset="0"/>
              </a:rPr>
              <a:t> (elements ‘in practice’)</a:t>
            </a:r>
          </a:p>
          <a:p>
            <a:pPr marL="742950" marR="0" lvl="1" indent="-285750">
              <a:lnSpc>
                <a:spcPct val="107000"/>
              </a:lnSpc>
              <a:spcBef>
                <a:spcPts val="0"/>
              </a:spcBef>
              <a:spcAft>
                <a:spcPts val="0"/>
              </a:spcAft>
              <a:buFont typeface="Courier New" panose="02070309020205020404" pitchFamily="49" charset="0"/>
              <a:buChar char="o"/>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Form Qualities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Singularity</a:t>
            </a:r>
          </a:p>
          <a:p>
            <a:pPr marL="1600200" marR="0" lvl="3" indent="-2286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‘figure-ground clarity’</a:t>
            </a:r>
          </a:p>
          <a:p>
            <a:pPr marL="1600200" marR="0" lvl="3" indent="-2286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How easily it is to distinguish an object from its context</a:t>
            </a:r>
          </a:p>
          <a:p>
            <a:pPr marL="1143000" marR="0" lvl="2" indent="-2286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Form Simplicity</a:t>
            </a:r>
          </a:p>
          <a:p>
            <a:pPr marL="1600200" marR="0" lvl="3" indent="-2286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Ability to understand totality of an object</a:t>
            </a:r>
          </a:p>
          <a:p>
            <a:pPr marL="1600200" marR="0" lvl="3" indent="-2286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//VERY subjective</a:t>
            </a:r>
          </a:p>
          <a:p>
            <a:pPr marL="1143000" marR="0" lvl="2" indent="-2286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Continuity</a:t>
            </a:r>
          </a:p>
          <a:p>
            <a:pPr marL="1600200" marR="0" lvl="3" indent="-2286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Continuance of an edge, e.g. street or a skyline</a:t>
            </a:r>
          </a:p>
          <a:p>
            <a:pPr marL="1143000" marR="0" lvl="2" indent="-2286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Dominance</a:t>
            </a:r>
          </a:p>
          <a:p>
            <a:pPr marL="1143000" marR="0" lvl="2" indent="-2286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He’s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not coming up with an idealized model</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Instead, he’s defining idealized elements and composites that can have incredibly diverse effects when applied to various cities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Critically, these elements and their effects are determined not by ‘engineering’ a city, but by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criteria of perception</a:t>
            </a:r>
          </a:p>
          <a:p>
            <a:pPr marL="342900" marR="0" lvl="0" indent="-3429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Principal takeaway: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we should train ourselves to see the complexity inherent in the image of the city</a:t>
            </a: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Seeing is not so simple once we engage with the various layers of the city</a:t>
            </a:r>
          </a:p>
          <a:p>
            <a:pPr marL="228600" marR="0" lvl="0" indent="-228600">
              <a:lnSpc>
                <a:spcPct val="107000"/>
              </a:lnSpc>
              <a:spcBef>
                <a:spcPts val="0"/>
              </a:spcBef>
              <a:spcAft>
                <a:spcPts val="800"/>
              </a:spcAft>
              <a:buFont typeface="+mj-lt"/>
              <a:buAutoNum type="arabicPeriod"/>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60</a:t>
            </a:fld>
            <a:endParaRPr lang="en-US"/>
          </a:p>
        </p:txBody>
      </p:sp>
    </p:spTree>
    <p:extLst>
      <p:ext uri="{BB962C8B-B14F-4D97-AF65-F5344CB8AC3E}">
        <p14:creationId xmlns:p14="http://schemas.microsoft.com/office/powerpoint/2010/main" val="31807141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Third architect I’ve chosen for the first of three sections on ‘The City’ – understood collectively in their counter-Modernist approaches… they quite varied within themselves</a:t>
            </a:r>
          </a:p>
        </p:txBody>
      </p:sp>
      <p:sp>
        <p:nvSpPr>
          <p:cNvPr id="4" name="Slide Number Placeholder 3"/>
          <p:cNvSpPr>
            <a:spLocks noGrp="1"/>
          </p:cNvSpPr>
          <p:nvPr>
            <p:ph type="sldNum" sz="quarter" idx="5"/>
          </p:nvPr>
        </p:nvSpPr>
        <p:spPr/>
        <p:txBody>
          <a:bodyPr/>
          <a:lstStyle/>
          <a:p>
            <a:fld id="{13AD47CE-6028-46F2-A87F-6D3962B463F0}" type="slidenum">
              <a:rPr lang="en-US" smtClean="0"/>
              <a:t>61</a:t>
            </a:fld>
            <a:endParaRPr lang="en-US"/>
          </a:p>
        </p:txBody>
      </p:sp>
    </p:spTree>
    <p:extLst>
      <p:ext uri="{BB962C8B-B14F-4D97-AF65-F5344CB8AC3E}">
        <p14:creationId xmlns:p14="http://schemas.microsoft.com/office/powerpoint/2010/main" val="197580027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For numerous reasons </a:t>
            </a:r>
            <a:r>
              <a:rPr lang="en-US" b="1" dirty="0"/>
              <a:t>not among the most circulated theorists in architecture today</a:t>
            </a:r>
            <a:r>
              <a:rPr lang="en-US" dirty="0"/>
              <a:t>, namely because he can be thought of as an ‘anti-architect architect’… if that makes sense</a:t>
            </a:r>
          </a:p>
          <a:p>
            <a:r>
              <a:rPr lang="en-US" dirty="0"/>
              <a:t>- Berkeley guy</a:t>
            </a:r>
          </a:p>
        </p:txBody>
      </p:sp>
      <p:sp>
        <p:nvSpPr>
          <p:cNvPr id="4" name="Slide Number Placeholder 3"/>
          <p:cNvSpPr>
            <a:spLocks noGrp="1"/>
          </p:cNvSpPr>
          <p:nvPr>
            <p:ph type="sldNum" sz="quarter" idx="5"/>
          </p:nvPr>
        </p:nvSpPr>
        <p:spPr/>
        <p:txBody>
          <a:bodyPr/>
          <a:lstStyle/>
          <a:p>
            <a:fld id="{13AD47CE-6028-46F2-A87F-6D3962B463F0}" type="slidenum">
              <a:rPr lang="en-US" smtClean="0"/>
              <a:t>62</a:t>
            </a:fld>
            <a:endParaRPr lang="en-US"/>
          </a:p>
        </p:txBody>
      </p:sp>
    </p:spTree>
    <p:extLst>
      <p:ext uri="{BB962C8B-B14F-4D97-AF65-F5344CB8AC3E}">
        <p14:creationId xmlns:p14="http://schemas.microsoft.com/office/powerpoint/2010/main" val="8259731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If the keyword for </a:t>
            </a:r>
            <a:r>
              <a:rPr lang="en-US" b="1" dirty="0"/>
              <a:t>Lynch was ‘Imageability</a:t>
            </a:r>
            <a:r>
              <a:rPr lang="en-US" dirty="0"/>
              <a:t>’, then that of </a:t>
            </a:r>
            <a:r>
              <a:rPr lang="en-US" b="1" dirty="0"/>
              <a:t>Alexander is ‘Patterns’</a:t>
            </a:r>
          </a:p>
          <a:p>
            <a:pPr marL="171450" indent="-171450">
              <a:buFontTx/>
              <a:buChar char="-"/>
            </a:pPr>
            <a:r>
              <a:rPr lang="en-US" dirty="0"/>
              <a:t>Pattern: How a physical design (house/street/neighborhood… wall/door) </a:t>
            </a:r>
            <a:r>
              <a:rPr lang="en-US" b="1" dirty="0"/>
              <a:t>responds to human living conditions and relationships</a:t>
            </a:r>
          </a:p>
          <a:p>
            <a:pPr marL="171450" indent="-171450">
              <a:buFontTx/>
              <a:buChar char="-"/>
            </a:pPr>
            <a:r>
              <a:rPr lang="en-US" dirty="0"/>
              <a:t>Provided nothing short of </a:t>
            </a:r>
            <a:r>
              <a:rPr lang="en-US" b="1" dirty="0"/>
              <a:t>a manual for good environmental design, using 253 patterns</a:t>
            </a:r>
          </a:p>
          <a:p>
            <a:pPr marL="628650" lvl="1" indent="-171450">
              <a:buFontTx/>
              <a:buChar char="-"/>
            </a:pPr>
            <a:r>
              <a:rPr lang="en-US" dirty="0"/>
              <a:t>Most importantly, </a:t>
            </a:r>
            <a:r>
              <a:rPr lang="en-US" b="1" dirty="0"/>
              <a:t>patterns establish relationships, </a:t>
            </a:r>
            <a:r>
              <a:rPr lang="en-US" b="1" u="sng" dirty="0"/>
              <a:t>not the ‘image’ of a building</a:t>
            </a:r>
          </a:p>
          <a:p>
            <a:pPr marL="171450" lvl="0" indent="-171450">
              <a:buFontTx/>
              <a:buChar char="-"/>
            </a:pPr>
            <a:r>
              <a:rPr lang="en-US" b="1" u="sng" dirty="0"/>
              <a:t>Direct influence on computer programming – Object-Oriented Programming</a:t>
            </a:r>
          </a:p>
        </p:txBody>
      </p:sp>
      <p:sp>
        <p:nvSpPr>
          <p:cNvPr id="4" name="Slide Number Placeholder 3"/>
          <p:cNvSpPr>
            <a:spLocks noGrp="1"/>
          </p:cNvSpPr>
          <p:nvPr>
            <p:ph type="sldNum" sz="quarter" idx="5"/>
          </p:nvPr>
        </p:nvSpPr>
        <p:spPr/>
        <p:txBody>
          <a:bodyPr/>
          <a:lstStyle/>
          <a:p>
            <a:fld id="{13AD47CE-6028-46F2-A87F-6D3962B463F0}" type="slidenum">
              <a:rPr lang="en-US" smtClean="0"/>
              <a:t>63</a:t>
            </a:fld>
            <a:endParaRPr lang="en-US"/>
          </a:p>
        </p:txBody>
      </p:sp>
    </p:spTree>
    <p:extLst>
      <p:ext uri="{BB962C8B-B14F-4D97-AF65-F5344CB8AC3E}">
        <p14:creationId xmlns:p14="http://schemas.microsoft.com/office/powerpoint/2010/main" val="397715180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Called for an inherently adaptive process of design, and so any attempt to encapsulate </a:t>
            </a:r>
            <a:r>
              <a:rPr lang="en-US" b="1" dirty="0"/>
              <a:t>tradition in design (e.g. the ‘discipline of architecture’) stymied the potential for adaptive design.</a:t>
            </a:r>
          </a:p>
        </p:txBody>
      </p:sp>
      <p:sp>
        <p:nvSpPr>
          <p:cNvPr id="4" name="Slide Number Placeholder 3"/>
          <p:cNvSpPr>
            <a:spLocks noGrp="1"/>
          </p:cNvSpPr>
          <p:nvPr>
            <p:ph type="sldNum" sz="quarter" idx="5"/>
          </p:nvPr>
        </p:nvSpPr>
        <p:spPr/>
        <p:txBody>
          <a:bodyPr/>
          <a:lstStyle/>
          <a:p>
            <a:fld id="{13AD47CE-6028-46F2-A87F-6D3962B463F0}" type="slidenum">
              <a:rPr lang="en-US" smtClean="0"/>
              <a:t>64</a:t>
            </a:fld>
            <a:endParaRPr lang="en-US"/>
          </a:p>
        </p:txBody>
      </p:sp>
    </p:spTree>
    <p:extLst>
      <p:ext uri="{BB962C8B-B14F-4D97-AF65-F5344CB8AC3E}">
        <p14:creationId xmlns:p14="http://schemas.microsoft.com/office/powerpoint/2010/main" val="173856132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Tx/>
              <a:buChar char="-"/>
            </a:pPr>
            <a:r>
              <a:rPr lang="en-US" dirty="0"/>
              <a:t>Reading looked at Alexander’s explicit attempt to formulate good practice in architectural design, but prior to this was his publication </a:t>
            </a:r>
            <a:r>
              <a:rPr lang="en-US" i="1" dirty="0"/>
              <a:t>Notes</a:t>
            </a:r>
            <a:r>
              <a:rPr lang="en-US" i="0" dirty="0"/>
              <a:t>…, in which he laid out his framework.</a:t>
            </a:r>
            <a:endParaRPr lang="en-US" dirty="0"/>
          </a:p>
          <a:p>
            <a:pPr marL="171450" lvl="0" indent="-171450">
              <a:buFontTx/>
              <a:buChar char="-"/>
            </a:pPr>
            <a:r>
              <a:rPr lang="en-US" dirty="0"/>
              <a:t>An attempt to outline Alexander’s approach to design</a:t>
            </a:r>
          </a:p>
          <a:p>
            <a:pPr marL="628650" lvl="1" indent="-171450">
              <a:buFontTx/>
              <a:buChar char="-"/>
            </a:pPr>
            <a:r>
              <a:rPr lang="en-US" dirty="0"/>
              <a:t>Not about refining a solution to a problem, but about </a:t>
            </a:r>
            <a:r>
              <a:rPr lang="en-US" b="1" dirty="0"/>
              <a:t>prioritizing the process of understanding the </a:t>
            </a:r>
            <a:r>
              <a:rPr lang="en-US" b="1" u="sng" dirty="0"/>
              <a:t>connectedness of things </a:t>
            </a:r>
            <a:r>
              <a:rPr lang="en-US" b="1" dirty="0"/>
              <a:t>– </a:t>
            </a:r>
            <a:r>
              <a:rPr lang="en-US" b="1" u="sng" dirty="0"/>
              <a:t>relationships</a:t>
            </a:r>
          </a:p>
          <a:p>
            <a:pPr marL="171450" lvl="0" indent="-171450">
              <a:buFontTx/>
              <a:buChar char="-"/>
            </a:pPr>
            <a:r>
              <a:rPr lang="en-US" dirty="0"/>
              <a:t>Recognizes the inherent complexity and ‘fitness’ of solutions that have developed over centuries</a:t>
            </a:r>
          </a:p>
          <a:p>
            <a:pPr marL="628650" lvl="1" indent="-171450">
              <a:buFontTx/>
              <a:buChar char="-"/>
            </a:pPr>
            <a:r>
              <a:rPr lang="en-US" b="1" dirty="0"/>
              <a:t>Specifically identifying “peasant farmhouses”, and indigenous “mud huts” structures</a:t>
            </a:r>
          </a:p>
          <a:p>
            <a:pPr marL="628650" lvl="1" indent="-171450">
              <a:buFontTx/>
              <a:buChar char="-"/>
            </a:pPr>
            <a:r>
              <a:rPr lang="en-US" dirty="0"/>
              <a:t>Identifies these structures as he sees a meaningful fitness between ‘form’ and ‘context’</a:t>
            </a:r>
          </a:p>
        </p:txBody>
      </p:sp>
      <p:sp>
        <p:nvSpPr>
          <p:cNvPr id="4" name="Slide Number Placeholder 3"/>
          <p:cNvSpPr>
            <a:spLocks noGrp="1"/>
          </p:cNvSpPr>
          <p:nvPr>
            <p:ph type="sldNum" sz="quarter" idx="5"/>
          </p:nvPr>
        </p:nvSpPr>
        <p:spPr/>
        <p:txBody>
          <a:bodyPr/>
          <a:lstStyle/>
          <a:p>
            <a:fld id="{13AD47CE-6028-46F2-A87F-6D3962B463F0}" type="slidenum">
              <a:rPr lang="en-US" smtClean="0"/>
              <a:t>65</a:t>
            </a:fld>
            <a:endParaRPr lang="en-US"/>
          </a:p>
        </p:txBody>
      </p:sp>
    </p:spTree>
    <p:extLst>
      <p:ext uri="{BB962C8B-B14F-4D97-AF65-F5344CB8AC3E}">
        <p14:creationId xmlns:p14="http://schemas.microsoft.com/office/powerpoint/2010/main" val="14064582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Tx/>
              <a:buChar char="-"/>
            </a:pPr>
            <a:r>
              <a:rPr lang="en-US" dirty="0"/>
              <a:t>In the context of ‘</a:t>
            </a:r>
            <a:r>
              <a:rPr lang="en-US" b="1" dirty="0"/>
              <a:t>Fitness</a:t>
            </a:r>
            <a:r>
              <a:rPr lang="en-US" dirty="0"/>
              <a:t>’, it is a relationship between </a:t>
            </a:r>
            <a:r>
              <a:rPr lang="en-US" b="1" i="1" dirty="0"/>
              <a:t>form</a:t>
            </a:r>
            <a:r>
              <a:rPr lang="en-US" i="0" dirty="0"/>
              <a:t> and </a:t>
            </a:r>
            <a:r>
              <a:rPr lang="en-US" b="1" i="1" dirty="0"/>
              <a:t>context</a:t>
            </a:r>
          </a:p>
          <a:p>
            <a:pPr marL="628650" lvl="1" indent="-171450">
              <a:buFontTx/>
              <a:buChar char="-"/>
            </a:pPr>
            <a:r>
              <a:rPr lang="en-US" i="1" dirty="0"/>
              <a:t>Form: </a:t>
            </a:r>
            <a:r>
              <a:rPr lang="en-US" b="1" i="0" dirty="0"/>
              <a:t>the ‘object’ of design</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i="1" dirty="0"/>
              <a:t>Context: </a:t>
            </a:r>
            <a:r>
              <a:rPr lang="en-US" i="0" dirty="0"/>
              <a:t>Acknowledgement of the many things that affect the ‘object’ (form)</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en-US" b="1" dirty="0"/>
              <a:t>A clear counterpoint to tabula rasa development</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en-US" dirty="0"/>
              <a:t>But also not a simple dyadic of </a:t>
            </a:r>
            <a:r>
              <a:rPr lang="en-US" dirty="0" err="1"/>
              <a:t>Form|Context</a:t>
            </a:r>
            <a:r>
              <a:rPr lang="en-US" dirty="0"/>
              <a:t>… instead, form must be though of as within a much larger network of many things… a multi-faceted context</a:t>
            </a:r>
          </a:p>
        </p:txBody>
      </p:sp>
      <p:sp>
        <p:nvSpPr>
          <p:cNvPr id="4" name="Slide Number Placeholder 3"/>
          <p:cNvSpPr>
            <a:spLocks noGrp="1"/>
          </p:cNvSpPr>
          <p:nvPr>
            <p:ph type="sldNum" sz="quarter" idx="5"/>
          </p:nvPr>
        </p:nvSpPr>
        <p:spPr/>
        <p:txBody>
          <a:bodyPr/>
          <a:lstStyle/>
          <a:p>
            <a:fld id="{13AD47CE-6028-46F2-A87F-6D3962B463F0}" type="slidenum">
              <a:rPr lang="en-US" smtClean="0"/>
              <a:t>66</a:t>
            </a:fld>
            <a:endParaRPr lang="en-US"/>
          </a:p>
        </p:txBody>
      </p:sp>
    </p:spTree>
    <p:extLst>
      <p:ext uri="{BB962C8B-B14F-4D97-AF65-F5344CB8AC3E}">
        <p14:creationId xmlns:p14="http://schemas.microsoft.com/office/powerpoint/2010/main" val="87296880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Tx/>
              <a:buChar char="-"/>
            </a:pPr>
            <a:r>
              <a:rPr lang="en-US" dirty="0"/>
              <a:t>A clear counterpoint to tabula rasa development</a:t>
            </a:r>
          </a:p>
          <a:p>
            <a:pPr marL="171450" lvl="0" indent="-171450">
              <a:buFontTx/>
              <a:buChar char="-"/>
            </a:pPr>
            <a:r>
              <a:rPr lang="en-US" dirty="0"/>
              <a:t>In the context of ‘Fitness’, it is a relationship between </a:t>
            </a:r>
            <a:r>
              <a:rPr lang="en-US" i="1" dirty="0"/>
              <a:t>form</a:t>
            </a:r>
            <a:r>
              <a:rPr lang="en-US" i="0" dirty="0"/>
              <a:t> and </a:t>
            </a:r>
            <a:r>
              <a:rPr lang="en-US" i="1" dirty="0"/>
              <a:t>context</a:t>
            </a:r>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67</a:t>
            </a:fld>
            <a:endParaRPr lang="en-US"/>
          </a:p>
        </p:txBody>
      </p:sp>
    </p:spTree>
    <p:extLst>
      <p:ext uri="{BB962C8B-B14F-4D97-AF65-F5344CB8AC3E}">
        <p14:creationId xmlns:p14="http://schemas.microsoft.com/office/powerpoint/2010/main" val="246231388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Tx/>
              <a:buChar char="-"/>
            </a:pPr>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68</a:t>
            </a:fld>
            <a:endParaRPr lang="en-US"/>
          </a:p>
        </p:txBody>
      </p:sp>
    </p:spTree>
    <p:extLst>
      <p:ext uri="{BB962C8B-B14F-4D97-AF65-F5344CB8AC3E}">
        <p14:creationId xmlns:p14="http://schemas.microsoft.com/office/powerpoint/2010/main" val="2881855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nSpc>
                <a:spcPct val="107000"/>
              </a:lnSpc>
              <a:spcBef>
                <a:spcPts val="0"/>
              </a:spcBef>
              <a:spcAft>
                <a:spcPts val="0"/>
              </a:spcAft>
              <a:buFont typeface="Wingdings" panose="05000000000000000000" pitchFamily="2" charset="2"/>
              <a:buChar char=""/>
            </a:pPr>
            <a:r>
              <a:rPr lang="en-US" sz="1100" b="1" dirty="0">
                <a:effectLst/>
                <a:latin typeface="Calibri" panose="020F0502020204030204" pitchFamily="34" charset="0"/>
                <a:ea typeface="Calibri" panose="020F0502020204030204" pitchFamily="34" charset="0"/>
                <a:cs typeface="Times New Roman" panose="02020603050405020304" pitchFamily="18" charset="0"/>
              </a:rPr>
              <a:t>POPULATION DENSITY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Concentration of people to allow for diversity,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street-level life</a:t>
            </a:r>
          </a:p>
        </p:txBody>
      </p:sp>
      <p:sp>
        <p:nvSpPr>
          <p:cNvPr id="4" name="Slide Number Placeholder 3"/>
          <p:cNvSpPr>
            <a:spLocks noGrp="1"/>
          </p:cNvSpPr>
          <p:nvPr>
            <p:ph type="sldNum" sz="quarter" idx="5"/>
          </p:nvPr>
        </p:nvSpPr>
        <p:spPr/>
        <p:txBody>
          <a:bodyPr/>
          <a:lstStyle/>
          <a:p>
            <a:fld id="{13AD47CE-6028-46F2-A87F-6D3962B463F0}" type="slidenum">
              <a:rPr lang="en-US" smtClean="0"/>
              <a:t>13</a:t>
            </a:fld>
            <a:endParaRPr lang="en-US"/>
          </a:p>
        </p:txBody>
      </p:sp>
    </p:spTree>
    <p:extLst>
      <p:ext uri="{BB962C8B-B14F-4D97-AF65-F5344CB8AC3E}">
        <p14:creationId xmlns:p14="http://schemas.microsoft.com/office/powerpoint/2010/main" val="191585198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Tx/>
              <a:buChar char="-"/>
            </a:pPr>
            <a:r>
              <a:rPr lang="en-US" dirty="0"/>
              <a:t>Example of </a:t>
            </a:r>
            <a:r>
              <a:rPr lang="en-US" b="1" dirty="0"/>
              <a:t>a ‘frictionless’ relationship between form and context</a:t>
            </a:r>
          </a:p>
          <a:p>
            <a:pPr marL="628650" lvl="1" indent="-171450">
              <a:buFontTx/>
              <a:buChar char="-"/>
            </a:pPr>
            <a:r>
              <a:rPr lang="en-US" dirty="0"/>
              <a:t>Iron filings around a magnet</a:t>
            </a:r>
          </a:p>
          <a:p>
            <a:pPr marL="628650" lvl="1" indent="-171450">
              <a:buFontTx/>
              <a:buChar char="-"/>
            </a:pPr>
            <a:r>
              <a:rPr lang="en-US" dirty="0"/>
              <a:t>The iron ‘objects’ are directly influenced by the forces produced by positive-negative ends of a magnet</a:t>
            </a:r>
          </a:p>
        </p:txBody>
      </p:sp>
      <p:sp>
        <p:nvSpPr>
          <p:cNvPr id="4" name="Slide Number Placeholder 3"/>
          <p:cNvSpPr>
            <a:spLocks noGrp="1"/>
          </p:cNvSpPr>
          <p:nvPr>
            <p:ph type="sldNum" sz="quarter" idx="5"/>
          </p:nvPr>
        </p:nvSpPr>
        <p:spPr/>
        <p:txBody>
          <a:bodyPr/>
          <a:lstStyle/>
          <a:p>
            <a:fld id="{13AD47CE-6028-46F2-A87F-6D3962B463F0}" type="slidenum">
              <a:rPr lang="en-US" smtClean="0"/>
              <a:t>69</a:t>
            </a:fld>
            <a:endParaRPr lang="en-US"/>
          </a:p>
        </p:txBody>
      </p:sp>
    </p:spTree>
    <p:extLst>
      <p:ext uri="{BB962C8B-B14F-4D97-AF65-F5344CB8AC3E}">
        <p14:creationId xmlns:p14="http://schemas.microsoft.com/office/powerpoint/2010/main" val="85495402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The book delves into relatively </a:t>
            </a:r>
            <a:r>
              <a:rPr lang="en-US" b="1" dirty="0"/>
              <a:t>abstract language</a:t>
            </a:r>
            <a:r>
              <a:rPr lang="en-US" dirty="0"/>
              <a:t>, quickly leaving traditional architectural discourse (another reason why not so popular)</a:t>
            </a:r>
          </a:p>
          <a:p>
            <a:pPr marL="628650" lvl="1" indent="-171450">
              <a:buFontTx/>
              <a:buChar char="-"/>
            </a:pPr>
            <a:r>
              <a:rPr lang="en-US" b="1" dirty="0"/>
              <a:t>Almost philosophical approach to design/form</a:t>
            </a:r>
          </a:p>
          <a:p>
            <a:pPr marL="171450" lvl="0" indent="-171450">
              <a:buFontTx/>
              <a:buChar char="-"/>
            </a:pPr>
            <a:r>
              <a:rPr lang="en-US" dirty="0"/>
              <a:t>The point is that in the design process, we should acknowledge </a:t>
            </a:r>
            <a:r>
              <a:rPr lang="en-US" b="1" dirty="0"/>
              <a:t>the constellation of considerations ‘around’ the object under investigation </a:t>
            </a:r>
            <a:r>
              <a:rPr lang="en-US" dirty="0"/>
              <a:t>(like the points/nodes in the above diagrams)</a:t>
            </a:r>
          </a:p>
          <a:p>
            <a:pPr marL="628650" lvl="1" indent="-171450">
              <a:buFontTx/>
              <a:buChar char="-"/>
            </a:pPr>
            <a:r>
              <a:rPr lang="en-US" dirty="0"/>
              <a:t>When we consider how to improve or design for situations, we can then recognize the manifold relationships inherent between form and context (e.g. 2 ‘relationships’ in above diagram)</a:t>
            </a:r>
          </a:p>
        </p:txBody>
      </p:sp>
      <p:sp>
        <p:nvSpPr>
          <p:cNvPr id="4" name="Slide Number Placeholder 3"/>
          <p:cNvSpPr>
            <a:spLocks noGrp="1"/>
          </p:cNvSpPr>
          <p:nvPr>
            <p:ph type="sldNum" sz="quarter" idx="5"/>
          </p:nvPr>
        </p:nvSpPr>
        <p:spPr/>
        <p:txBody>
          <a:bodyPr/>
          <a:lstStyle/>
          <a:p>
            <a:fld id="{13AD47CE-6028-46F2-A87F-6D3962B463F0}" type="slidenum">
              <a:rPr lang="en-US" smtClean="0"/>
              <a:t>70</a:t>
            </a:fld>
            <a:endParaRPr lang="en-US"/>
          </a:p>
        </p:txBody>
      </p:sp>
    </p:spTree>
    <p:extLst>
      <p:ext uri="{BB962C8B-B14F-4D97-AF65-F5344CB8AC3E}">
        <p14:creationId xmlns:p14="http://schemas.microsoft.com/office/powerpoint/2010/main" val="316471943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In the design of something as simple as a kettle, we can draw out </a:t>
            </a:r>
          </a:p>
          <a:p>
            <a:pPr marL="171450" lvl="0" indent="-171450">
              <a:buFontTx/>
              <a:buChar char="-"/>
            </a:pPr>
            <a:endParaRPr lang="en-US" b="1" dirty="0"/>
          </a:p>
        </p:txBody>
      </p:sp>
      <p:sp>
        <p:nvSpPr>
          <p:cNvPr id="4" name="Slide Number Placeholder 3"/>
          <p:cNvSpPr>
            <a:spLocks noGrp="1"/>
          </p:cNvSpPr>
          <p:nvPr>
            <p:ph type="sldNum" sz="quarter" idx="5"/>
          </p:nvPr>
        </p:nvSpPr>
        <p:spPr/>
        <p:txBody>
          <a:bodyPr/>
          <a:lstStyle/>
          <a:p>
            <a:fld id="{13AD47CE-6028-46F2-A87F-6D3962B463F0}" type="slidenum">
              <a:rPr lang="en-US" smtClean="0"/>
              <a:t>71</a:t>
            </a:fld>
            <a:endParaRPr lang="en-US"/>
          </a:p>
        </p:txBody>
      </p:sp>
    </p:spTree>
    <p:extLst>
      <p:ext uri="{BB962C8B-B14F-4D97-AF65-F5344CB8AC3E}">
        <p14:creationId xmlns:p14="http://schemas.microsoft.com/office/powerpoint/2010/main" val="426009876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Provided a paradigmatic case of his method, looking to deconstruct the forms and relationships of a village (in diagram)</a:t>
            </a:r>
          </a:p>
        </p:txBody>
      </p:sp>
      <p:sp>
        <p:nvSpPr>
          <p:cNvPr id="4" name="Slide Number Placeholder 3"/>
          <p:cNvSpPr>
            <a:spLocks noGrp="1"/>
          </p:cNvSpPr>
          <p:nvPr>
            <p:ph type="sldNum" sz="quarter" idx="5"/>
          </p:nvPr>
        </p:nvSpPr>
        <p:spPr/>
        <p:txBody>
          <a:bodyPr/>
          <a:lstStyle/>
          <a:p>
            <a:fld id="{13AD47CE-6028-46F2-A87F-6D3962B463F0}" type="slidenum">
              <a:rPr lang="en-US" smtClean="0"/>
              <a:t>72</a:t>
            </a:fld>
            <a:endParaRPr lang="en-US"/>
          </a:p>
        </p:txBody>
      </p:sp>
    </p:spTree>
    <p:extLst>
      <p:ext uri="{BB962C8B-B14F-4D97-AF65-F5344CB8AC3E}">
        <p14:creationId xmlns:p14="http://schemas.microsoft.com/office/powerpoint/2010/main" val="280647117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In the appendix of </a:t>
            </a:r>
            <a:r>
              <a:rPr lang="en-US" i="1" dirty="0"/>
              <a:t>Notes…</a:t>
            </a:r>
            <a:r>
              <a:rPr lang="en-US" i="0" dirty="0"/>
              <a:t>, breaks down and explains how </a:t>
            </a:r>
            <a:r>
              <a:rPr lang="en-US" b="1" i="0" dirty="0"/>
              <a:t>the village can be broken down into sets</a:t>
            </a:r>
            <a:r>
              <a:rPr lang="en-US" i="0" dirty="0"/>
              <a:t>, which can then be broken down into lower-level elements</a:t>
            </a:r>
          </a:p>
          <a:p>
            <a:pPr marL="171450" indent="-171450">
              <a:buFontTx/>
              <a:buChar char="-"/>
            </a:pPr>
            <a:r>
              <a:rPr lang="en-US" i="0" dirty="0"/>
              <a:t>This process naturally evolves into his later publication, and what he is more known for in…</a:t>
            </a:r>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73</a:t>
            </a:fld>
            <a:endParaRPr lang="en-US"/>
          </a:p>
        </p:txBody>
      </p:sp>
    </p:spTree>
    <p:extLst>
      <p:ext uri="{BB962C8B-B14F-4D97-AF65-F5344CB8AC3E}">
        <p14:creationId xmlns:p14="http://schemas.microsoft.com/office/powerpoint/2010/main" val="207548646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1" i="1" dirty="0"/>
              <a:t>A Pattern Language</a:t>
            </a:r>
            <a:r>
              <a:rPr lang="en-US" i="0" dirty="0"/>
              <a:t>, published </a:t>
            </a:r>
            <a:r>
              <a:rPr lang="en-US" b="1" i="0" dirty="0"/>
              <a:t>13 years later in 1977</a:t>
            </a:r>
            <a:endParaRPr lang="en-US" b="1" i="1" dirty="0"/>
          </a:p>
          <a:p>
            <a:pPr marL="171450" indent="-171450">
              <a:buFontTx/>
              <a:buChar char="-"/>
            </a:pPr>
            <a:r>
              <a:rPr lang="en-US" dirty="0"/>
              <a:t>Intention is to give everyone the tools to make good architecture / cities… or more specific, ‘good design’ in general</a:t>
            </a:r>
          </a:p>
          <a:p>
            <a:pPr marL="171450" indent="-171450">
              <a:buFontTx/>
              <a:buChar char="-"/>
            </a:pPr>
            <a:r>
              <a:rPr lang="en-US" dirty="0"/>
              <a:t>The title ‘Pattern Language’ is quite intentional, as it is thought that Alexander is providing words, but does not prescribe the sentences of architecture</a:t>
            </a:r>
          </a:p>
          <a:p>
            <a:pPr marL="171450" indent="-171450">
              <a:buFontTx/>
              <a:buChar char="-"/>
            </a:pPr>
            <a:r>
              <a:rPr lang="en-US" dirty="0"/>
              <a:t>His general approach completely counter to Modernist building principles</a:t>
            </a:r>
          </a:p>
          <a:p>
            <a:pPr marL="628650" lvl="1" indent="-171450">
              <a:buFontTx/>
              <a:buChar char="-"/>
            </a:pPr>
            <a:r>
              <a:rPr lang="en-US" dirty="0"/>
              <a:t>Abhorred high-rises and massive glass fenestration</a:t>
            </a:r>
          </a:p>
          <a:p>
            <a:pPr marL="628650" lvl="1" indent="-171450">
              <a:buFontTx/>
              <a:buChar char="-"/>
            </a:pPr>
            <a:r>
              <a:rPr lang="en-US" b="1" dirty="0"/>
              <a:t>Certainly not fashionable during the time of writing</a:t>
            </a:r>
          </a:p>
          <a:p>
            <a:pPr marL="171450" lvl="0" indent="-171450">
              <a:buFontTx/>
              <a:buChar char="-"/>
            </a:pPr>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74</a:t>
            </a:fld>
            <a:endParaRPr lang="en-US"/>
          </a:p>
        </p:txBody>
      </p:sp>
    </p:spTree>
    <p:extLst>
      <p:ext uri="{BB962C8B-B14F-4D97-AF65-F5344CB8AC3E}">
        <p14:creationId xmlns:p14="http://schemas.microsoft.com/office/powerpoint/2010/main" val="335634174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Tx/>
              <a:buChar char="-"/>
            </a:pPr>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75</a:t>
            </a:fld>
            <a:endParaRPr lang="en-US"/>
          </a:p>
        </p:txBody>
      </p:sp>
    </p:spTree>
    <p:extLst>
      <p:ext uri="{BB962C8B-B14F-4D97-AF65-F5344CB8AC3E}">
        <p14:creationId xmlns:p14="http://schemas.microsoft.com/office/powerpoint/2010/main" val="199802017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Tx/>
              <a:buChar char="-"/>
            </a:pPr>
            <a:r>
              <a:rPr lang="en-US" dirty="0"/>
              <a:t>So why include Alexander?</a:t>
            </a:r>
          </a:p>
          <a:p>
            <a:pPr marL="628650" lvl="1" indent="-171450">
              <a:buFontTx/>
              <a:buChar char="-"/>
            </a:pPr>
            <a:r>
              <a:rPr lang="en-US" dirty="0"/>
              <a:t>An example of an architect working </a:t>
            </a:r>
            <a:r>
              <a:rPr lang="en-US" b="1" dirty="0"/>
              <a:t>counter to mainstream Modernist principles</a:t>
            </a:r>
            <a:r>
              <a:rPr lang="en-US" dirty="0"/>
              <a:t>, but still with </a:t>
            </a:r>
            <a:r>
              <a:rPr lang="en-US" b="1" dirty="0"/>
              <a:t>a kind of prescriptive approach</a:t>
            </a:r>
          </a:p>
          <a:p>
            <a:pPr marL="628650" lvl="1" indent="-171450">
              <a:buFontTx/>
              <a:buChar char="-"/>
            </a:pPr>
            <a:r>
              <a:rPr lang="en-US" dirty="0"/>
              <a:t>But of course, this prescription yields </a:t>
            </a:r>
            <a:r>
              <a:rPr lang="en-US" b="1" dirty="0"/>
              <a:t>no specific ‘solution,’ but a framework </a:t>
            </a:r>
            <a:r>
              <a:rPr lang="en-US" dirty="0"/>
              <a:t>which prioritizes the </a:t>
            </a:r>
            <a:r>
              <a:rPr lang="en-US" b="1" dirty="0"/>
              <a:t>interconnectedness of things over the ‘design object’</a:t>
            </a:r>
          </a:p>
          <a:p>
            <a:pPr marL="628650" lvl="1" indent="-171450">
              <a:buFontTx/>
              <a:buChar char="-"/>
            </a:pPr>
            <a:r>
              <a:rPr lang="en-US" dirty="0"/>
              <a:t>Still a ‘universal’ approach, but a universal approach that attempts to recognize differences</a:t>
            </a:r>
          </a:p>
        </p:txBody>
      </p:sp>
      <p:sp>
        <p:nvSpPr>
          <p:cNvPr id="4" name="Slide Number Placeholder 3"/>
          <p:cNvSpPr>
            <a:spLocks noGrp="1"/>
          </p:cNvSpPr>
          <p:nvPr>
            <p:ph type="sldNum" sz="quarter" idx="5"/>
          </p:nvPr>
        </p:nvSpPr>
        <p:spPr/>
        <p:txBody>
          <a:bodyPr/>
          <a:lstStyle/>
          <a:p>
            <a:fld id="{13AD47CE-6028-46F2-A87F-6D3962B463F0}" type="slidenum">
              <a:rPr lang="en-US" smtClean="0"/>
              <a:t>76</a:t>
            </a:fld>
            <a:endParaRPr lang="en-US"/>
          </a:p>
        </p:txBody>
      </p:sp>
    </p:spTree>
    <p:extLst>
      <p:ext uri="{BB962C8B-B14F-4D97-AF65-F5344CB8AC3E}">
        <p14:creationId xmlns:p14="http://schemas.microsoft.com/office/powerpoint/2010/main" val="273536878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Tx/>
              <a:buChar char="-"/>
            </a:pPr>
            <a:r>
              <a:rPr lang="en-US" dirty="0"/>
              <a:t>Symbolic, programmatic, sanitary considerations</a:t>
            </a:r>
          </a:p>
        </p:txBody>
      </p:sp>
      <p:sp>
        <p:nvSpPr>
          <p:cNvPr id="4" name="Slide Number Placeholder 3"/>
          <p:cNvSpPr>
            <a:spLocks noGrp="1"/>
          </p:cNvSpPr>
          <p:nvPr>
            <p:ph type="sldNum" sz="quarter" idx="5"/>
          </p:nvPr>
        </p:nvSpPr>
        <p:spPr/>
        <p:txBody>
          <a:bodyPr/>
          <a:lstStyle/>
          <a:p>
            <a:fld id="{13AD47CE-6028-46F2-A87F-6D3962B463F0}" type="slidenum">
              <a:rPr lang="en-US" smtClean="0"/>
              <a:t>77</a:t>
            </a:fld>
            <a:endParaRPr lang="en-US"/>
          </a:p>
        </p:txBody>
      </p:sp>
    </p:spTree>
    <p:extLst>
      <p:ext uri="{BB962C8B-B14F-4D97-AF65-F5344CB8AC3E}">
        <p14:creationId xmlns:p14="http://schemas.microsoft.com/office/powerpoint/2010/main" val="32156549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Tx/>
              <a:buChar char="-"/>
            </a:pPr>
            <a:r>
              <a:rPr lang="en-US" dirty="0"/>
              <a:t>Temporal, building element, structural element</a:t>
            </a:r>
          </a:p>
        </p:txBody>
      </p:sp>
      <p:sp>
        <p:nvSpPr>
          <p:cNvPr id="4" name="Slide Number Placeholder 3"/>
          <p:cNvSpPr>
            <a:spLocks noGrp="1"/>
          </p:cNvSpPr>
          <p:nvPr>
            <p:ph type="sldNum" sz="quarter" idx="5"/>
          </p:nvPr>
        </p:nvSpPr>
        <p:spPr/>
        <p:txBody>
          <a:bodyPr/>
          <a:lstStyle/>
          <a:p>
            <a:fld id="{13AD47CE-6028-46F2-A87F-6D3962B463F0}" type="slidenum">
              <a:rPr lang="en-US" smtClean="0"/>
              <a:t>78</a:t>
            </a:fld>
            <a:endParaRPr lang="en-US"/>
          </a:p>
        </p:txBody>
      </p:sp>
    </p:spTree>
    <p:extLst>
      <p:ext uri="{BB962C8B-B14F-4D97-AF65-F5344CB8AC3E}">
        <p14:creationId xmlns:p14="http://schemas.microsoft.com/office/powerpoint/2010/main" val="1308898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100" b="1" i="1" u="sng" dirty="0">
                <a:effectLst/>
                <a:latin typeface="Calibri" panose="020F0502020204030204" pitchFamily="34" charset="0"/>
                <a:ea typeface="Calibri" panose="020F0502020204030204" pitchFamily="34" charset="0"/>
                <a:cs typeface="Times New Roman" panose="02020603050405020304" pitchFamily="18" charset="0"/>
              </a:rPr>
              <a:t>Most important ‘Driver’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0"/>
              </a:spcAft>
              <a:buFont typeface="Wingdings" panose="05000000000000000000" pitchFamily="2" charset="2"/>
              <a:buChar char=""/>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Streets</a:t>
            </a:r>
            <a:r>
              <a:rPr lang="en-US" sz="1100" dirty="0">
                <a:effectLst/>
                <a:latin typeface="Calibri" panose="020F0502020204030204" pitchFamily="34" charset="0"/>
                <a:ea typeface="Calibri" panose="020F0502020204030204" pitchFamily="34" charset="0"/>
                <a:cs typeface="Times New Roman" panose="02020603050405020304" pitchFamily="18" charset="0"/>
              </a:rPr>
              <a:t> define neighborhood</a:t>
            </a:r>
          </a:p>
          <a:p>
            <a:pPr marL="685800" marR="0" lvl="1" indent="-228600">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Look at Greenwich Village (&amp; West Village) heavily street-based morphology</a:t>
            </a:r>
          </a:p>
          <a:p>
            <a:pPr marL="1143000" marR="0" lvl="2" indent="-228600">
              <a:lnSpc>
                <a:spcPct val="107000"/>
              </a:lnSpc>
              <a:spcBef>
                <a:spcPts val="0"/>
              </a:spcBef>
              <a:spcAft>
                <a:spcPts val="0"/>
              </a:spcAft>
              <a:buFont typeface="Symbol" panose="05050102010706020507" pitchFamily="18" charset="2"/>
              <a:buChar char=""/>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Sidewalk</a:t>
            </a:r>
          </a:p>
          <a:p>
            <a:pPr marL="1600200" marR="0" lvl="3" indent="-228600">
              <a:lnSpc>
                <a:spcPct val="107000"/>
              </a:lnSpc>
              <a:spcBef>
                <a:spcPts val="0"/>
              </a:spcBef>
              <a:spcAft>
                <a:spcPts val="0"/>
              </a:spcAft>
              <a:buFont typeface="Courier New" panose="02070309020205020404" pitchFamily="49" charset="0"/>
              <a:buChar char="o"/>
            </a:pPr>
            <a:r>
              <a:rPr lang="en-US" sz="1100" b="1" dirty="0">
                <a:effectLst/>
                <a:latin typeface="Calibri" panose="020F0502020204030204" pitchFamily="34" charset="0"/>
                <a:ea typeface="Calibri" panose="020F0502020204030204" pitchFamily="34" charset="0"/>
                <a:cs typeface="Times New Roman" panose="02020603050405020304" pitchFamily="18" charset="0"/>
              </a:rPr>
              <a:t>Major opportunity because it enables </a:t>
            </a:r>
            <a:r>
              <a:rPr lang="en-US" sz="1100" b="1" i="1" dirty="0">
                <a:effectLst/>
                <a:latin typeface="Calibri" panose="020F0502020204030204" pitchFamily="34" charset="0"/>
                <a:ea typeface="Calibri" panose="020F0502020204030204" pitchFamily="34" charset="0"/>
                <a:cs typeface="Times New Roman" panose="02020603050405020304" pitchFamily="18" charset="0"/>
              </a:rPr>
              <a:t>diversity</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Courier New" panose="02070309020205020404" pitchFamily="49" charset="0"/>
              <a:buChar char="o"/>
            </a:pPr>
            <a:r>
              <a:rPr lang="en-US" sz="1100" b="1" dirty="0">
                <a:effectLst/>
                <a:latin typeface="Calibri" panose="020F0502020204030204" pitchFamily="34" charset="0"/>
                <a:ea typeface="Calibri" panose="020F0502020204030204" pitchFamily="34" charset="0"/>
                <a:cs typeface="Times New Roman" panose="02020603050405020304" pitchFamily="18" charset="0"/>
              </a:rPr>
              <a:t>MUCH more important than ‘open space’ (public plazas, courtyards, </a:t>
            </a:r>
            <a:r>
              <a:rPr lang="en-US" sz="1100" b="1" dirty="0" err="1">
                <a:effectLst/>
                <a:latin typeface="Calibri" panose="020F0502020204030204" pitchFamily="34" charset="0"/>
                <a:ea typeface="Calibri" panose="020F0502020204030204" pitchFamily="34" charset="0"/>
                <a:cs typeface="Times New Roman" panose="02020603050405020304" pitchFamily="18" charset="0"/>
              </a:rPr>
              <a:t>etc</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2057400" marR="0" lvl="4" indent="-22860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Contrast with Corbusier’s urban planning</a:t>
            </a:r>
          </a:p>
          <a:p>
            <a:pPr marL="1600200" marR="0" lvl="3" indent="-22860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Public space has to be thriving space, not just open</a:t>
            </a:r>
          </a:p>
        </p:txBody>
      </p:sp>
      <p:sp>
        <p:nvSpPr>
          <p:cNvPr id="4" name="Slide Number Placeholder 3"/>
          <p:cNvSpPr>
            <a:spLocks noGrp="1"/>
          </p:cNvSpPr>
          <p:nvPr>
            <p:ph type="sldNum" sz="quarter" idx="5"/>
          </p:nvPr>
        </p:nvSpPr>
        <p:spPr/>
        <p:txBody>
          <a:bodyPr/>
          <a:lstStyle/>
          <a:p>
            <a:fld id="{13AD47CE-6028-46F2-A87F-6D3962B463F0}" type="slidenum">
              <a:rPr lang="en-US" smtClean="0"/>
              <a:t>14</a:t>
            </a:fld>
            <a:endParaRPr lang="en-US"/>
          </a:p>
        </p:txBody>
      </p:sp>
    </p:spTree>
    <p:extLst>
      <p:ext uri="{BB962C8B-B14F-4D97-AF65-F5344CB8AC3E}">
        <p14:creationId xmlns:p14="http://schemas.microsoft.com/office/powerpoint/2010/main" val="1402806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During her time (mid-20</a:t>
            </a:r>
            <a:r>
              <a:rPr lang="en-US" sz="1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100" dirty="0">
                <a:effectLst/>
                <a:latin typeface="Calibri" panose="020F0502020204030204" pitchFamily="34" charset="0"/>
                <a:ea typeface="Calibri" panose="020F0502020204030204" pitchFamily="34" charset="0"/>
                <a:cs typeface="Times New Roman" panose="02020603050405020304" pitchFamily="18" charset="0"/>
              </a:rPr>
              <a:t> century), big debate as to which was the future living model: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City vs. Suburbs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Major work was </a:t>
            </a:r>
            <a:r>
              <a:rPr lang="en-US" sz="1100" i="1" dirty="0">
                <a:effectLst/>
                <a:latin typeface="Calibri" panose="020F0502020204030204" pitchFamily="34" charset="0"/>
                <a:ea typeface="Calibri" panose="020F0502020204030204" pitchFamily="34" charset="0"/>
                <a:cs typeface="Times New Roman" panose="02020603050405020304" pitchFamily="18" charset="0"/>
              </a:rPr>
              <a:t>The Death and Life of the Great American City </a:t>
            </a:r>
            <a:r>
              <a:rPr lang="en-US" sz="1100" dirty="0">
                <a:effectLst/>
                <a:latin typeface="Calibri" panose="020F0502020204030204" pitchFamily="34" charset="0"/>
                <a:ea typeface="Calibri" panose="020F0502020204030204" pitchFamily="34" charset="0"/>
                <a:cs typeface="Times New Roman" panose="02020603050405020304" pitchFamily="18" charset="0"/>
              </a:rPr>
              <a:t>(1961)</a:t>
            </a:r>
          </a:p>
          <a:p>
            <a:pPr marL="742950" marR="0" lvl="1" indent="-285750">
              <a:lnSpc>
                <a:spcPct val="107000"/>
              </a:lnSpc>
              <a:spcBef>
                <a:spcPts val="0"/>
              </a:spcBef>
              <a:spcAft>
                <a:spcPts val="0"/>
              </a:spcAft>
              <a:buFont typeface="Courier New" panose="02070309020205020404" pitchFamily="49" charset="0"/>
              <a:buChar char="o"/>
            </a:pPr>
            <a:r>
              <a:rPr lang="en-US" sz="1100" b="1" dirty="0">
                <a:effectLst/>
                <a:latin typeface="Calibri" panose="020F0502020204030204" pitchFamily="34" charset="0"/>
                <a:ea typeface="Calibri" panose="020F0502020204030204" pitchFamily="34" charset="0"/>
                <a:cs typeface="Times New Roman" panose="02020603050405020304" pitchFamily="18" charset="0"/>
              </a:rPr>
              <a:t>A manifesto</a:t>
            </a:r>
            <a:r>
              <a:rPr lang="en-US" sz="1100" dirty="0">
                <a:effectLst/>
                <a:latin typeface="Calibri" panose="020F0502020204030204" pitchFamily="34" charset="0"/>
                <a:ea typeface="Calibri" panose="020F0502020204030204" pitchFamily="34" charset="0"/>
                <a:cs typeface="Times New Roman" panose="02020603050405020304" pitchFamily="18" charset="0"/>
              </a:rPr>
              <a:t>, but also symbolic because not from an architect, but an activist</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Believed that the reality of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cities should reflect the pedestrianized activity that are always promised in the renderings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There seemed to always be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a disconnect b/w what planners/architects thought was right, versus what citizens </a:t>
            </a:r>
            <a:r>
              <a:rPr lang="en-US" sz="1100" b="1" i="1" dirty="0">
                <a:effectLst/>
                <a:latin typeface="Calibri" panose="020F0502020204030204" pitchFamily="34" charset="0"/>
                <a:ea typeface="Calibri" panose="020F0502020204030204" pitchFamily="34" charset="0"/>
                <a:cs typeface="Times New Roman" panose="02020603050405020304" pitchFamily="18" charset="0"/>
              </a:rPr>
              <a:t>actually</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did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Reacts against many Modernist planners, especially Le Corbusier</a:t>
            </a:r>
          </a:p>
        </p:txBody>
      </p:sp>
      <p:sp>
        <p:nvSpPr>
          <p:cNvPr id="4" name="Slide Number Placeholder 3"/>
          <p:cNvSpPr>
            <a:spLocks noGrp="1"/>
          </p:cNvSpPr>
          <p:nvPr>
            <p:ph type="sldNum" sz="quarter" idx="5"/>
          </p:nvPr>
        </p:nvSpPr>
        <p:spPr/>
        <p:txBody>
          <a:bodyPr/>
          <a:lstStyle/>
          <a:p>
            <a:fld id="{13AD47CE-6028-46F2-A87F-6D3962B463F0}" type="slidenum">
              <a:rPr lang="en-US" smtClean="0"/>
              <a:t>15</a:t>
            </a:fld>
            <a:endParaRPr lang="en-US"/>
          </a:p>
        </p:txBody>
      </p:sp>
    </p:spTree>
    <p:extLst>
      <p:ext uri="{BB962C8B-B14F-4D97-AF65-F5344CB8AC3E}">
        <p14:creationId xmlns:p14="http://schemas.microsoft.com/office/powerpoint/2010/main" val="787970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16</a:t>
            </a:fld>
            <a:endParaRPr lang="en-US"/>
          </a:p>
        </p:txBody>
      </p:sp>
    </p:spTree>
    <p:extLst>
      <p:ext uri="{BB962C8B-B14F-4D97-AF65-F5344CB8AC3E}">
        <p14:creationId xmlns:p14="http://schemas.microsoft.com/office/powerpoint/2010/main" val="3367391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CDAC0-BEBB-4A1A-9A94-DDAFDB3C8F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9131117-AAFC-41FA-A706-0126BFF770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A0A339-C323-4C7B-AEC7-690F70EBC2F1}"/>
              </a:ext>
            </a:extLst>
          </p:cNvPr>
          <p:cNvSpPr>
            <a:spLocks noGrp="1"/>
          </p:cNvSpPr>
          <p:nvPr>
            <p:ph type="dt" sz="half" idx="10"/>
          </p:nvPr>
        </p:nvSpPr>
        <p:spPr/>
        <p:txBody>
          <a:bodyPr/>
          <a:lstStyle/>
          <a:p>
            <a:fld id="{28EF3CEB-FA14-477C-B987-A381B90B9222}" type="datetimeFigureOut">
              <a:rPr lang="en-US" smtClean="0"/>
              <a:t>Sunday/9/20/2020</a:t>
            </a:fld>
            <a:endParaRPr lang="en-US"/>
          </a:p>
        </p:txBody>
      </p:sp>
      <p:sp>
        <p:nvSpPr>
          <p:cNvPr id="5" name="Footer Placeholder 4">
            <a:extLst>
              <a:ext uri="{FF2B5EF4-FFF2-40B4-BE49-F238E27FC236}">
                <a16:creationId xmlns:a16="http://schemas.microsoft.com/office/drawing/2014/main" id="{DBFCA8D9-EC64-44B0-98E6-6BA5F27517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CE460E-4B02-4CAB-8100-8943AB138FEF}"/>
              </a:ext>
            </a:extLst>
          </p:cNvPr>
          <p:cNvSpPr>
            <a:spLocks noGrp="1"/>
          </p:cNvSpPr>
          <p:nvPr>
            <p:ph type="sldNum" sz="quarter" idx="12"/>
          </p:nvPr>
        </p:nvSpPr>
        <p:spPr/>
        <p:txBody>
          <a:bodyPr/>
          <a:lstStyle/>
          <a:p>
            <a:fld id="{B1FBAFC4-4A05-4DF6-B1FD-8F36CC434EF5}" type="slidenum">
              <a:rPr lang="en-US" smtClean="0"/>
              <a:t>‹#›</a:t>
            </a:fld>
            <a:endParaRPr lang="en-US"/>
          </a:p>
        </p:txBody>
      </p:sp>
    </p:spTree>
    <p:extLst>
      <p:ext uri="{BB962C8B-B14F-4D97-AF65-F5344CB8AC3E}">
        <p14:creationId xmlns:p14="http://schemas.microsoft.com/office/powerpoint/2010/main" val="455347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F57E2-2723-45A0-B751-C9BA0845EA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F9AC8D-F3A1-47DC-8581-C98E2DAA04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67A098-54E1-4331-9A8E-EC2739360CE5}"/>
              </a:ext>
            </a:extLst>
          </p:cNvPr>
          <p:cNvSpPr>
            <a:spLocks noGrp="1"/>
          </p:cNvSpPr>
          <p:nvPr>
            <p:ph type="dt" sz="half" idx="10"/>
          </p:nvPr>
        </p:nvSpPr>
        <p:spPr/>
        <p:txBody>
          <a:bodyPr/>
          <a:lstStyle/>
          <a:p>
            <a:fld id="{28EF3CEB-FA14-477C-B987-A381B90B9222}" type="datetimeFigureOut">
              <a:rPr lang="en-US" smtClean="0"/>
              <a:t>Sunday/9/20/2020</a:t>
            </a:fld>
            <a:endParaRPr lang="en-US"/>
          </a:p>
        </p:txBody>
      </p:sp>
      <p:sp>
        <p:nvSpPr>
          <p:cNvPr id="5" name="Footer Placeholder 4">
            <a:extLst>
              <a:ext uri="{FF2B5EF4-FFF2-40B4-BE49-F238E27FC236}">
                <a16:creationId xmlns:a16="http://schemas.microsoft.com/office/drawing/2014/main" id="{6C2F800C-472F-436A-80E2-E1F5C7C183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151868-686C-4760-BB4F-70F157E8E349}"/>
              </a:ext>
            </a:extLst>
          </p:cNvPr>
          <p:cNvSpPr>
            <a:spLocks noGrp="1"/>
          </p:cNvSpPr>
          <p:nvPr>
            <p:ph type="sldNum" sz="quarter" idx="12"/>
          </p:nvPr>
        </p:nvSpPr>
        <p:spPr/>
        <p:txBody>
          <a:bodyPr/>
          <a:lstStyle/>
          <a:p>
            <a:fld id="{B1FBAFC4-4A05-4DF6-B1FD-8F36CC434EF5}" type="slidenum">
              <a:rPr lang="en-US" smtClean="0"/>
              <a:t>‹#›</a:t>
            </a:fld>
            <a:endParaRPr lang="en-US"/>
          </a:p>
        </p:txBody>
      </p:sp>
    </p:spTree>
    <p:extLst>
      <p:ext uri="{BB962C8B-B14F-4D97-AF65-F5344CB8AC3E}">
        <p14:creationId xmlns:p14="http://schemas.microsoft.com/office/powerpoint/2010/main" val="2856898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4C0C01-74D9-42DB-BC1D-A4854E1E483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B9541E8-ABC1-4C51-B660-6EF0ED323C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953B24-3EDD-47F1-88D6-0C9FBD22D207}"/>
              </a:ext>
            </a:extLst>
          </p:cNvPr>
          <p:cNvSpPr>
            <a:spLocks noGrp="1"/>
          </p:cNvSpPr>
          <p:nvPr>
            <p:ph type="dt" sz="half" idx="10"/>
          </p:nvPr>
        </p:nvSpPr>
        <p:spPr/>
        <p:txBody>
          <a:bodyPr/>
          <a:lstStyle/>
          <a:p>
            <a:fld id="{28EF3CEB-FA14-477C-B987-A381B90B9222}" type="datetimeFigureOut">
              <a:rPr lang="en-US" smtClean="0"/>
              <a:t>Sunday/9/20/2020</a:t>
            </a:fld>
            <a:endParaRPr lang="en-US"/>
          </a:p>
        </p:txBody>
      </p:sp>
      <p:sp>
        <p:nvSpPr>
          <p:cNvPr id="5" name="Footer Placeholder 4">
            <a:extLst>
              <a:ext uri="{FF2B5EF4-FFF2-40B4-BE49-F238E27FC236}">
                <a16:creationId xmlns:a16="http://schemas.microsoft.com/office/drawing/2014/main" id="{605CFBE4-595A-4400-BE22-74258E461A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1AC950-0DB2-491B-AAAD-585C9B8EBA44}"/>
              </a:ext>
            </a:extLst>
          </p:cNvPr>
          <p:cNvSpPr>
            <a:spLocks noGrp="1"/>
          </p:cNvSpPr>
          <p:nvPr>
            <p:ph type="sldNum" sz="quarter" idx="12"/>
          </p:nvPr>
        </p:nvSpPr>
        <p:spPr/>
        <p:txBody>
          <a:bodyPr/>
          <a:lstStyle/>
          <a:p>
            <a:fld id="{B1FBAFC4-4A05-4DF6-B1FD-8F36CC434EF5}" type="slidenum">
              <a:rPr lang="en-US" smtClean="0"/>
              <a:t>‹#›</a:t>
            </a:fld>
            <a:endParaRPr lang="en-US"/>
          </a:p>
        </p:txBody>
      </p:sp>
    </p:spTree>
    <p:extLst>
      <p:ext uri="{BB962C8B-B14F-4D97-AF65-F5344CB8AC3E}">
        <p14:creationId xmlns:p14="http://schemas.microsoft.com/office/powerpoint/2010/main" val="996602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1_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bg object 17"/>
          <p:cNvSpPr/>
          <p:nvPr/>
        </p:nvSpPr>
        <p:spPr>
          <a:xfrm>
            <a:off x="1510283" y="1239011"/>
            <a:ext cx="3505199" cy="4381499"/>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Holder 2"/>
          <p:cNvSpPr>
            <a:spLocks noGrp="1"/>
          </p:cNvSpPr>
          <p:nvPr>
            <p:ph type="ctrTitle"/>
          </p:nvPr>
        </p:nvSpPr>
        <p:spPr>
          <a:xfrm>
            <a:off x="2501089" y="2060543"/>
            <a:ext cx="7189820" cy="482600"/>
          </a:xfrm>
          <a:prstGeom prst="rect">
            <a:avLst/>
          </a:prstGeom>
        </p:spPr>
        <p:txBody>
          <a:bodyPr wrap="square" lIns="0" tIns="0" rIns="0" bIns="0">
            <a:spAutoFit/>
          </a:bodyPr>
          <a:lstStyle>
            <a:lvl1pPr>
              <a:defRPr sz="3000" b="0" i="0">
                <a:solidFill>
                  <a:schemeClr val="bg1"/>
                </a:solidFill>
                <a:latin typeface="Calibri"/>
                <a:cs typeface="Calibri"/>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Sunday/9/20/2020</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sz="1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67874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bg object 17"/>
          <p:cNvSpPr/>
          <p:nvPr/>
        </p:nvSpPr>
        <p:spPr>
          <a:xfrm>
            <a:off x="1510283" y="1239011"/>
            <a:ext cx="3505199" cy="4381499"/>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Holder 2"/>
          <p:cNvSpPr>
            <a:spLocks noGrp="1"/>
          </p:cNvSpPr>
          <p:nvPr>
            <p:ph type="title"/>
          </p:nvPr>
        </p:nvSpPr>
        <p:spPr/>
        <p:txBody>
          <a:bodyPr lIns="0" tIns="0" rIns="0" bIns="0"/>
          <a:lstStyle>
            <a:lvl1pPr>
              <a:defRPr sz="1800" b="0" i="0">
                <a:solidFill>
                  <a:schemeClr val="bg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Sunday/9/20/2020</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sz="1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297723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Sunday/9/20/2020</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sz="1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57066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Holder 2"/>
          <p:cNvSpPr>
            <a:spLocks noGrp="1"/>
          </p:cNvSpPr>
          <p:nvPr>
            <p:ph type="title"/>
          </p:nvPr>
        </p:nvSpPr>
        <p:spPr/>
        <p:txBody>
          <a:bodyPr lIns="0" tIns="0" rIns="0" bIns="0"/>
          <a:lstStyle>
            <a:lvl1pPr>
              <a:defRPr sz="1800" b="0" i="0">
                <a:solidFill>
                  <a:schemeClr val="bg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Sunday/9/20/2020</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sz="1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28344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FBDF9-F684-4038-B529-76D4D2C370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1D60DA-E98D-4841-A6DE-4B6AE48617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B0A0D5-BE7D-4597-A755-18697A09BE59}"/>
              </a:ext>
            </a:extLst>
          </p:cNvPr>
          <p:cNvSpPr>
            <a:spLocks noGrp="1"/>
          </p:cNvSpPr>
          <p:nvPr>
            <p:ph type="dt" sz="half" idx="10"/>
          </p:nvPr>
        </p:nvSpPr>
        <p:spPr/>
        <p:txBody>
          <a:bodyPr/>
          <a:lstStyle/>
          <a:p>
            <a:fld id="{28EF3CEB-FA14-477C-B987-A381B90B9222}" type="datetimeFigureOut">
              <a:rPr lang="en-US" smtClean="0"/>
              <a:t>Sunday/9/20/2020</a:t>
            </a:fld>
            <a:endParaRPr lang="en-US"/>
          </a:p>
        </p:txBody>
      </p:sp>
      <p:sp>
        <p:nvSpPr>
          <p:cNvPr id="5" name="Footer Placeholder 4">
            <a:extLst>
              <a:ext uri="{FF2B5EF4-FFF2-40B4-BE49-F238E27FC236}">
                <a16:creationId xmlns:a16="http://schemas.microsoft.com/office/drawing/2014/main" id="{EFAC932C-C317-4C4F-A82F-692D39AD79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BB1E97-F1DE-4665-845D-82D6987E772F}"/>
              </a:ext>
            </a:extLst>
          </p:cNvPr>
          <p:cNvSpPr>
            <a:spLocks noGrp="1"/>
          </p:cNvSpPr>
          <p:nvPr>
            <p:ph type="sldNum" sz="quarter" idx="12"/>
          </p:nvPr>
        </p:nvSpPr>
        <p:spPr/>
        <p:txBody>
          <a:bodyPr/>
          <a:lstStyle/>
          <a:p>
            <a:fld id="{B1FBAFC4-4A05-4DF6-B1FD-8F36CC434EF5}" type="slidenum">
              <a:rPr lang="en-US" smtClean="0"/>
              <a:t>‹#›</a:t>
            </a:fld>
            <a:endParaRPr lang="en-US"/>
          </a:p>
        </p:txBody>
      </p:sp>
    </p:spTree>
    <p:extLst>
      <p:ext uri="{BB962C8B-B14F-4D97-AF65-F5344CB8AC3E}">
        <p14:creationId xmlns:p14="http://schemas.microsoft.com/office/powerpoint/2010/main" val="2404933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0A0A4-DCC5-4045-A4FE-7BDA9EB05F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6A0A687-40B3-4A09-A8C3-5EBAFD8DD9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4AFC34-0480-465D-B044-E75519AF9DB1}"/>
              </a:ext>
            </a:extLst>
          </p:cNvPr>
          <p:cNvSpPr>
            <a:spLocks noGrp="1"/>
          </p:cNvSpPr>
          <p:nvPr>
            <p:ph type="dt" sz="half" idx="10"/>
          </p:nvPr>
        </p:nvSpPr>
        <p:spPr/>
        <p:txBody>
          <a:bodyPr/>
          <a:lstStyle/>
          <a:p>
            <a:fld id="{28EF3CEB-FA14-477C-B987-A381B90B9222}" type="datetimeFigureOut">
              <a:rPr lang="en-US" smtClean="0"/>
              <a:t>Sunday/9/20/2020</a:t>
            </a:fld>
            <a:endParaRPr lang="en-US"/>
          </a:p>
        </p:txBody>
      </p:sp>
      <p:sp>
        <p:nvSpPr>
          <p:cNvPr id="5" name="Footer Placeholder 4">
            <a:extLst>
              <a:ext uri="{FF2B5EF4-FFF2-40B4-BE49-F238E27FC236}">
                <a16:creationId xmlns:a16="http://schemas.microsoft.com/office/drawing/2014/main" id="{059780B7-54D2-487B-A2F9-4AD51BAD22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14AC1A-FE16-4C40-A7F3-9BBBFE217931}"/>
              </a:ext>
            </a:extLst>
          </p:cNvPr>
          <p:cNvSpPr>
            <a:spLocks noGrp="1"/>
          </p:cNvSpPr>
          <p:nvPr>
            <p:ph type="sldNum" sz="quarter" idx="12"/>
          </p:nvPr>
        </p:nvSpPr>
        <p:spPr/>
        <p:txBody>
          <a:bodyPr/>
          <a:lstStyle/>
          <a:p>
            <a:fld id="{B1FBAFC4-4A05-4DF6-B1FD-8F36CC434EF5}" type="slidenum">
              <a:rPr lang="en-US" smtClean="0"/>
              <a:t>‹#›</a:t>
            </a:fld>
            <a:endParaRPr lang="en-US"/>
          </a:p>
        </p:txBody>
      </p:sp>
    </p:spTree>
    <p:extLst>
      <p:ext uri="{BB962C8B-B14F-4D97-AF65-F5344CB8AC3E}">
        <p14:creationId xmlns:p14="http://schemas.microsoft.com/office/powerpoint/2010/main" val="3567495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C5488-56AE-4A71-95EE-4D3E7E32A1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6BE11A-1664-450D-9CE9-6DB24FDDDE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5C8AAA-5E5E-41A9-8613-7311D4868A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C918B0-5A81-4D54-AF2A-9510E4634697}"/>
              </a:ext>
            </a:extLst>
          </p:cNvPr>
          <p:cNvSpPr>
            <a:spLocks noGrp="1"/>
          </p:cNvSpPr>
          <p:nvPr>
            <p:ph type="dt" sz="half" idx="10"/>
          </p:nvPr>
        </p:nvSpPr>
        <p:spPr/>
        <p:txBody>
          <a:bodyPr/>
          <a:lstStyle/>
          <a:p>
            <a:fld id="{28EF3CEB-FA14-477C-B987-A381B90B9222}" type="datetimeFigureOut">
              <a:rPr lang="en-US" smtClean="0"/>
              <a:t>Sunday/9/20/2020</a:t>
            </a:fld>
            <a:endParaRPr lang="en-US"/>
          </a:p>
        </p:txBody>
      </p:sp>
      <p:sp>
        <p:nvSpPr>
          <p:cNvPr id="6" name="Footer Placeholder 5">
            <a:extLst>
              <a:ext uri="{FF2B5EF4-FFF2-40B4-BE49-F238E27FC236}">
                <a16:creationId xmlns:a16="http://schemas.microsoft.com/office/drawing/2014/main" id="{37B80F7E-C089-4377-A363-A9051EB40F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34E099-3A51-469C-8A09-F9A65C2AAA4E}"/>
              </a:ext>
            </a:extLst>
          </p:cNvPr>
          <p:cNvSpPr>
            <a:spLocks noGrp="1"/>
          </p:cNvSpPr>
          <p:nvPr>
            <p:ph type="sldNum" sz="quarter" idx="12"/>
          </p:nvPr>
        </p:nvSpPr>
        <p:spPr/>
        <p:txBody>
          <a:bodyPr/>
          <a:lstStyle/>
          <a:p>
            <a:fld id="{B1FBAFC4-4A05-4DF6-B1FD-8F36CC434EF5}" type="slidenum">
              <a:rPr lang="en-US" smtClean="0"/>
              <a:t>‹#›</a:t>
            </a:fld>
            <a:endParaRPr lang="en-US"/>
          </a:p>
        </p:txBody>
      </p:sp>
    </p:spTree>
    <p:extLst>
      <p:ext uri="{BB962C8B-B14F-4D97-AF65-F5344CB8AC3E}">
        <p14:creationId xmlns:p14="http://schemas.microsoft.com/office/powerpoint/2010/main" val="1368553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93613-AA06-4D12-9D9E-6FE2C30271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F8DAFA-32DB-46F2-B584-3B68780C40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0EA5D0-46E3-4BF5-99E5-CC52A50551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6C2E00-4C29-4C83-9B1C-1CDF0A1756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7E0BFD-0650-4D28-9687-0069D590AA3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E256637-5663-432A-B618-53CB42AE5AAE}"/>
              </a:ext>
            </a:extLst>
          </p:cNvPr>
          <p:cNvSpPr>
            <a:spLocks noGrp="1"/>
          </p:cNvSpPr>
          <p:nvPr>
            <p:ph type="dt" sz="half" idx="10"/>
          </p:nvPr>
        </p:nvSpPr>
        <p:spPr/>
        <p:txBody>
          <a:bodyPr/>
          <a:lstStyle/>
          <a:p>
            <a:fld id="{28EF3CEB-FA14-477C-B987-A381B90B9222}" type="datetimeFigureOut">
              <a:rPr lang="en-US" smtClean="0"/>
              <a:t>Sunday/9/20/2020</a:t>
            </a:fld>
            <a:endParaRPr lang="en-US"/>
          </a:p>
        </p:txBody>
      </p:sp>
      <p:sp>
        <p:nvSpPr>
          <p:cNvPr id="8" name="Footer Placeholder 7">
            <a:extLst>
              <a:ext uri="{FF2B5EF4-FFF2-40B4-BE49-F238E27FC236}">
                <a16:creationId xmlns:a16="http://schemas.microsoft.com/office/drawing/2014/main" id="{8EB8DD51-1E9C-459D-A1FD-2A51ADE83A3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B98957-73A0-49BA-B478-F1E97B599029}"/>
              </a:ext>
            </a:extLst>
          </p:cNvPr>
          <p:cNvSpPr>
            <a:spLocks noGrp="1"/>
          </p:cNvSpPr>
          <p:nvPr>
            <p:ph type="sldNum" sz="quarter" idx="12"/>
          </p:nvPr>
        </p:nvSpPr>
        <p:spPr/>
        <p:txBody>
          <a:bodyPr/>
          <a:lstStyle/>
          <a:p>
            <a:fld id="{B1FBAFC4-4A05-4DF6-B1FD-8F36CC434EF5}" type="slidenum">
              <a:rPr lang="en-US" smtClean="0"/>
              <a:t>‹#›</a:t>
            </a:fld>
            <a:endParaRPr lang="en-US"/>
          </a:p>
        </p:txBody>
      </p:sp>
    </p:spTree>
    <p:extLst>
      <p:ext uri="{BB962C8B-B14F-4D97-AF65-F5344CB8AC3E}">
        <p14:creationId xmlns:p14="http://schemas.microsoft.com/office/powerpoint/2010/main" val="1678698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671CA-F543-42AC-A398-1F3ADBF0CB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BE33C5-B9E7-4444-AD34-0A514145AFA0}"/>
              </a:ext>
            </a:extLst>
          </p:cNvPr>
          <p:cNvSpPr>
            <a:spLocks noGrp="1"/>
          </p:cNvSpPr>
          <p:nvPr>
            <p:ph type="dt" sz="half" idx="10"/>
          </p:nvPr>
        </p:nvSpPr>
        <p:spPr/>
        <p:txBody>
          <a:bodyPr/>
          <a:lstStyle/>
          <a:p>
            <a:fld id="{28EF3CEB-FA14-477C-B987-A381B90B9222}" type="datetimeFigureOut">
              <a:rPr lang="en-US" smtClean="0"/>
              <a:t>Sunday/9/20/2020</a:t>
            </a:fld>
            <a:endParaRPr lang="en-US"/>
          </a:p>
        </p:txBody>
      </p:sp>
      <p:sp>
        <p:nvSpPr>
          <p:cNvPr id="4" name="Footer Placeholder 3">
            <a:extLst>
              <a:ext uri="{FF2B5EF4-FFF2-40B4-BE49-F238E27FC236}">
                <a16:creationId xmlns:a16="http://schemas.microsoft.com/office/drawing/2014/main" id="{6A34916C-2D69-47D3-8CD6-4CF3E257A7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D2322D-1120-4878-8878-65E175EBD1C2}"/>
              </a:ext>
            </a:extLst>
          </p:cNvPr>
          <p:cNvSpPr>
            <a:spLocks noGrp="1"/>
          </p:cNvSpPr>
          <p:nvPr>
            <p:ph type="sldNum" sz="quarter" idx="12"/>
          </p:nvPr>
        </p:nvSpPr>
        <p:spPr/>
        <p:txBody>
          <a:bodyPr/>
          <a:lstStyle/>
          <a:p>
            <a:fld id="{B1FBAFC4-4A05-4DF6-B1FD-8F36CC434EF5}" type="slidenum">
              <a:rPr lang="en-US" smtClean="0"/>
              <a:t>‹#›</a:t>
            </a:fld>
            <a:endParaRPr lang="en-US"/>
          </a:p>
        </p:txBody>
      </p:sp>
    </p:spTree>
    <p:extLst>
      <p:ext uri="{BB962C8B-B14F-4D97-AF65-F5344CB8AC3E}">
        <p14:creationId xmlns:p14="http://schemas.microsoft.com/office/powerpoint/2010/main" val="1677919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F69A43-962A-4BC8-91F9-CCFAEB13B89D}"/>
              </a:ext>
            </a:extLst>
          </p:cNvPr>
          <p:cNvSpPr>
            <a:spLocks noGrp="1"/>
          </p:cNvSpPr>
          <p:nvPr>
            <p:ph type="dt" sz="half" idx="10"/>
          </p:nvPr>
        </p:nvSpPr>
        <p:spPr/>
        <p:txBody>
          <a:bodyPr/>
          <a:lstStyle/>
          <a:p>
            <a:fld id="{28EF3CEB-FA14-477C-B987-A381B90B9222}" type="datetimeFigureOut">
              <a:rPr lang="en-US" smtClean="0"/>
              <a:t>Sunday/9/20/2020</a:t>
            </a:fld>
            <a:endParaRPr lang="en-US"/>
          </a:p>
        </p:txBody>
      </p:sp>
      <p:sp>
        <p:nvSpPr>
          <p:cNvPr id="3" name="Footer Placeholder 2">
            <a:extLst>
              <a:ext uri="{FF2B5EF4-FFF2-40B4-BE49-F238E27FC236}">
                <a16:creationId xmlns:a16="http://schemas.microsoft.com/office/drawing/2014/main" id="{0A3C1A8C-4418-493C-B60B-F33C7EA725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86D1B1-417C-43E0-8B73-AC06FC6EC579}"/>
              </a:ext>
            </a:extLst>
          </p:cNvPr>
          <p:cNvSpPr>
            <a:spLocks noGrp="1"/>
          </p:cNvSpPr>
          <p:nvPr>
            <p:ph type="sldNum" sz="quarter" idx="12"/>
          </p:nvPr>
        </p:nvSpPr>
        <p:spPr/>
        <p:txBody>
          <a:bodyPr/>
          <a:lstStyle/>
          <a:p>
            <a:fld id="{B1FBAFC4-4A05-4DF6-B1FD-8F36CC434EF5}" type="slidenum">
              <a:rPr lang="en-US" smtClean="0"/>
              <a:t>‹#›</a:t>
            </a:fld>
            <a:endParaRPr lang="en-US"/>
          </a:p>
        </p:txBody>
      </p:sp>
    </p:spTree>
    <p:extLst>
      <p:ext uri="{BB962C8B-B14F-4D97-AF65-F5344CB8AC3E}">
        <p14:creationId xmlns:p14="http://schemas.microsoft.com/office/powerpoint/2010/main" val="1351286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63358-2783-4A67-AAE3-2CE77AEEE0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DDB4CB-535D-4611-8436-1CC247BCD3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E90BF2-32FF-41AF-B8AC-FE92D3EA5F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B49AD4-C29F-4A7F-959D-FA36A242A63A}"/>
              </a:ext>
            </a:extLst>
          </p:cNvPr>
          <p:cNvSpPr>
            <a:spLocks noGrp="1"/>
          </p:cNvSpPr>
          <p:nvPr>
            <p:ph type="dt" sz="half" idx="10"/>
          </p:nvPr>
        </p:nvSpPr>
        <p:spPr/>
        <p:txBody>
          <a:bodyPr/>
          <a:lstStyle/>
          <a:p>
            <a:fld id="{28EF3CEB-FA14-477C-B987-A381B90B9222}" type="datetimeFigureOut">
              <a:rPr lang="en-US" smtClean="0"/>
              <a:t>Sunday/9/20/2020</a:t>
            </a:fld>
            <a:endParaRPr lang="en-US"/>
          </a:p>
        </p:txBody>
      </p:sp>
      <p:sp>
        <p:nvSpPr>
          <p:cNvPr id="6" name="Footer Placeholder 5">
            <a:extLst>
              <a:ext uri="{FF2B5EF4-FFF2-40B4-BE49-F238E27FC236}">
                <a16:creationId xmlns:a16="http://schemas.microsoft.com/office/drawing/2014/main" id="{9E8DC224-0386-4994-82B4-7643952DEF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F693A6-058B-4FFB-91AF-229CFCA5C0EE}"/>
              </a:ext>
            </a:extLst>
          </p:cNvPr>
          <p:cNvSpPr>
            <a:spLocks noGrp="1"/>
          </p:cNvSpPr>
          <p:nvPr>
            <p:ph type="sldNum" sz="quarter" idx="12"/>
          </p:nvPr>
        </p:nvSpPr>
        <p:spPr/>
        <p:txBody>
          <a:bodyPr/>
          <a:lstStyle/>
          <a:p>
            <a:fld id="{B1FBAFC4-4A05-4DF6-B1FD-8F36CC434EF5}" type="slidenum">
              <a:rPr lang="en-US" smtClean="0"/>
              <a:t>‹#›</a:t>
            </a:fld>
            <a:endParaRPr lang="en-US"/>
          </a:p>
        </p:txBody>
      </p:sp>
    </p:spTree>
    <p:extLst>
      <p:ext uri="{BB962C8B-B14F-4D97-AF65-F5344CB8AC3E}">
        <p14:creationId xmlns:p14="http://schemas.microsoft.com/office/powerpoint/2010/main" val="2264468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78505-4DE0-43AE-AAF4-673EE86018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1F88472-7420-44A8-A051-7C9FD456B9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8D58CF-3BD6-40D2-B63D-434A30D667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CFAD5D-B062-4AEA-9624-1B70E397A374}"/>
              </a:ext>
            </a:extLst>
          </p:cNvPr>
          <p:cNvSpPr>
            <a:spLocks noGrp="1"/>
          </p:cNvSpPr>
          <p:nvPr>
            <p:ph type="dt" sz="half" idx="10"/>
          </p:nvPr>
        </p:nvSpPr>
        <p:spPr/>
        <p:txBody>
          <a:bodyPr/>
          <a:lstStyle/>
          <a:p>
            <a:fld id="{28EF3CEB-FA14-477C-B987-A381B90B9222}" type="datetimeFigureOut">
              <a:rPr lang="en-US" smtClean="0"/>
              <a:t>Sunday/9/20/2020</a:t>
            </a:fld>
            <a:endParaRPr lang="en-US"/>
          </a:p>
        </p:txBody>
      </p:sp>
      <p:sp>
        <p:nvSpPr>
          <p:cNvPr id="6" name="Footer Placeholder 5">
            <a:extLst>
              <a:ext uri="{FF2B5EF4-FFF2-40B4-BE49-F238E27FC236}">
                <a16:creationId xmlns:a16="http://schemas.microsoft.com/office/drawing/2014/main" id="{CEA4A505-76E0-49F6-8C35-4658346990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F5DB6D-A91B-452A-880D-3733356AECE9}"/>
              </a:ext>
            </a:extLst>
          </p:cNvPr>
          <p:cNvSpPr>
            <a:spLocks noGrp="1"/>
          </p:cNvSpPr>
          <p:nvPr>
            <p:ph type="sldNum" sz="quarter" idx="12"/>
          </p:nvPr>
        </p:nvSpPr>
        <p:spPr/>
        <p:txBody>
          <a:bodyPr/>
          <a:lstStyle/>
          <a:p>
            <a:fld id="{B1FBAFC4-4A05-4DF6-B1FD-8F36CC434EF5}" type="slidenum">
              <a:rPr lang="en-US" smtClean="0"/>
              <a:t>‹#›</a:t>
            </a:fld>
            <a:endParaRPr lang="en-US"/>
          </a:p>
        </p:txBody>
      </p:sp>
    </p:spTree>
    <p:extLst>
      <p:ext uri="{BB962C8B-B14F-4D97-AF65-F5344CB8AC3E}">
        <p14:creationId xmlns:p14="http://schemas.microsoft.com/office/powerpoint/2010/main" val="1855538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D904C3-DB8F-45F2-BDAC-03D0797798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B153CB5-85A6-40A9-99E7-F66E29F975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D7539C-2952-4FBC-ABC7-E94AB1813C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EF3CEB-FA14-477C-B987-A381B90B9222}" type="datetimeFigureOut">
              <a:rPr lang="en-US" smtClean="0"/>
              <a:t>Sunday/9/20/2020</a:t>
            </a:fld>
            <a:endParaRPr lang="en-US"/>
          </a:p>
        </p:txBody>
      </p:sp>
      <p:sp>
        <p:nvSpPr>
          <p:cNvPr id="5" name="Footer Placeholder 4">
            <a:extLst>
              <a:ext uri="{FF2B5EF4-FFF2-40B4-BE49-F238E27FC236}">
                <a16:creationId xmlns:a16="http://schemas.microsoft.com/office/drawing/2014/main" id="{ACEC6D47-18CD-491D-A373-A78DBC11FA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05AAF6E-1557-40A9-A105-E03E0B6563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FBAFC4-4A05-4DF6-B1FD-8F36CC434EF5}" type="slidenum">
              <a:rPr lang="en-US" smtClean="0"/>
              <a:t>‹#›</a:t>
            </a:fld>
            <a:endParaRPr lang="en-US"/>
          </a:p>
        </p:txBody>
      </p:sp>
    </p:spTree>
    <p:extLst>
      <p:ext uri="{BB962C8B-B14F-4D97-AF65-F5344CB8AC3E}">
        <p14:creationId xmlns:p14="http://schemas.microsoft.com/office/powerpoint/2010/main" val="1785162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548215" y="2390278"/>
            <a:ext cx="9095569" cy="1397000"/>
          </a:xfrm>
          <a:prstGeom prst="rect">
            <a:avLst/>
          </a:prstGeom>
        </p:spPr>
        <p:txBody>
          <a:bodyPr wrap="square" lIns="0" tIns="0" rIns="0" bIns="0">
            <a:spAutoFit/>
          </a:bodyPr>
          <a:lstStyle>
            <a:lvl1pPr>
              <a:defRPr sz="1800" b="0" i="0">
                <a:solidFill>
                  <a:schemeClr val="bg1"/>
                </a:solidFill>
                <a:latin typeface="Calibri"/>
                <a:cs typeface="Calibri"/>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Sunday/9/20/2020</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70502532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4.xml"/><Relationship Id="rId1" Type="http://schemas.openxmlformats.org/officeDocument/2006/relationships/slideLayout" Target="../slideLayouts/slideLayout14.xml"/><Relationship Id="rId5" Type="http://schemas.openxmlformats.org/officeDocument/2006/relationships/image" Target="../media/image37.jpeg"/><Relationship Id="rId4" Type="http://schemas.openxmlformats.org/officeDocument/2006/relationships/image" Target="../media/image36.jpeg"/></Relationships>
</file>

<file path=ppt/slides/_rels/slide4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14.xml"/><Relationship Id="rId5" Type="http://schemas.openxmlformats.org/officeDocument/2006/relationships/image" Target="../media/image38.jpeg"/><Relationship Id="rId4" Type="http://schemas.openxmlformats.org/officeDocument/2006/relationships/image" Target="../media/image40.png"/></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4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9.xml"/><Relationship Id="rId1" Type="http://schemas.openxmlformats.org/officeDocument/2006/relationships/slideLayout" Target="../slideLayouts/slideLayout14.xml"/><Relationship Id="rId5" Type="http://schemas.openxmlformats.org/officeDocument/2006/relationships/image" Target="../media/image41.jpeg"/><Relationship Id="rId4" Type="http://schemas.openxmlformats.org/officeDocument/2006/relationships/image" Target="../media/image43.png"/></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0.xml"/><Relationship Id="rId1" Type="http://schemas.openxmlformats.org/officeDocument/2006/relationships/slideLayout" Target="../slideLayouts/slideLayout14.xml"/><Relationship Id="rId4" Type="http://schemas.openxmlformats.org/officeDocument/2006/relationships/image" Target="../media/image43.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2.xml"/><Relationship Id="rId1" Type="http://schemas.openxmlformats.org/officeDocument/2006/relationships/slideLayout" Target="../slideLayouts/slideLayout14.xml"/><Relationship Id="rId4" Type="http://schemas.openxmlformats.org/officeDocument/2006/relationships/image" Target="../media/image46.png"/></Relationships>
</file>

<file path=ppt/slides/_rels/slide5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3.xml"/><Relationship Id="rId1" Type="http://schemas.openxmlformats.org/officeDocument/2006/relationships/slideLayout" Target="../slideLayouts/slideLayout14.xml"/><Relationship Id="rId4" Type="http://schemas.openxmlformats.org/officeDocument/2006/relationships/image" Target="../media/image47.jpeg"/></Relationships>
</file>

<file path=ppt/slides/_rels/slide5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45.xml"/><Relationship Id="rId1" Type="http://schemas.openxmlformats.org/officeDocument/2006/relationships/slideLayout" Target="../slideLayouts/slideLayout14.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5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6.xml"/><Relationship Id="rId1" Type="http://schemas.openxmlformats.org/officeDocument/2006/relationships/slideLayout" Target="../slideLayouts/slideLayout14.xml"/><Relationship Id="rId4" Type="http://schemas.openxmlformats.org/officeDocument/2006/relationships/image" Target="../media/image53.jpeg"/></Relationships>
</file>

<file path=ppt/slides/_rels/slide5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7.xml"/><Relationship Id="rId1" Type="http://schemas.openxmlformats.org/officeDocument/2006/relationships/slideLayout" Target="../slideLayouts/slideLayout14.xml"/><Relationship Id="rId4" Type="http://schemas.openxmlformats.org/officeDocument/2006/relationships/image" Target="../media/image54.jpeg"/></Relationships>
</file>

<file path=ppt/slides/_rels/slide5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8.xml"/><Relationship Id="rId1" Type="http://schemas.openxmlformats.org/officeDocument/2006/relationships/slideLayout" Target="../slideLayouts/slideLayout14.xml"/><Relationship Id="rId4" Type="http://schemas.openxmlformats.org/officeDocument/2006/relationships/image" Target="../media/image55.jpeg"/></Relationships>
</file>

<file path=ppt/slides/_rels/slide5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9.xml"/><Relationship Id="rId1" Type="http://schemas.openxmlformats.org/officeDocument/2006/relationships/slideLayout" Target="../slideLayouts/slideLayout14.xml"/><Relationship Id="rId4" Type="http://schemas.openxmlformats.org/officeDocument/2006/relationships/image" Target="../media/image56.jpeg"/></Relationships>
</file>

<file path=ppt/slides/_rels/slide5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0.xml"/><Relationship Id="rId1" Type="http://schemas.openxmlformats.org/officeDocument/2006/relationships/slideLayout" Target="../slideLayouts/slideLayout14.xml"/><Relationship Id="rId4" Type="http://schemas.openxmlformats.org/officeDocument/2006/relationships/image" Target="../media/image5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image" Target="../media/image58.jpeg"/><Relationship Id="rId7" Type="http://schemas.openxmlformats.org/officeDocument/2006/relationships/image" Target="../media/image62.jpeg"/><Relationship Id="rId2" Type="http://schemas.openxmlformats.org/officeDocument/2006/relationships/notesSlide" Target="../notesSlides/notesSlide51.xml"/><Relationship Id="rId1" Type="http://schemas.openxmlformats.org/officeDocument/2006/relationships/slideLayout" Target="../slideLayouts/slideLayout14.xml"/><Relationship Id="rId6" Type="http://schemas.openxmlformats.org/officeDocument/2006/relationships/image" Target="../media/image61.jpeg"/><Relationship Id="rId11" Type="http://schemas.openxmlformats.org/officeDocument/2006/relationships/image" Target="../media/image66.jpeg"/><Relationship Id="rId5" Type="http://schemas.openxmlformats.org/officeDocument/2006/relationships/image" Target="../media/image60.jpeg"/><Relationship Id="rId10" Type="http://schemas.openxmlformats.org/officeDocument/2006/relationships/image" Target="../media/image65.jpeg"/><Relationship Id="rId4" Type="http://schemas.openxmlformats.org/officeDocument/2006/relationships/image" Target="../media/image59.jpeg"/><Relationship Id="rId9" Type="http://schemas.openxmlformats.org/officeDocument/2006/relationships/image" Target="../media/image64.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6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72.jpeg"/><Relationship Id="rId4" Type="http://schemas.openxmlformats.org/officeDocument/2006/relationships/image" Target="../media/image71.jpeg"/></Relationships>
</file>

<file path=ppt/slides/_rels/slide71.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74.jpeg"/></Relationships>
</file>

<file path=ppt/slides/_rels/slide72.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image" Target="../media/image80.jpeg"/><Relationship Id="rId4" Type="http://schemas.openxmlformats.org/officeDocument/2006/relationships/image" Target="../media/image79.jpeg"/></Relationships>
</file>

<file path=ppt/slides/_rels/slide78.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image" Target="../media/image83.jpeg"/><Relationship Id="rId4" Type="http://schemas.openxmlformats.org/officeDocument/2006/relationships/image" Target="../media/image82.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CC2EA2-91B3-45AE-B7ED-161CF00DB779}"/>
              </a:ext>
            </a:extLst>
          </p:cNvPr>
          <p:cNvSpPr txBox="1"/>
          <p:nvPr/>
        </p:nvSpPr>
        <p:spPr>
          <a:xfrm>
            <a:off x="1054873" y="571807"/>
            <a:ext cx="10082254" cy="553998"/>
          </a:xfrm>
          <a:prstGeom prst="rect">
            <a:avLst/>
          </a:prstGeom>
          <a:noFill/>
        </p:spPr>
        <p:txBody>
          <a:bodyPr wrap="square" rtlCol="0">
            <a:spAutoFit/>
          </a:bodyPr>
          <a:lstStyle/>
          <a:p>
            <a:pPr algn="ctr"/>
            <a:r>
              <a:rPr lang="en-US" sz="3000" dirty="0">
                <a:solidFill>
                  <a:schemeClr val="bg1"/>
                </a:solidFill>
                <a:ea typeface="Roboto" panose="02000000000000000000" pitchFamily="2" charset="0"/>
                <a:cs typeface="Roboto" panose="02000000000000000000" pitchFamily="2" charset="0"/>
              </a:rPr>
              <a:t>REVIEW</a:t>
            </a:r>
          </a:p>
        </p:txBody>
      </p:sp>
      <p:sp>
        <p:nvSpPr>
          <p:cNvPr id="2" name="TextBox 1">
            <a:extLst>
              <a:ext uri="{FF2B5EF4-FFF2-40B4-BE49-F238E27FC236}">
                <a16:creationId xmlns:a16="http://schemas.microsoft.com/office/drawing/2014/main" id="{B3EB8F6B-8C6D-4946-A03E-F002A98C55DD}"/>
              </a:ext>
            </a:extLst>
          </p:cNvPr>
          <p:cNvSpPr txBox="1"/>
          <p:nvPr/>
        </p:nvSpPr>
        <p:spPr>
          <a:xfrm>
            <a:off x="1375954" y="2705725"/>
            <a:ext cx="9440092" cy="1446550"/>
          </a:xfrm>
          <a:prstGeom prst="rect">
            <a:avLst/>
          </a:prstGeom>
          <a:noFill/>
        </p:spPr>
        <p:txBody>
          <a:bodyPr wrap="square" rtlCol="0">
            <a:spAutoFit/>
          </a:bodyPr>
          <a:lstStyle/>
          <a:p>
            <a:pPr algn="ctr"/>
            <a:r>
              <a:rPr lang="en-US" sz="4400" dirty="0">
                <a:solidFill>
                  <a:schemeClr val="bg1"/>
                </a:solidFill>
                <a:ea typeface="Roboto" panose="02000000000000000000" pitchFamily="2" charset="0"/>
                <a:cs typeface="Roboto" panose="02000000000000000000" pitchFamily="2" charset="0"/>
              </a:rPr>
              <a:t>Describe the </a:t>
            </a:r>
            <a:r>
              <a:rPr lang="en-US" sz="4400" dirty="0" err="1">
                <a:solidFill>
                  <a:schemeClr val="bg1"/>
                </a:solidFill>
                <a:ea typeface="Roboto" panose="02000000000000000000" pitchFamily="2" charset="0"/>
                <a:cs typeface="Roboto" panose="02000000000000000000" pitchFamily="2" charset="0"/>
              </a:rPr>
              <a:t>Smithsons</a:t>
            </a:r>
            <a:r>
              <a:rPr lang="en-US" sz="4400" dirty="0">
                <a:solidFill>
                  <a:schemeClr val="bg1"/>
                </a:solidFill>
                <a:ea typeface="Roboto" panose="02000000000000000000" pitchFamily="2" charset="0"/>
                <a:cs typeface="Roboto" panose="02000000000000000000" pitchFamily="2" charset="0"/>
              </a:rPr>
              <a:t>’ notion of</a:t>
            </a:r>
          </a:p>
          <a:p>
            <a:pPr algn="ctr"/>
            <a:r>
              <a:rPr lang="en-US" sz="4400" dirty="0">
                <a:solidFill>
                  <a:schemeClr val="bg1"/>
                </a:solidFill>
                <a:ea typeface="Roboto" panose="02000000000000000000" pitchFamily="2" charset="0"/>
                <a:cs typeface="Roboto" panose="02000000000000000000" pitchFamily="2" charset="0"/>
              </a:rPr>
              <a:t>‘Scale of Association’</a:t>
            </a:r>
          </a:p>
        </p:txBody>
      </p:sp>
    </p:spTree>
    <p:extLst>
      <p:ext uri="{BB962C8B-B14F-4D97-AF65-F5344CB8AC3E}">
        <p14:creationId xmlns:p14="http://schemas.microsoft.com/office/powerpoint/2010/main" val="3007182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8FB839-A9FF-4C7B-99D6-E65DFEE487AC}"/>
              </a:ext>
            </a:extLst>
          </p:cNvPr>
          <p:cNvSpPr txBox="1"/>
          <p:nvPr/>
        </p:nvSpPr>
        <p:spPr>
          <a:xfrm>
            <a:off x="6287689" y="1756649"/>
            <a:ext cx="5578510" cy="461665"/>
          </a:xfrm>
          <a:prstGeom prst="rect">
            <a:avLst/>
          </a:prstGeom>
          <a:noFill/>
        </p:spPr>
        <p:txBody>
          <a:bodyPr wrap="square" rtlCol="0">
            <a:spAutoFit/>
          </a:bodyPr>
          <a:lstStyle/>
          <a:p>
            <a:pPr algn="ctr"/>
            <a:r>
              <a:rPr lang="en-US" sz="2400" dirty="0">
                <a:solidFill>
                  <a:schemeClr val="bg1"/>
                </a:solidFill>
                <a:ea typeface="Roboto" panose="02000000000000000000" pitchFamily="2" charset="0"/>
                <a:cs typeface="Roboto" panose="02000000000000000000" pitchFamily="2" charset="0"/>
              </a:rPr>
              <a:t>4 Conditions For the City</a:t>
            </a:r>
          </a:p>
        </p:txBody>
      </p:sp>
      <p:sp>
        <p:nvSpPr>
          <p:cNvPr id="6" name="TextBox 5">
            <a:extLst>
              <a:ext uri="{FF2B5EF4-FFF2-40B4-BE49-F238E27FC236}">
                <a16:creationId xmlns:a16="http://schemas.microsoft.com/office/drawing/2014/main" id="{D5C46E4B-7B10-48CE-8730-A6B4C021E5E1}"/>
              </a:ext>
            </a:extLst>
          </p:cNvPr>
          <p:cNvSpPr txBox="1"/>
          <p:nvPr/>
        </p:nvSpPr>
        <p:spPr>
          <a:xfrm>
            <a:off x="6626352" y="3026432"/>
            <a:ext cx="4901184" cy="400110"/>
          </a:xfrm>
          <a:prstGeom prst="rect">
            <a:avLst/>
          </a:prstGeom>
          <a:noFill/>
        </p:spPr>
        <p:txBody>
          <a:bodyPr wrap="square" rtlCol="0">
            <a:spAutoFit/>
          </a:bodyPr>
          <a:lstStyle/>
          <a:p>
            <a:pPr marL="514350" indent="-514350" algn="ctr">
              <a:buAutoNum type="arabicPeriod"/>
            </a:pPr>
            <a:r>
              <a:rPr lang="en-US" sz="2000" u="sng" dirty="0">
                <a:solidFill>
                  <a:schemeClr val="bg1"/>
                </a:solidFill>
                <a:ea typeface="Roboto" panose="02000000000000000000" pitchFamily="2" charset="0"/>
                <a:cs typeface="Roboto" panose="02000000000000000000" pitchFamily="2" charset="0"/>
              </a:rPr>
              <a:t>Mixed Primary Use</a:t>
            </a:r>
          </a:p>
        </p:txBody>
      </p:sp>
      <p:pic>
        <p:nvPicPr>
          <p:cNvPr id="2050" name="Picture 2" descr="Image result for greenwich village street">
            <a:extLst>
              <a:ext uri="{FF2B5EF4-FFF2-40B4-BE49-F238E27FC236}">
                <a16:creationId xmlns:a16="http://schemas.microsoft.com/office/drawing/2014/main" id="{A17EDBD2-D563-4D44-822E-1E4BDE159D2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59536" y="1331976"/>
            <a:ext cx="6291072" cy="4194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828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greenwich village street">
            <a:extLst>
              <a:ext uri="{FF2B5EF4-FFF2-40B4-BE49-F238E27FC236}">
                <a16:creationId xmlns:a16="http://schemas.microsoft.com/office/drawing/2014/main" id="{54EA620D-F7BB-407A-9873-5FE2B5EAD4E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04567" y="920496"/>
            <a:ext cx="4123936" cy="501700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822B6D2-58F0-4016-9DCE-22C9253062D8}"/>
              </a:ext>
            </a:extLst>
          </p:cNvPr>
          <p:cNvSpPr txBox="1"/>
          <p:nvPr/>
        </p:nvSpPr>
        <p:spPr>
          <a:xfrm>
            <a:off x="6287689" y="1756649"/>
            <a:ext cx="5578510" cy="461665"/>
          </a:xfrm>
          <a:prstGeom prst="rect">
            <a:avLst/>
          </a:prstGeom>
          <a:noFill/>
        </p:spPr>
        <p:txBody>
          <a:bodyPr wrap="square" rtlCol="0">
            <a:spAutoFit/>
          </a:bodyPr>
          <a:lstStyle/>
          <a:p>
            <a:pPr algn="ctr"/>
            <a:r>
              <a:rPr lang="en-US" sz="2400" dirty="0">
                <a:solidFill>
                  <a:schemeClr val="bg1"/>
                </a:solidFill>
                <a:ea typeface="Roboto" panose="02000000000000000000" pitchFamily="2" charset="0"/>
                <a:cs typeface="Roboto" panose="02000000000000000000" pitchFamily="2" charset="0"/>
              </a:rPr>
              <a:t>4 Conditions For the City</a:t>
            </a:r>
          </a:p>
        </p:txBody>
      </p:sp>
      <p:sp>
        <p:nvSpPr>
          <p:cNvPr id="8" name="TextBox 7">
            <a:extLst>
              <a:ext uri="{FF2B5EF4-FFF2-40B4-BE49-F238E27FC236}">
                <a16:creationId xmlns:a16="http://schemas.microsoft.com/office/drawing/2014/main" id="{AC9FA47B-FD81-450E-9832-910DA473B655}"/>
              </a:ext>
            </a:extLst>
          </p:cNvPr>
          <p:cNvSpPr txBox="1"/>
          <p:nvPr/>
        </p:nvSpPr>
        <p:spPr>
          <a:xfrm>
            <a:off x="6626352" y="3026432"/>
            <a:ext cx="4901184" cy="707886"/>
          </a:xfrm>
          <a:prstGeom prst="rect">
            <a:avLst/>
          </a:prstGeom>
          <a:noFill/>
        </p:spPr>
        <p:txBody>
          <a:bodyPr wrap="square" rtlCol="0">
            <a:spAutoFit/>
          </a:bodyPr>
          <a:lstStyle/>
          <a:p>
            <a:pPr marL="514350" indent="-514350" algn="ctr">
              <a:buAutoNum type="arabicPeriod"/>
            </a:pPr>
            <a:r>
              <a:rPr lang="en-US" sz="2000" u="sng" dirty="0">
                <a:solidFill>
                  <a:schemeClr val="bg1"/>
                </a:solidFill>
                <a:ea typeface="Roboto" panose="02000000000000000000" pitchFamily="2" charset="0"/>
                <a:cs typeface="Roboto" panose="02000000000000000000" pitchFamily="2" charset="0"/>
              </a:rPr>
              <a:t>Mixed Primary Use</a:t>
            </a:r>
          </a:p>
          <a:p>
            <a:pPr marL="457200" indent="-457200" algn="ctr">
              <a:buAutoNum type="arabicPeriod"/>
            </a:pPr>
            <a:r>
              <a:rPr lang="en-US" sz="2000" u="sng" dirty="0">
                <a:solidFill>
                  <a:schemeClr val="bg1"/>
                </a:solidFill>
                <a:ea typeface="Roboto" panose="02000000000000000000" pitchFamily="2" charset="0"/>
                <a:cs typeface="Roboto" panose="02000000000000000000" pitchFamily="2" charset="0"/>
              </a:rPr>
              <a:t>Short Blocks</a:t>
            </a:r>
            <a:r>
              <a:rPr lang="en-US" sz="2000" dirty="0">
                <a:solidFill>
                  <a:schemeClr val="bg1"/>
                </a:solidFill>
                <a:ea typeface="Roboto" panose="02000000000000000000" pitchFamily="2" charset="0"/>
                <a:cs typeface="Roboto" panose="02000000000000000000" pitchFamily="2" charset="0"/>
              </a:rPr>
              <a:t> rather than large blocks</a:t>
            </a:r>
            <a:endParaRPr lang="en-US" sz="2000" u="sng" dirty="0">
              <a:solidFill>
                <a:schemeClr val="bg1"/>
              </a:solidFill>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548384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71624D-F91B-4FFD-ABEF-8122F0BC77B3}"/>
              </a:ext>
            </a:extLst>
          </p:cNvPr>
          <p:cNvSpPr txBox="1"/>
          <p:nvPr/>
        </p:nvSpPr>
        <p:spPr>
          <a:xfrm>
            <a:off x="6287689" y="1756649"/>
            <a:ext cx="5578510" cy="461665"/>
          </a:xfrm>
          <a:prstGeom prst="rect">
            <a:avLst/>
          </a:prstGeom>
          <a:noFill/>
        </p:spPr>
        <p:txBody>
          <a:bodyPr wrap="square" rtlCol="0">
            <a:spAutoFit/>
          </a:bodyPr>
          <a:lstStyle/>
          <a:p>
            <a:pPr algn="ctr"/>
            <a:r>
              <a:rPr lang="en-US" sz="2400" dirty="0">
                <a:solidFill>
                  <a:schemeClr val="bg1"/>
                </a:solidFill>
                <a:ea typeface="Roboto" panose="02000000000000000000" pitchFamily="2" charset="0"/>
                <a:cs typeface="Roboto" panose="02000000000000000000" pitchFamily="2" charset="0"/>
              </a:rPr>
              <a:t>4 Conditions For the City</a:t>
            </a:r>
          </a:p>
        </p:txBody>
      </p:sp>
      <p:sp>
        <p:nvSpPr>
          <p:cNvPr id="6" name="TextBox 5">
            <a:extLst>
              <a:ext uri="{FF2B5EF4-FFF2-40B4-BE49-F238E27FC236}">
                <a16:creationId xmlns:a16="http://schemas.microsoft.com/office/drawing/2014/main" id="{3FB5EEEF-85A9-43AA-A0C3-A68A8E683BDC}"/>
              </a:ext>
            </a:extLst>
          </p:cNvPr>
          <p:cNvSpPr txBox="1"/>
          <p:nvPr/>
        </p:nvSpPr>
        <p:spPr>
          <a:xfrm>
            <a:off x="6626352" y="3026432"/>
            <a:ext cx="4901184" cy="1015663"/>
          </a:xfrm>
          <a:prstGeom prst="rect">
            <a:avLst/>
          </a:prstGeom>
          <a:noFill/>
        </p:spPr>
        <p:txBody>
          <a:bodyPr wrap="square" rtlCol="0">
            <a:spAutoFit/>
          </a:bodyPr>
          <a:lstStyle/>
          <a:p>
            <a:pPr marL="514350" indent="-514350" algn="ctr">
              <a:buAutoNum type="arabicPeriod"/>
            </a:pPr>
            <a:r>
              <a:rPr lang="en-US" sz="2000" u="sng" dirty="0">
                <a:solidFill>
                  <a:schemeClr val="bg1"/>
                </a:solidFill>
                <a:ea typeface="Roboto" panose="02000000000000000000" pitchFamily="2" charset="0"/>
                <a:cs typeface="Roboto" panose="02000000000000000000" pitchFamily="2" charset="0"/>
              </a:rPr>
              <a:t>Mixed Primary Use</a:t>
            </a:r>
          </a:p>
          <a:p>
            <a:pPr marL="457200" indent="-457200" algn="ctr">
              <a:buAutoNum type="arabicPeriod"/>
            </a:pPr>
            <a:r>
              <a:rPr lang="en-US" sz="2000" u="sng" dirty="0">
                <a:solidFill>
                  <a:schemeClr val="bg1"/>
                </a:solidFill>
                <a:ea typeface="Roboto" panose="02000000000000000000" pitchFamily="2" charset="0"/>
                <a:cs typeface="Roboto" panose="02000000000000000000" pitchFamily="2" charset="0"/>
              </a:rPr>
              <a:t>Short Blocks</a:t>
            </a:r>
            <a:r>
              <a:rPr lang="en-US" sz="2000" dirty="0">
                <a:solidFill>
                  <a:schemeClr val="bg1"/>
                </a:solidFill>
                <a:ea typeface="Roboto" panose="02000000000000000000" pitchFamily="2" charset="0"/>
                <a:cs typeface="Roboto" panose="02000000000000000000" pitchFamily="2" charset="0"/>
              </a:rPr>
              <a:t> rather than large blocks</a:t>
            </a:r>
            <a:endParaRPr lang="en-US" sz="2000" u="sng" dirty="0">
              <a:solidFill>
                <a:schemeClr val="bg1"/>
              </a:solidFill>
              <a:ea typeface="Roboto" panose="02000000000000000000" pitchFamily="2" charset="0"/>
              <a:cs typeface="Roboto" panose="02000000000000000000" pitchFamily="2" charset="0"/>
            </a:endParaRPr>
          </a:p>
          <a:p>
            <a:pPr marL="457200" indent="-457200" algn="ctr">
              <a:buAutoNum type="arabicPeriod"/>
            </a:pPr>
            <a:r>
              <a:rPr lang="en-US" sz="2000" dirty="0">
                <a:solidFill>
                  <a:schemeClr val="bg1"/>
                </a:solidFill>
                <a:ea typeface="Roboto" panose="02000000000000000000" pitchFamily="2" charset="0"/>
                <a:cs typeface="Roboto" panose="02000000000000000000" pitchFamily="2" charset="0"/>
              </a:rPr>
              <a:t>Allow for the </a:t>
            </a:r>
            <a:r>
              <a:rPr lang="en-US" sz="2000" u="sng" dirty="0">
                <a:solidFill>
                  <a:schemeClr val="bg1"/>
                </a:solidFill>
                <a:ea typeface="Roboto" panose="02000000000000000000" pitchFamily="2" charset="0"/>
                <a:cs typeface="Roboto" panose="02000000000000000000" pitchFamily="2" charset="0"/>
              </a:rPr>
              <a:t>aging of building</a:t>
            </a:r>
            <a:endParaRPr lang="en-US" sz="2000" dirty="0">
              <a:solidFill>
                <a:schemeClr val="bg1"/>
              </a:solidFill>
              <a:ea typeface="Roboto" panose="02000000000000000000" pitchFamily="2" charset="0"/>
              <a:cs typeface="Roboto" panose="02000000000000000000" pitchFamily="2" charset="0"/>
            </a:endParaRPr>
          </a:p>
        </p:txBody>
      </p:sp>
      <p:pic>
        <p:nvPicPr>
          <p:cNvPr id="3074" name="Picture 2" descr="Image result for greenwich village old building">
            <a:extLst>
              <a:ext uri="{FF2B5EF4-FFF2-40B4-BE49-F238E27FC236}">
                <a16:creationId xmlns:a16="http://schemas.microsoft.com/office/drawing/2014/main" id="{7E4BF2B6-5263-411D-A2A7-A731F68AD2A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7374" y="1633729"/>
            <a:ext cx="5645618" cy="3761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556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25A0224-2642-4948-976A-57046E4B16D8}"/>
              </a:ext>
            </a:extLst>
          </p:cNvPr>
          <p:cNvSpPr txBox="1"/>
          <p:nvPr/>
        </p:nvSpPr>
        <p:spPr>
          <a:xfrm>
            <a:off x="6287689" y="1756649"/>
            <a:ext cx="5578510" cy="461665"/>
          </a:xfrm>
          <a:prstGeom prst="rect">
            <a:avLst/>
          </a:prstGeom>
          <a:noFill/>
        </p:spPr>
        <p:txBody>
          <a:bodyPr wrap="square" rtlCol="0">
            <a:spAutoFit/>
          </a:bodyPr>
          <a:lstStyle/>
          <a:p>
            <a:pPr algn="ctr"/>
            <a:r>
              <a:rPr lang="en-US" sz="2400" dirty="0">
                <a:solidFill>
                  <a:schemeClr val="bg1"/>
                </a:solidFill>
                <a:ea typeface="Roboto" panose="02000000000000000000" pitchFamily="2" charset="0"/>
                <a:cs typeface="Roboto" panose="02000000000000000000" pitchFamily="2" charset="0"/>
              </a:rPr>
              <a:t>4 Conditions For the City</a:t>
            </a:r>
          </a:p>
        </p:txBody>
      </p:sp>
      <p:sp>
        <p:nvSpPr>
          <p:cNvPr id="5" name="TextBox 4">
            <a:extLst>
              <a:ext uri="{FF2B5EF4-FFF2-40B4-BE49-F238E27FC236}">
                <a16:creationId xmlns:a16="http://schemas.microsoft.com/office/drawing/2014/main" id="{0CF836E9-BF66-42D5-841B-1C3E7266760F}"/>
              </a:ext>
            </a:extLst>
          </p:cNvPr>
          <p:cNvSpPr txBox="1"/>
          <p:nvPr/>
        </p:nvSpPr>
        <p:spPr>
          <a:xfrm>
            <a:off x="6626352" y="3026432"/>
            <a:ext cx="4901184" cy="1323439"/>
          </a:xfrm>
          <a:prstGeom prst="rect">
            <a:avLst/>
          </a:prstGeom>
          <a:noFill/>
        </p:spPr>
        <p:txBody>
          <a:bodyPr wrap="square" rtlCol="0">
            <a:spAutoFit/>
          </a:bodyPr>
          <a:lstStyle/>
          <a:p>
            <a:pPr marL="514350" indent="-514350" algn="ctr">
              <a:buAutoNum type="arabicPeriod"/>
            </a:pPr>
            <a:r>
              <a:rPr lang="en-US" sz="2000" u="sng" dirty="0">
                <a:solidFill>
                  <a:schemeClr val="bg1"/>
                </a:solidFill>
                <a:ea typeface="Roboto" panose="02000000000000000000" pitchFamily="2" charset="0"/>
                <a:cs typeface="Roboto" panose="02000000000000000000" pitchFamily="2" charset="0"/>
              </a:rPr>
              <a:t>Mixed Primary Use</a:t>
            </a:r>
          </a:p>
          <a:p>
            <a:pPr marL="457200" indent="-457200" algn="ctr">
              <a:buAutoNum type="arabicPeriod"/>
            </a:pPr>
            <a:r>
              <a:rPr lang="en-US" sz="2000" u="sng" dirty="0">
                <a:solidFill>
                  <a:schemeClr val="bg1"/>
                </a:solidFill>
                <a:ea typeface="Roboto" panose="02000000000000000000" pitchFamily="2" charset="0"/>
                <a:cs typeface="Roboto" panose="02000000000000000000" pitchFamily="2" charset="0"/>
              </a:rPr>
              <a:t>Short Blocks</a:t>
            </a:r>
            <a:r>
              <a:rPr lang="en-US" sz="2000" dirty="0">
                <a:solidFill>
                  <a:schemeClr val="bg1"/>
                </a:solidFill>
                <a:ea typeface="Roboto" panose="02000000000000000000" pitchFamily="2" charset="0"/>
                <a:cs typeface="Roboto" panose="02000000000000000000" pitchFamily="2" charset="0"/>
              </a:rPr>
              <a:t> rather than large blocks</a:t>
            </a:r>
            <a:endParaRPr lang="en-US" sz="2000" u="sng" dirty="0">
              <a:solidFill>
                <a:schemeClr val="bg1"/>
              </a:solidFill>
              <a:ea typeface="Roboto" panose="02000000000000000000" pitchFamily="2" charset="0"/>
              <a:cs typeface="Roboto" panose="02000000000000000000" pitchFamily="2" charset="0"/>
            </a:endParaRPr>
          </a:p>
          <a:p>
            <a:pPr marL="457200" indent="-457200" algn="ctr">
              <a:buAutoNum type="arabicPeriod"/>
            </a:pPr>
            <a:r>
              <a:rPr lang="en-US" sz="2000" dirty="0">
                <a:solidFill>
                  <a:schemeClr val="bg1"/>
                </a:solidFill>
                <a:ea typeface="Roboto" panose="02000000000000000000" pitchFamily="2" charset="0"/>
                <a:cs typeface="Roboto" panose="02000000000000000000" pitchFamily="2" charset="0"/>
              </a:rPr>
              <a:t>Allow for the </a:t>
            </a:r>
            <a:r>
              <a:rPr lang="en-US" sz="2000" u="sng" dirty="0">
                <a:solidFill>
                  <a:schemeClr val="bg1"/>
                </a:solidFill>
                <a:ea typeface="Roboto" panose="02000000000000000000" pitchFamily="2" charset="0"/>
                <a:cs typeface="Roboto" panose="02000000000000000000" pitchFamily="2" charset="0"/>
              </a:rPr>
              <a:t>aging of building</a:t>
            </a:r>
            <a:endParaRPr lang="en-US" sz="2000" dirty="0">
              <a:solidFill>
                <a:schemeClr val="bg1"/>
              </a:solidFill>
              <a:ea typeface="Roboto" panose="02000000000000000000" pitchFamily="2" charset="0"/>
              <a:cs typeface="Roboto" panose="02000000000000000000" pitchFamily="2" charset="0"/>
            </a:endParaRPr>
          </a:p>
          <a:p>
            <a:pPr marL="457200" indent="-457200" algn="ctr">
              <a:buAutoNum type="arabicPeriod"/>
            </a:pPr>
            <a:r>
              <a:rPr lang="en-US" sz="2000" dirty="0">
                <a:solidFill>
                  <a:schemeClr val="bg1"/>
                </a:solidFill>
                <a:ea typeface="Roboto" panose="02000000000000000000" pitchFamily="2" charset="0"/>
                <a:cs typeface="Roboto" panose="02000000000000000000" pitchFamily="2" charset="0"/>
              </a:rPr>
              <a:t>Acceptance of </a:t>
            </a:r>
            <a:r>
              <a:rPr lang="en-US" sz="2000" u="sng" dirty="0">
                <a:solidFill>
                  <a:schemeClr val="bg1"/>
                </a:solidFill>
                <a:ea typeface="Roboto" panose="02000000000000000000" pitchFamily="2" charset="0"/>
                <a:cs typeface="Roboto" panose="02000000000000000000" pitchFamily="2" charset="0"/>
              </a:rPr>
              <a:t>population density</a:t>
            </a:r>
            <a:endParaRPr lang="en-US" sz="2000" dirty="0">
              <a:solidFill>
                <a:schemeClr val="bg1"/>
              </a:solidFill>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DE9B5599-19EA-4B3E-9DCC-3FBE2F6AF6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808" y="1554481"/>
            <a:ext cx="6168544" cy="3467720"/>
          </a:xfrm>
          <a:prstGeom prst="rect">
            <a:avLst/>
          </a:prstGeom>
        </p:spPr>
      </p:pic>
    </p:spTree>
    <p:extLst>
      <p:ext uri="{BB962C8B-B14F-4D97-AF65-F5344CB8AC3E}">
        <p14:creationId xmlns:p14="http://schemas.microsoft.com/office/powerpoint/2010/main" val="2183346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1EBE6CF-E321-488F-A8C2-8A5CEAEDDFA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28924" y="0"/>
            <a:ext cx="3913384" cy="6858000"/>
          </a:xfrm>
          <a:prstGeom prst="rect">
            <a:avLst/>
          </a:prstGeom>
        </p:spPr>
      </p:pic>
      <p:sp>
        <p:nvSpPr>
          <p:cNvPr id="4" name="TextBox 3">
            <a:extLst>
              <a:ext uri="{FF2B5EF4-FFF2-40B4-BE49-F238E27FC236}">
                <a16:creationId xmlns:a16="http://schemas.microsoft.com/office/drawing/2014/main" id="{1DBA68B5-70BD-4020-AC72-88DCA42C09B5}"/>
              </a:ext>
            </a:extLst>
          </p:cNvPr>
          <p:cNvSpPr txBox="1"/>
          <p:nvPr/>
        </p:nvSpPr>
        <p:spPr>
          <a:xfrm>
            <a:off x="7376160" y="2726712"/>
            <a:ext cx="4901184" cy="523220"/>
          </a:xfrm>
          <a:prstGeom prst="rect">
            <a:avLst/>
          </a:prstGeom>
          <a:noFill/>
        </p:spPr>
        <p:txBody>
          <a:bodyPr wrap="square" rtlCol="0">
            <a:spAutoFit/>
          </a:bodyPr>
          <a:lstStyle/>
          <a:p>
            <a:pPr algn="ctr"/>
            <a:r>
              <a:rPr lang="en-US" sz="2800" dirty="0">
                <a:solidFill>
                  <a:schemeClr val="bg1"/>
                </a:solidFill>
                <a:ea typeface="Roboto" panose="02000000000000000000" pitchFamily="2" charset="0"/>
                <a:cs typeface="Roboto" panose="02000000000000000000" pitchFamily="2" charset="0"/>
              </a:rPr>
              <a:t>The Street as Driver</a:t>
            </a:r>
          </a:p>
        </p:txBody>
      </p:sp>
      <p:sp>
        <p:nvSpPr>
          <p:cNvPr id="7" name="TextBox 6">
            <a:extLst>
              <a:ext uri="{FF2B5EF4-FFF2-40B4-BE49-F238E27FC236}">
                <a16:creationId xmlns:a16="http://schemas.microsoft.com/office/drawing/2014/main" id="{D8A9023D-BB09-4DF3-87B8-AB7753AD23FF}"/>
              </a:ext>
            </a:extLst>
          </p:cNvPr>
          <p:cNvSpPr txBox="1"/>
          <p:nvPr/>
        </p:nvSpPr>
        <p:spPr>
          <a:xfrm>
            <a:off x="7688264" y="3554752"/>
            <a:ext cx="4023360" cy="646331"/>
          </a:xfrm>
          <a:prstGeom prst="rect">
            <a:avLst/>
          </a:prstGeom>
          <a:noFill/>
        </p:spPr>
        <p:txBody>
          <a:bodyPr wrap="square" rtlCol="0">
            <a:spAutoFit/>
          </a:bodyPr>
          <a:lstStyle/>
          <a:p>
            <a:pPr algn="ctr"/>
            <a:r>
              <a:rPr lang="en-US" dirty="0">
                <a:solidFill>
                  <a:schemeClr val="bg1"/>
                </a:solidFill>
                <a:ea typeface="Roboto" panose="02000000000000000000" pitchFamily="2" charset="0"/>
                <a:cs typeface="Roboto" panose="02000000000000000000" pitchFamily="2" charset="0"/>
              </a:rPr>
              <a:t>“Streets provide the principal visual scenes in cities.”</a:t>
            </a:r>
          </a:p>
        </p:txBody>
      </p:sp>
    </p:spTree>
    <p:extLst>
      <p:ext uri="{BB962C8B-B14F-4D97-AF65-F5344CB8AC3E}">
        <p14:creationId xmlns:p14="http://schemas.microsoft.com/office/powerpoint/2010/main" val="1792461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CF836E9-BF66-42D5-841B-1C3E7266760F}"/>
              </a:ext>
            </a:extLst>
          </p:cNvPr>
          <p:cNvSpPr txBox="1"/>
          <p:nvPr/>
        </p:nvSpPr>
        <p:spPr>
          <a:xfrm>
            <a:off x="7376160" y="2726712"/>
            <a:ext cx="4901184" cy="523220"/>
          </a:xfrm>
          <a:prstGeom prst="rect">
            <a:avLst/>
          </a:prstGeom>
          <a:noFill/>
        </p:spPr>
        <p:txBody>
          <a:bodyPr wrap="square" rtlCol="0">
            <a:spAutoFit/>
          </a:bodyPr>
          <a:lstStyle/>
          <a:p>
            <a:pPr algn="ctr"/>
            <a:r>
              <a:rPr lang="en-US" sz="2800" dirty="0">
                <a:solidFill>
                  <a:schemeClr val="bg1"/>
                </a:solidFill>
                <a:ea typeface="Roboto" panose="02000000000000000000" pitchFamily="2" charset="0"/>
                <a:cs typeface="Roboto" panose="02000000000000000000" pitchFamily="2" charset="0"/>
              </a:rPr>
              <a:t>The Street as Driver</a:t>
            </a:r>
          </a:p>
        </p:txBody>
      </p:sp>
      <p:pic>
        <p:nvPicPr>
          <p:cNvPr id="5122" name="Picture 2" descr="Image result for greenwich village map">
            <a:extLst>
              <a:ext uri="{FF2B5EF4-FFF2-40B4-BE49-F238E27FC236}">
                <a16:creationId xmlns:a16="http://schemas.microsoft.com/office/drawing/2014/main" id="{9E5F12EF-83D1-4986-ABA6-87AF265553D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7688264"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85C327F-1D8D-4024-AD6C-2D2E532050F2}"/>
              </a:ext>
            </a:extLst>
          </p:cNvPr>
          <p:cNvSpPr txBox="1"/>
          <p:nvPr/>
        </p:nvSpPr>
        <p:spPr>
          <a:xfrm>
            <a:off x="7688264" y="3554752"/>
            <a:ext cx="4023360" cy="646331"/>
          </a:xfrm>
          <a:prstGeom prst="rect">
            <a:avLst/>
          </a:prstGeom>
          <a:noFill/>
        </p:spPr>
        <p:txBody>
          <a:bodyPr wrap="square" rtlCol="0">
            <a:spAutoFit/>
          </a:bodyPr>
          <a:lstStyle/>
          <a:p>
            <a:pPr algn="ctr"/>
            <a:r>
              <a:rPr lang="en-US" dirty="0">
                <a:solidFill>
                  <a:schemeClr val="bg1"/>
                </a:solidFill>
                <a:ea typeface="Roboto" panose="02000000000000000000" pitchFamily="2" charset="0"/>
                <a:cs typeface="Roboto" panose="02000000000000000000" pitchFamily="2" charset="0"/>
              </a:rPr>
              <a:t>“Streets provide the principal visual scenes in cities.”</a:t>
            </a:r>
          </a:p>
        </p:txBody>
      </p:sp>
    </p:spTree>
    <p:extLst>
      <p:ext uri="{BB962C8B-B14F-4D97-AF65-F5344CB8AC3E}">
        <p14:creationId xmlns:p14="http://schemas.microsoft.com/office/powerpoint/2010/main" val="1080864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25A0224-2642-4948-976A-57046E4B16D8}"/>
              </a:ext>
            </a:extLst>
          </p:cNvPr>
          <p:cNvSpPr txBox="1"/>
          <p:nvPr/>
        </p:nvSpPr>
        <p:spPr>
          <a:xfrm>
            <a:off x="5365588" y="2644170"/>
            <a:ext cx="5915349" cy="1569660"/>
          </a:xfrm>
          <a:prstGeom prst="rect">
            <a:avLst/>
          </a:prstGeom>
          <a:noFill/>
        </p:spPr>
        <p:txBody>
          <a:bodyPr wrap="square" rtlCol="0">
            <a:spAutoFit/>
          </a:bodyPr>
          <a:lstStyle/>
          <a:p>
            <a:pPr algn="ctr"/>
            <a:r>
              <a:rPr lang="en-US" sz="3200" dirty="0">
                <a:solidFill>
                  <a:schemeClr val="bg1"/>
                </a:solidFill>
              </a:rPr>
              <a:t>“As in all Utopias, the right to have plans of any significance belonged only to the planners in charge.”</a:t>
            </a:r>
            <a:endParaRPr lang="en-US" sz="3200" dirty="0">
              <a:solidFill>
                <a:schemeClr val="bg1"/>
              </a:solidFill>
              <a:ea typeface="Roboto" panose="02000000000000000000" pitchFamily="2" charset="0"/>
              <a:cs typeface="Roboto" panose="02000000000000000000" pitchFamily="2" charset="0"/>
            </a:endParaRPr>
          </a:p>
        </p:txBody>
      </p:sp>
      <p:pic>
        <p:nvPicPr>
          <p:cNvPr id="5" name="Picture 4">
            <a:extLst>
              <a:ext uri="{FF2B5EF4-FFF2-40B4-BE49-F238E27FC236}">
                <a16:creationId xmlns:a16="http://schemas.microsoft.com/office/drawing/2014/main" id="{00798B0B-FB36-46A8-A3B5-D4F8C58FFC8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85359" y="1220203"/>
            <a:ext cx="2927322" cy="4417594"/>
          </a:xfrm>
          <a:prstGeom prst="rect">
            <a:avLst/>
          </a:prstGeom>
        </p:spPr>
      </p:pic>
      <p:sp>
        <p:nvSpPr>
          <p:cNvPr id="6" name="TextBox 5">
            <a:extLst>
              <a:ext uri="{FF2B5EF4-FFF2-40B4-BE49-F238E27FC236}">
                <a16:creationId xmlns:a16="http://schemas.microsoft.com/office/drawing/2014/main" id="{2AFD0222-49B9-4771-9614-119CA1CAF4BD}"/>
              </a:ext>
            </a:extLst>
          </p:cNvPr>
          <p:cNvSpPr txBox="1"/>
          <p:nvPr/>
        </p:nvSpPr>
        <p:spPr>
          <a:xfrm>
            <a:off x="7254309" y="6187081"/>
            <a:ext cx="4138633" cy="276999"/>
          </a:xfrm>
          <a:prstGeom prst="rect">
            <a:avLst/>
          </a:prstGeom>
          <a:noFill/>
        </p:spPr>
        <p:txBody>
          <a:bodyPr wrap="none" rtlCol="0">
            <a:spAutoFit/>
          </a:bodyPr>
          <a:lstStyle/>
          <a:p>
            <a:pPr algn="r"/>
            <a:r>
              <a:rPr lang="en-US" sz="1200" dirty="0">
                <a:solidFill>
                  <a:schemeClr val="bg1"/>
                </a:solidFill>
              </a:rPr>
              <a:t>Jane Jacobs, </a:t>
            </a:r>
            <a:r>
              <a:rPr lang="en-US" sz="1200" i="1" dirty="0">
                <a:solidFill>
                  <a:schemeClr val="bg1"/>
                </a:solidFill>
              </a:rPr>
              <a:t>The Death and Life of Great American Cities </a:t>
            </a:r>
            <a:r>
              <a:rPr lang="en-US" sz="1200" dirty="0">
                <a:solidFill>
                  <a:schemeClr val="bg1"/>
                </a:solidFill>
              </a:rPr>
              <a:t>(1961)</a:t>
            </a:r>
          </a:p>
        </p:txBody>
      </p:sp>
    </p:spTree>
    <p:extLst>
      <p:ext uri="{BB962C8B-B14F-4D97-AF65-F5344CB8AC3E}">
        <p14:creationId xmlns:p14="http://schemas.microsoft.com/office/powerpoint/2010/main" val="1931736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25A0224-2642-4948-976A-57046E4B16D8}"/>
              </a:ext>
            </a:extLst>
          </p:cNvPr>
          <p:cNvSpPr txBox="1"/>
          <p:nvPr/>
        </p:nvSpPr>
        <p:spPr>
          <a:xfrm>
            <a:off x="5781675" y="1771226"/>
            <a:ext cx="5578510" cy="3477875"/>
          </a:xfrm>
          <a:prstGeom prst="rect">
            <a:avLst/>
          </a:prstGeom>
          <a:noFill/>
        </p:spPr>
        <p:txBody>
          <a:bodyPr wrap="square" rtlCol="0">
            <a:spAutoFit/>
          </a:bodyPr>
          <a:lstStyle/>
          <a:p>
            <a:pPr algn="ctr"/>
            <a:r>
              <a:rPr lang="en-US" sz="2000" dirty="0">
                <a:solidFill>
                  <a:schemeClr val="bg1"/>
                </a:solidFill>
              </a:rPr>
              <a:t>"</a:t>
            </a:r>
            <a:r>
              <a:rPr lang="en-US" sz="2000" dirty="0">
                <a:solidFill>
                  <a:srgbClr val="FF0000"/>
                </a:solidFill>
              </a:rPr>
              <a:t>This book is an attack on current city planning and rebuilding. </a:t>
            </a:r>
            <a:r>
              <a:rPr lang="en-US" sz="2000" dirty="0">
                <a:solidFill>
                  <a:schemeClr val="bg1"/>
                </a:solidFill>
              </a:rPr>
              <a:t>It is also, and mostly, an attempt to introduce new principles of city planning and rebuilding, different and even opposite from those now taught in everything from schools of architecture and planning to Sunday supplements and women's magazines. My attack is not based on quibbles about rebuilding methods or hair-splitting about fashions in design. </a:t>
            </a:r>
            <a:r>
              <a:rPr lang="en-US" sz="2000" dirty="0">
                <a:solidFill>
                  <a:srgbClr val="FF0000"/>
                </a:solidFill>
              </a:rPr>
              <a:t>It is an attack, rather, on the principles and aims that have shaped modern, orthodox city planning and rebuilding</a:t>
            </a:r>
            <a:r>
              <a:rPr lang="en-US" sz="2000" dirty="0">
                <a:solidFill>
                  <a:schemeClr val="bg1"/>
                </a:solidFill>
              </a:rPr>
              <a:t>."</a:t>
            </a:r>
            <a:endParaRPr lang="en-US" sz="2000" dirty="0">
              <a:solidFill>
                <a:schemeClr val="bg1"/>
              </a:solidFill>
              <a:ea typeface="Roboto" panose="02000000000000000000" pitchFamily="2" charset="0"/>
              <a:cs typeface="Roboto" panose="02000000000000000000" pitchFamily="2" charset="0"/>
            </a:endParaRPr>
          </a:p>
        </p:txBody>
      </p:sp>
      <p:pic>
        <p:nvPicPr>
          <p:cNvPr id="5" name="Picture 4">
            <a:extLst>
              <a:ext uri="{FF2B5EF4-FFF2-40B4-BE49-F238E27FC236}">
                <a16:creationId xmlns:a16="http://schemas.microsoft.com/office/drawing/2014/main" id="{DDFBD3D1-6680-44FE-B748-8A2B1E23A7A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85359" y="1220203"/>
            <a:ext cx="2927322" cy="4417594"/>
          </a:xfrm>
          <a:prstGeom prst="rect">
            <a:avLst/>
          </a:prstGeom>
        </p:spPr>
      </p:pic>
      <p:sp>
        <p:nvSpPr>
          <p:cNvPr id="6" name="TextBox 5">
            <a:extLst>
              <a:ext uri="{FF2B5EF4-FFF2-40B4-BE49-F238E27FC236}">
                <a16:creationId xmlns:a16="http://schemas.microsoft.com/office/drawing/2014/main" id="{4C0FBF61-CA5A-4855-81E2-2F56601D4C77}"/>
              </a:ext>
            </a:extLst>
          </p:cNvPr>
          <p:cNvSpPr txBox="1"/>
          <p:nvPr/>
        </p:nvSpPr>
        <p:spPr>
          <a:xfrm>
            <a:off x="7254309" y="6187081"/>
            <a:ext cx="4138633" cy="276999"/>
          </a:xfrm>
          <a:prstGeom prst="rect">
            <a:avLst/>
          </a:prstGeom>
          <a:noFill/>
        </p:spPr>
        <p:txBody>
          <a:bodyPr wrap="none" rtlCol="0">
            <a:spAutoFit/>
          </a:bodyPr>
          <a:lstStyle/>
          <a:p>
            <a:pPr algn="r"/>
            <a:r>
              <a:rPr lang="en-US" sz="1200" dirty="0">
                <a:solidFill>
                  <a:schemeClr val="bg1"/>
                </a:solidFill>
              </a:rPr>
              <a:t>Jane Jacobs, </a:t>
            </a:r>
            <a:r>
              <a:rPr lang="en-US" sz="1200" i="1" dirty="0">
                <a:solidFill>
                  <a:schemeClr val="bg1"/>
                </a:solidFill>
              </a:rPr>
              <a:t>The Death and Life of Great American Cities </a:t>
            </a:r>
            <a:r>
              <a:rPr lang="en-US" sz="1200" dirty="0">
                <a:solidFill>
                  <a:schemeClr val="bg1"/>
                </a:solidFill>
              </a:rPr>
              <a:t>(1961)</a:t>
            </a:r>
          </a:p>
        </p:txBody>
      </p:sp>
    </p:spTree>
    <p:extLst>
      <p:ext uri="{BB962C8B-B14F-4D97-AF65-F5344CB8AC3E}">
        <p14:creationId xmlns:p14="http://schemas.microsoft.com/office/powerpoint/2010/main" val="805074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DD6BDE9-314E-46F4-AF49-F6F71FE4B7C1}"/>
              </a:ext>
            </a:extLst>
          </p:cNvPr>
          <p:cNvSpPr txBox="1"/>
          <p:nvPr/>
        </p:nvSpPr>
        <p:spPr>
          <a:xfrm>
            <a:off x="8502342" y="6187081"/>
            <a:ext cx="2890600" cy="276999"/>
          </a:xfrm>
          <a:prstGeom prst="rect">
            <a:avLst/>
          </a:prstGeom>
          <a:noFill/>
        </p:spPr>
        <p:txBody>
          <a:bodyPr wrap="none" rtlCol="0">
            <a:spAutoFit/>
          </a:bodyPr>
          <a:lstStyle/>
          <a:p>
            <a:pPr algn="r"/>
            <a:r>
              <a:rPr lang="en-US" sz="1200" dirty="0">
                <a:solidFill>
                  <a:schemeClr val="bg1"/>
                </a:solidFill>
              </a:rPr>
              <a:t>Ebenezer Howard, ‘The Garden City’ (1898)</a:t>
            </a:r>
          </a:p>
        </p:txBody>
      </p:sp>
      <p:pic>
        <p:nvPicPr>
          <p:cNvPr id="1028" name="Picture 4" descr="Related image">
            <a:extLst>
              <a:ext uri="{FF2B5EF4-FFF2-40B4-BE49-F238E27FC236}">
                <a16:creationId xmlns:a16="http://schemas.microsoft.com/office/drawing/2014/main" id="{92E7DE9E-E9AA-4760-A868-E2C2D957A15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13164" y="1466506"/>
            <a:ext cx="3142195" cy="392498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a:extLst>
              <a:ext uri="{FF2B5EF4-FFF2-40B4-BE49-F238E27FC236}">
                <a16:creationId xmlns:a16="http://schemas.microsoft.com/office/drawing/2014/main" id="{ACD8B7B3-9D54-4AFC-BFF8-9D31469B05D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54685" y="733251"/>
            <a:ext cx="3651739" cy="5391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0759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DD6BDE9-314E-46F4-AF49-F6F71FE4B7C1}"/>
              </a:ext>
            </a:extLst>
          </p:cNvPr>
          <p:cNvSpPr txBox="1"/>
          <p:nvPr/>
        </p:nvSpPr>
        <p:spPr>
          <a:xfrm>
            <a:off x="8502342" y="6187081"/>
            <a:ext cx="2890600" cy="276999"/>
          </a:xfrm>
          <a:prstGeom prst="rect">
            <a:avLst/>
          </a:prstGeom>
          <a:noFill/>
        </p:spPr>
        <p:txBody>
          <a:bodyPr wrap="none" rtlCol="0">
            <a:spAutoFit/>
          </a:bodyPr>
          <a:lstStyle/>
          <a:p>
            <a:pPr algn="r"/>
            <a:r>
              <a:rPr lang="en-US" sz="1200" dirty="0">
                <a:solidFill>
                  <a:schemeClr val="bg1"/>
                </a:solidFill>
              </a:rPr>
              <a:t>Ebenezer Howard, ‘The Garden City’ (1898)</a:t>
            </a:r>
          </a:p>
        </p:txBody>
      </p:sp>
      <p:pic>
        <p:nvPicPr>
          <p:cNvPr id="1026" name="Picture 2" descr="Image result for ebenezer howard">
            <a:extLst>
              <a:ext uri="{FF2B5EF4-FFF2-40B4-BE49-F238E27FC236}">
                <a16:creationId xmlns:a16="http://schemas.microsoft.com/office/drawing/2014/main" id="{394CFBE3-E948-4C6F-B6C2-28D2D5A2964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46574" y="737694"/>
            <a:ext cx="5946368" cy="50667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a:extLst>
              <a:ext uri="{FF2B5EF4-FFF2-40B4-BE49-F238E27FC236}">
                <a16:creationId xmlns:a16="http://schemas.microsoft.com/office/drawing/2014/main" id="{92E7DE9E-E9AA-4760-A868-E2C2D957A15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13164" y="1466506"/>
            <a:ext cx="3142195" cy="3924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244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CC2EA2-91B3-45AE-B7ED-161CF00DB779}"/>
              </a:ext>
            </a:extLst>
          </p:cNvPr>
          <p:cNvSpPr txBox="1"/>
          <p:nvPr/>
        </p:nvSpPr>
        <p:spPr>
          <a:xfrm>
            <a:off x="1054873" y="571807"/>
            <a:ext cx="10082254" cy="553998"/>
          </a:xfrm>
          <a:prstGeom prst="rect">
            <a:avLst/>
          </a:prstGeom>
          <a:noFill/>
        </p:spPr>
        <p:txBody>
          <a:bodyPr wrap="square" rtlCol="0">
            <a:spAutoFit/>
          </a:bodyPr>
          <a:lstStyle/>
          <a:p>
            <a:pPr algn="ctr"/>
            <a:r>
              <a:rPr lang="en-US" sz="3000" dirty="0">
                <a:solidFill>
                  <a:schemeClr val="bg1"/>
                </a:solidFill>
                <a:ea typeface="Roboto" panose="02000000000000000000" pitchFamily="2" charset="0"/>
                <a:cs typeface="Roboto" panose="02000000000000000000" pitchFamily="2" charset="0"/>
              </a:rPr>
              <a:t>REVIEW</a:t>
            </a:r>
          </a:p>
        </p:txBody>
      </p:sp>
      <p:pic>
        <p:nvPicPr>
          <p:cNvPr id="5" name="Picture 4">
            <a:extLst>
              <a:ext uri="{FF2B5EF4-FFF2-40B4-BE49-F238E27FC236}">
                <a16:creationId xmlns:a16="http://schemas.microsoft.com/office/drawing/2014/main" id="{BB91AED1-39F9-47A8-9606-EAD3EC9D69F0}"/>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343751" y="1489810"/>
            <a:ext cx="5452263" cy="3066896"/>
          </a:xfrm>
          <a:prstGeom prst="rect">
            <a:avLst/>
          </a:prstGeom>
        </p:spPr>
      </p:pic>
      <p:pic>
        <p:nvPicPr>
          <p:cNvPr id="7" name="Picture 6">
            <a:extLst>
              <a:ext uri="{FF2B5EF4-FFF2-40B4-BE49-F238E27FC236}">
                <a16:creationId xmlns:a16="http://schemas.microsoft.com/office/drawing/2014/main" id="{9C461DE7-7AF0-4285-BB37-DDC4D31FF22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506482" y="1489810"/>
            <a:ext cx="3321549" cy="3066897"/>
          </a:xfrm>
          <a:prstGeom prst="rect">
            <a:avLst/>
          </a:prstGeom>
        </p:spPr>
      </p:pic>
      <p:sp>
        <p:nvSpPr>
          <p:cNvPr id="9" name="TextBox 8">
            <a:extLst>
              <a:ext uri="{FF2B5EF4-FFF2-40B4-BE49-F238E27FC236}">
                <a16:creationId xmlns:a16="http://schemas.microsoft.com/office/drawing/2014/main" id="{4A8F81CC-3FFB-4C0C-87DC-FE135BEE1F16}"/>
              </a:ext>
            </a:extLst>
          </p:cNvPr>
          <p:cNvSpPr txBox="1"/>
          <p:nvPr/>
        </p:nvSpPr>
        <p:spPr>
          <a:xfrm>
            <a:off x="1375954" y="4983469"/>
            <a:ext cx="9440092" cy="769441"/>
          </a:xfrm>
          <a:prstGeom prst="rect">
            <a:avLst/>
          </a:prstGeom>
          <a:noFill/>
        </p:spPr>
        <p:txBody>
          <a:bodyPr wrap="square" rtlCol="0">
            <a:spAutoFit/>
          </a:bodyPr>
          <a:lstStyle/>
          <a:p>
            <a:pPr algn="ctr"/>
            <a:r>
              <a:rPr lang="en-US" sz="4400" dirty="0">
                <a:solidFill>
                  <a:schemeClr val="bg1"/>
                </a:solidFill>
                <a:ea typeface="Roboto" panose="02000000000000000000" pitchFamily="2" charset="0"/>
                <a:cs typeface="Roboto" panose="02000000000000000000" pitchFamily="2" charset="0"/>
              </a:rPr>
              <a:t>Describe qualities of this project</a:t>
            </a:r>
          </a:p>
        </p:txBody>
      </p:sp>
    </p:spTree>
    <p:extLst>
      <p:ext uri="{BB962C8B-B14F-4D97-AF65-F5344CB8AC3E}">
        <p14:creationId xmlns:p14="http://schemas.microsoft.com/office/powerpoint/2010/main" val="3923873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DD6BDE9-314E-46F4-AF49-F6F71FE4B7C1}"/>
              </a:ext>
            </a:extLst>
          </p:cNvPr>
          <p:cNvSpPr txBox="1"/>
          <p:nvPr/>
        </p:nvSpPr>
        <p:spPr>
          <a:xfrm>
            <a:off x="8502342" y="6187081"/>
            <a:ext cx="2890600" cy="276999"/>
          </a:xfrm>
          <a:prstGeom prst="rect">
            <a:avLst/>
          </a:prstGeom>
          <a:noFill/>
        </p:spPr>
        <p:txBody>
          <a:bodyPr wrap="none" rtlCol="0">
            <a:spAutoFit/>
          </a:bodyPr>
          <a:lstStyle/>
          <a:p>
            <a:pPr algn="r"/>
            <a:r>
              <a:rPr lang="en-US" sz="1200" dirty="0">
                <a:solidFill>
                  <a:schemeClr val="bg1"/>
                </a:solidFill>
              </a:rPr>
              <a:t>Ebenezer Howard, ‘The Garden City’ (1898)</a:t>
            </a:r>
          </a:p>
        </p:txBody>
      </p:sp>
      <p:pic>
        <p:nvPicPr>
          <p:cNvPr id="1028" name="Picture 4" descr="Related image">
            <a:extLst>
              <a:ext uri="{FF2B5EF4-FFF2-40B4-BE49-F238E27FC236}">
                <a16:creationId xmlns:a16="http://schemas.microsoft.com/office/drawing/2014/main" id="{92E7DE9E-E9AA-4760-A868-E2C2D957A15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13164" y="1466506"/>
            <a:ext cx="3142195" cy="392498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ebenezer howard">
            <a:extLst>
              <a:ext uri="{FF2B5EF4-FFF2-40B4-BE49-F238E27FC236}">
                <a16:creationId xmlns:a16="http://schemas.microsoft.com/office/drawing/2014/main" id="{CF9C0588-D3C6-4F12-9257-828F75136822}"/>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957263" y="688427"/>
            <a:ext cx="4890652" cy="5172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4188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DD6BDE9-314E-46F4-AF49-F6F71FE4B7C1}"/>
              </a:ext>
            </a:extLst>
          </p:cNvPr>
          <p:cNvSpPr txBox="1"/>
          <p:nvPr/>
        </p:nvSpPr>
        <p:spPr>
          <a:xfrm>
            <a:off x="8502342" y="6187081"/>
            <a:ext cx="2890600" cy="276999"/>
          </a:xfrm>
          <a:prstGeom prst="rect">
            <a:avLst/>
          </a:prstGeom>
          <a:noFill/>
        </p:spPr>
        <p:txBody>
          <a:bodyPr wrap="none" rtlCol="0">
            <a:spAutoFit/>
          </a:bodyPr>
          <a:lstStyle/>
          <a:p>
            <a:pPr algn="r"/>
            <a:r>
              <a:rPr lang="en-US" sz="1200" dirty="0">
                <a:solidFill>
                  <a:schemeClr val="bg1"/>
                </a:solidFill>
              </a:rPr>
              <a:t>Ebenezer Howard, ‘The Garden City’ (1898)</a:t>
            </a:r>
          </a:p>
        </p:txBody>
      </p:sp>
      <p:pic>
        <p:nvPicPr>
          <p:cNvPr id="2050" name="Picture 2" descr="Image result for ebenezer howard">
            <a:extLst>
              <a:ext uri="{FF2B5EF4-FFF2-40B4-BE49-F238E27FC236}">
                <a16:creationId xmlns:a16="http://schemas.microsoft.com/office/drawing/2014/main" id="{FD3A08C4-C174-4F29-AB13-EF17299478D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91048" y="471330"/>
            <a:ext cx="7209906" cy="5616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17563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DD6BDE9-314E-46F4-AF49-F6F71FE4B7C1}"/>
              </a:ext>
            </a:extLst>
          </p:cNvPr>
          <p:cNvSpPr txBox="1"/>
          <p:nvPr/>
        </p:nvSpPr>
        <p:spPr>
          <a:xfrm>
            <a:off x="9178681" y="6187081"/>
            <a:ext cx="2214261" cy="276999"/>
          </a:xfrm>
          <a:prstGeom prst="rect">
            <a:avLst/>
          </a:prstGeom>
          <a:noFill/>
        </p:spPr>
        <p:txBody>
          <a:bodyPr wrap="none" rtlCol="0">
            <a:spAutoFit/>
          </a:bodyPr>
          <a:lstStyle/>
          <a:p>
            <a:pPr algn="r"/>
            <a:r>
              <a:rPr lang="en-US" sz="1200" dirty="0">
                <a:solidFill>
                  <a:schemeClr val="bg1"/>
                </a:solidFill>
              </a:rPr>
              <a:t>Greenwich Village, NYC (c. 1960)</a:t>
            </a:r>
          </a:p>
        </p:txBody>
      </p:sp>
      <p:pic>
        <p:nvPicPr>
          <p:cNvPr id="6" name="Picture 5">
            <a:extLst>
              <a:ext uri="{FF2B5EF4-FFF2-40B4-BE49-F238E27FC236}">
                <a16:creationId xmlns:a16="http://schemas.microsoft.com/office/drawing/2014/main" id="{2C0A3D23-FC3B-482E-A224-753A6A9122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19949" y="1013798"/>
            <a:ext cx="4089604" cy="4673834"/>
          </a:xfrm>
          <a:prstGeom prst="rect">
            <a:avLst/>
          </a:prstGeom>
        </p:spPr>
      </p:pic>
      <p:sp>
        <p:nvSpPr>
          <p:cNvPr id="4" name="TextBox 3">
            <a:extLst>
              <a:ext uri="{FF2B5EF4-FFF2-40B4-BE49-F238E27FC236}">
                <a16:creationId xmlns:a16="http://schemas.microsoft.com/office/drawing/2014/main" id="{025A0224-2642-4948-976A-57046E4B16D8}"/>
              </a:ext>
            </a:extLst>
          </p:cNvPr>
          <p:cNvSpPr txBox="1"/>
          <p:nvPr/>
        </p:nvSpPr>
        <p:spPr>
          <a:xfrm>
            <a:off x="723900" y="3058327"/>
            <a:ext cx="5578510" cy="523220"/>
          </a:xfrm>
          <a:prstGeom prst="rect">
            <a:avLst/>
          </a:prstGeom>
          <a:noFill/>
        </p:spPr>
        <p:txBody>
          <a:bodyPr wrap="square" rtlCol="0">
            <a:spAutoFit/>
          </a:bodyPr>
          <a:lstStyle/>
          <a:p>
            <a:pPr algn="ctr"/>
            <a:r>
              <a:rPr lang="en-US" sz="2800" i="1" dirty="0">
                <a:solidFill>
                  <a:schemeClr val="bg1"/>
                </a:solidFill>
              </a:rPr>
              <a:t>“A city cannot be a work of art”</a:t>
            </a:r>
          </a:p>
        </p:txBody>
      </p:sp>
    </p:spTree>
    <p:extLst>
      <p:ext uri="{BB962C8B-B14F-4D97-AF65-F5344CB8AC3E}">
        <p14:creationId xmlns:p14="http://schemas.microsoft.com/office/powerpoint/2010/main" val="2437804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DD6BDE9-314E-46F4-AF49-F6F71FE4B7C1}"/>
              </a:ext>
            </a:extLst>
          </p:cNvPr>
          <p:cNvSpPr txBox="1"/>
          <p:nvPr/>
        </p:nvSpPr>
        <p:spPr>
          <a:xfrm>
            <a:off x="9433687" y="6187081"/>
            <a:ext cx="1959255" cy="276999"/>
          </a:xfrm>
          <a:prstGeom prst="rect">
            <a:avLst/>
          </a:prstGeom>
          <a:noFill/>
        </p:spPr>
        <p:txBody>
          <a:bodyPr wrap="none" rtlCol="0">
            <a:spAutoFit/>
          </a:bodyPr>
          <a:lstStyle/>
          <a:p>
            <a:pPr algn="r"/>
            <a:r>
              <a:rPr lang="en-US" sz="1200" dirty="0">
                <a:solidFill>
                  <a:schemeClr val="bg1"/>
                </a:solidFill>
              </a:rPr>
              <a:t>Robert Moses (1888 – 1981)</a:t>
            </a:r>
          </a:p>
        </p:txBody>
      </p:sp>
      <p:pic>
        <p:nvPicPr>
          <p:cNvPr id="8" name="Picture 2" descr="Image result for robert mose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7122" y="1087901"/>
            <a:ext cx="7019869" cy="4682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4821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DD6BDE9-314E-46F4-AF49-F6F71FE4B7C1}"/>
              </a:ext>
            </a:extLst>
          </p:cNvPr>
          <p:cNvSpPr txBox="1"/>
          <p:nvPr/>
        </p:nvSpPr>
        <p:spPr>
          <a:xfrm>
            <a:off x="916066" y="2934137"/>
            <a:ext cx="4826365" cy="523220"/>
          </a:xfrm>
          <a:prstGeom prst="rect">
            <a:avLst/>
          </a:prstGeom>
          <a:noFill/>
        </p:spPr>
        <p:txBody>
          <a:bodyPr wrap="square" rtlCol="0">
            <a:spAutoFit/>
          </a:bodyPr>
          <a:lstStyle/>
          <a:p>
            <a:pPr algn="ctr"/>
            <a:r>
              <a:rPr lang="en-US" sz="2800" dirty="0">
                <a:solidFill>
                  <a:schemeClr val="bg1"/>
                </a:solidFill>
              </a:rPr>
              <a:t>Washington Square Park</a:t>
            </a:r>
          </a:p>
        </p:txBody>
      </p:sp>
      <p:sp>
        <p:nvSpPr>
          <p:cNvPr id="4" name="TextBox 3">
            <a:extLst>
              <a:ext uri="{FF2B5EF4-FFF2-40B4-BE49-F238E27FC236}">
                <a16:creationId xmlns:a16="http://schemas.microsoft.com/office/drawing/2014/main" id="{C97DD7EC-263C-43DC-A15F-18AF597CDE3E}"/>
              </a:ext>
            </a:extLst>
          </p:cNvPr>
          <p:cNvSpPr txBox="1"/>
          <p:nvPr/>
        </p:nvSpPr>
        <p:spPr>
          <a:xfrm>
            <a:off x="6181344" y="2934137"/>
            <a:ext cx="4826365" cy="523220"/>
          </a:xfrm>
          <a:prstGeom prst="rect">
            <a:avLst/>
          </a:prstGeom>
          <a:noFill/>
        </p:spPr>
        <p:txBody>
          <a:bodyPr wrap="square" rtlCol="0">
            <a:spAutoFit/>
          </a:bodyPr>
          <a:lstStyle/>
          <a:p>
            <a:pPr algn="ctr"/>
            <a:r>
              <a:rPr lang="en-US" sz="2800" dirty="0">
                <a:solidFill>
                  <a:schemeClr val="bg1"/>
                </a:solidFill>
              </a:rPr>
              <a:t>Lower Manhattan Expressway</a:t>
            </a:r>
          </a:p>
        </p:txBody>
      </p:sp>
    </p:spTree>
    <p:extLst>
      <p:ext uri="{BB962C8B-B14F-4D97-AF65-F5344CB8AC3E}">
        <p14:creationId xmlns:p14="http://schemas.microsoft.com/office/powerpoint/2010/main" val="36540011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0A3D23-FC3B-482E-A224-753A6A9122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3999" y="966173"/>
            <a:ext cx="4089604" cy="4673834"/>
          </a:xfrm>
          <a:prstGeom prst="rect">
            <a:avLst/>
          </a:prstGeom>
        </p:spPr>
      </p:pic>
      <p:sp>
        <p:nvSpPr>
          <p:cNvPr id="5" name="TextBox 4">
            <a:extLst>
              <a:ext uri="{FF2B5EF4-FFF2-40B4-BE49-F238E27FC236}">
                <a16:creationId xmlns:a16="http://schemas.microsoft.com/office/drawing/2014/main" id="{4DD6BDE9-314E-46F4-AF49-F6F71FE4B7C1}"/>
              </a:ext>
            </a:extLst>
          </p:cNvPr>
          <p:cNvSpPr txBox="1"/>
          <p:nvPr/>
        </p:nvSpPr>
        <p:spPr>
          <a:xfrm>
            <a:off x="6238966" y="6187081"/>
            <a:ext cx="5153976" cy="461665"/>
          </a:xfrm>
          <a:prstGeom prst="rect">
            <a:avLst/>
          </a:prstGeom>
          <a:noFill/>
        </p:spPr>
        <p:txBody>
          <a:bodyPr wrap="none" rtlCol="0">
            <a:spAutoFit/>
          </a:bodyPr>
          <a:lstStyle/>
          <a:p>
            <a:pPr algn="r"/>
            <a:r>
              <a:rPr lang="en-US" sz="1200" dirty="0">
                <a:solidFill>
                  <a:schemeClr val="bg1"/>
                </a:solidFill>
              </a:rPr>
              <a:t>Greenwich Village, NYC (c. 1960)</a:t>
            </a:r>
          </a:p>
          <a:p>
            <a:pPr algn="r"/>
            <a:r>
              <a:rPr lang="en-US" sz="1200" dirty="0">
                <a:solidFill>
                  <a:schemeClr val="bg1"/>
                </a:solidFill>
              </a:rPr>
              <a:t>Right: Robert Moses, infrastructural proposal for Washington Square Park (1955)</a:t>
            </a:r>
          </a:p>
        </p:txBody>
      </p:sp>
      <p:pic>
        <p:nvPicPr>
          <p:cNvPr id="6" name="Picture 5">
            <a:extLst>
              <a:ext uri="{FF2B5EF4-FFF2-40B4-BE49-F238E27FC236}">
                <a16:creationId xmlns:a16="http://schemas.microsoft.com/office/drawing/2014/main" id="{2C0A3D23-FC3B-482E-A224-753A6A9122B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00550" y="1329330"/>
            <a:ext cx="5252152" cy="3947520"/>
          </a:xfrm>
          <a:prstGeom prst="rect">
            <a:avLst/>
          </a:prstGeom>
        </p:spPr>
      </p:pic>
    </p:spTree>
    <p:extLst>
      <p:ext uri="{BB962C8B-B14F-4D97-AF65-F5344CB8AC3E}">
        <p14:creationId xmlns:p14="http://schemas.microsoft.com/office/powerpoint/2010/main" val="42785472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0A3D23-FC3B-482E-A224-753A6A9122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8826" y="1815105"/>
            <a:ext cx="4959950" cy="2975970"/>
          </a:xfrm>
          <a:prstGeom prst="rect">
            <a:avLst/>
          </a:prstGeom>
        </p:spPr>
      </p:pic>
      <p:sp>
        <p:nvSpPr>
          <p:cNvPr id="5" name="TextBox 4">
            <a:extLst>
              <a:ext uri="{FF2B5EF4-FFF2-40B4-BE49-F238E27FC236}">
                <a16:creationId xmlns:a16="http://schemas.microsoft.com/office/drawing/2014/main" id="{4DD6BDE9-314E-46F4-AF49-F6F71FE4B7C1}"/>
              </a:ext>
            </a:extLst>
          </p:cNvPr>
          <p:cNvSpPr txBox="1"/>
          <p:nvPr/>
        </p:nvSpPr>
        <p:spPr>
          <a:xfrm>
            <a:off x="6238966" y="6187081"/>
            <a:ext cx="5153976" cy="461665"/>
          </a:xfrm>
          <a:prstGeom prst="rect">
            <a:avLst/>
          </a:prstGeom>
          <a:noFill/>
        </p:spPr>
        <p:txBody>
          <a:bodyPr wrap="none" rtlCol="0">
            <a:spAutoFit/>
          </a:bodyPr>
          <a:lstStyle/>
          <a:p>
            <a:pPr algn="r"/>
            <a:r>
              <a:rPr lang="en-US" sz="1200" dirty="0">
                <a:solidFill>
                  <a:schemeClr val="bg1"/>
                </a:solidFill>
              </a:rPr>
              <a:t>Greenwich Village, NYC (c. 1960)</a:t>
            </a:r>
          </a:p>
          <a:p>
            <a:pPr algn="r"/>
            <a:r>
              <a:rPr lang="en-US" sz="1200" dirty="0">
                <a:solidFill>
                  <a:schemeClr val="bg1"/>
                </a:solidFill>
              </a:rPr>
              <a:t>Right: Robert Moses, infrastructural proposal for Washington Square Park (1955)</a:t>
            </a:r>
          </a:p>
        </p:txBody>
      </p:sp>
      <p:pic>
        <p:nvPicPr>
          <p:cNvPr id="6" name="Picture 5">
            <a:extLst>
              <a:ext uri="{FF2B5EF4-FFF2-40B4-BE49-F238E27FC236}">
                <a16:creationId xmlns:a16="http://schemas.microsoft.com/office/drawing/2014/main" id="{2C0A3D23-FC3B-482E-A224-753A6A9122B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00550" y="1329330"/>
            <a:ext cx="5252152" cy="3947520"/>
          </a:xfrm>
          <a:prstGeom prst="rect">
            <a:avLst/>
          </a:prstGeom>
        </p:spPr>
      </p:pic>
    </p:spTree>
    <p:extLst>
      <p:ext uri="{BB962C8B-B14F-4D97-AF65-F5344CB8AC3E}">
        <p14:creationId xmlns:p14="http://schemas.microsoft.com/office/powerpoint/2010/main" val="14728230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0A3D23-FC3B-482E-A224-753A6A9122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2958" y="1265393"/>
            <a:ext cx="6116130" cy="4113030"/>
          </a:xfrm>
          <a:prstGeom prst="rect">
            <a:avLst/>
          </a:prstGeom>
        </p:spPr>
      </p:pic>
      <p:sp>
        <p:nvSpPr>
          <p:cNvPr id="5" name="TextBox 4">
            <a:extLst>
              <a:ext uri="{FF2B5EF4-FFF2-40B4-BE49-F238E27FC236}">
                <a16:creationId xmlns:a16="http://schemas.microsoft.com/office/drawing/2014/main" id="{4DD6BDE9-314E-46F4-AF49-F6F71FE4B7C1}"/>
              </a:ext>
            </a:extLst>
          </p:cNvPr>
          <p:cNvSpPr txBox="1"/>
          <p:nvPr/>
        </p:nvSpPr>
        <p:spPr>
          <a:xfrm>
            <a:off x="4339216" y="6187081"/>
            <a:ext cx="7053726" cy="461665"/>
          </a:xfrm>
          <a:prstGeom prst="rect">
            <a:avLst/>
          </a:prstGeom>
          <a:noFill/>
        </p:spPr>
        <p:txBody>
          <a:bodyPr wrap="none" rtlCol="0">
            <a:spAutoFit/>
          </a:bodyPr>
          <a:lstStyle/>
          <a:p>
            <a:pPr algn="r"/>
            <a:r>
              <a:rPr lang="en-US" sz="1200" dirty="0">
                <a:solidFill>
                  <a:schemeClr val="bg1"/>
                </a:solidFill>
              </a:rPr>
              <a:t>Hybrid residential/infrastructural proposal for the Lower Manhattan Expressway (LOMEX) development (1961)</a:t>
            </a:r>
          </a:p>
          <a:p>
            <a:pPr algn="r"/>
            <a:r>
              <a:rPr lang="en-US" sz="1200" dirty="0">
                <a:solidFill>
                  <a:schemeClr val="bg1"/>
                </a:solidFill>
              </a:rPr>
              <a:t>Right: Paul Rudolph, </a:t>
            </a:r>
            <a:r>
              <a:rPr lang="en-US" sz="1200" i="1" dirty="0">
                <a:solidFill>
                  <a:schemeClr val="bg1"/>
                </a:solidFill>
              </a:rPr>
              <a:t>Rudolph Hall (Yale University)</a:t>
            </a:r>
            <a:r>
              <a:rPr lang="en-US" sz="1200" dirty="0">
                <a:solidFill>
                  <a:schemeClr val="bg1"/>
                </a:solidFill>
              </a:rPr>
              <a:t> (1963)</a:t>
            </a:r>
          </a:p>
        </p:txBody>
      </p:sp>
      <p:pic>
        <p:nvPicPr>
          <p:cNvPr id="8194" name="Picture 2" descr="Image result for paul rudolph portrait">
            <a:extLst>
              <a:ext uri="{FF2B5EF4-FFF2-40B4-BE49-F238E27FC236}">
                <a16:creationId xmlns:a16="http://schemas.microsoft.com/office/drawing/2014/main" id="{3BE6A65A-24F2-4CDD-9224-02276E75645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68896" y="1699017"/>
            <a:ext cx="4328160" cy="3459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6139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0A3D23-FC3B-482E-A224-753A6A9122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2958" y="1265393"/>
            <a:ext cx="6116130" cy="4113030"/>
          </a:xfrm>
          <a:prstGeom prst="rect">
            <a:avLst/>
          </a:prstGeom>
        </p:spPr>
      </p:pic>
      <p:sp>
        <p:nvSpPr>
          <p:cNvPr id="5" name="TextBox 4">
            <a:extLst>
              <a:ext uri="{FF2B5EF4-FFF2-40B4-BE49-F238E27FC236}">
                <a16:creationId xmlns:a16="http://schemas.microsoft.com/office/drawing/2014/main" id="{4DD6BDE9-314E-46F4-AF49-F6F71FE4B7C1}"/>
              </a:ext>
            </a:extLst>
          </p:cNvPr>
          <p:cNvSpPr txBox="1"/>
          <p:nvPr/>
        </p:nvSpPr>
        <p:spPr>
          <a:xfrm>
            <a:off x="4386793" y="6187081"/>
            <a:ext cx="7006149" cy="276999"/>
          </a:xfrm>
          <a:prstGeom prst="rect">
            <a:avLst/>
          </a:prstGeom>
          <a:noFill/>
        </p:spPr>
        <p:txBody>
          <a:bodyPr wrap="none" rtlCol="0">
            <a:spAutoFit/>
          </a:bodyPr>
          <a:lstStyle/>
          <a:p>
            <a:pPr algn="r"/>
            <a:r>
              <a:rPr lang="en-US" sz="1200" dirty="0">
                <a:solidFill>
                  <a:schemeClr val="bg1"/>
                </a:solidFill>
              </a:rPr>
              <a:t>Hybrid residential/infrastructural proposal for the Lower Manhattan Expressway (LOMEX) development (1961)</a:t>
            </a:r>
          </a:p>
        </p:txBody>
      </p:sp>
      <p:pic>
        <p:nvPicPr>
          <p:cNvPr id="6" name="Picture 5">
            <a:extLst>
              <a:ext uri="{FF2B5EF4-FFF2-40B4-BE49-F238E27FC236}">
                <a16:creationId xmlns:a16="http://schemas.microsoft.com/office/drawing/2014/main" id="{2C0A3D23-FC3B-482E-A224-753A6A9122B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30213" y="893805"/>
            <a:ext cx="3961554" cy="4856206"/>
          </a:xfrm>
          <a:prstGeom prst="rect">
            <a:avLst/>
          </a:prstGeom>
        </p:spPr>
      </p:pic>
    </p:spTree>
    <p:extLst>
      <p:ext uri="{BB962C8B-B14F-4D97-AF65-F5344CB8AC3E}">
        <p14:creationId xmlns:p14="http://schemas.microsoft.com/office/powerpoint/2010/main" val="30444771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0A3D23-FC3B-482E-A224-753A6A9122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9320" y="893083"/>
            <a:ext cx="5923406" cy="4857650"/>
          </a:xfrm>
          <a:prstGeom prst="rect">
            <a:avLst/>
          </a:prstGeom>
        </p:spPr>
      </p:pic>
      <p:sp>
        <p:nvSpPr>
          <p:cNvPr id="5" name="TextBox 4">
            <a:extLst>
              <a:ext uri="{FF2B5EF4-FFF2-40B4-BE49-F238E27FC236}">
                <a16:creationId xmlns:a16="http://schemas.microsoft.com/office/drawing/2014/main" id="{4DD6BDE9-314E-46F4-AF49-F6F71FE4B7C1}"/>
              </a:ext>
            </a:extLst>
          </p:cNvPr>
          <p:cNvSpPr txBox="1"/>
          <p:nvPr/>
        </p:nvSpPr>
        <p:spPr>
          <a:xfrm>
            <a:off x="4386793" y="6187081"/>
            <a:ext cx="7006149" cy="276999"/>
          </a:xfrm>
          <a:prstGeom prst="rect">
            <a:avLst/>
          </a:prstGeom>
          <a:noFill/>
        </p:spPr>
        <p:txBody>
          <a:bodyPr wrap="none" rtlCol="0">
            <a:spAutoFit/>
          </a:bodyPr>
          <a:lstStyle/>
          <a:p>
            <a:pPr algn="r"/>
            <a:r>
              <a:rPr lang="en-US" sz="1200" dirty="0">
                <a:solidFill>
                  <a:schemeClr val="bg1"/>
                </a:solidFill>
              </a:rPr>
              <a:t>Hybrid residential/infrastructural proposal for the Lower Manhattan Expressway (LOMEX) development (1961)</a:t>
            </a:r>
          </a:p>
        </p:txBody>
      </p:sp>
      <p:pic>
        <p:nvPicPr>
          <p:cNvPr id="6" name="Picture 5">
            <a:extLst>
              <a:ext uri="{FF2B5EF4-FFF2-40B4-BE49-F238E27FC236}">
                <a16:creationId xmlns:a16="http://schemas.microsoft.com/office/drawing/2014/main" id="{2C0A3D23-FC3B-482E-A224-753A6A9122B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30213" y="893805"/>
            <a:ext cx="3961554" cy="4856206"/>
          </a:xfrm>
          <a:prstGeom prst="rect">
            <a:avLst/>
          </a:prstGeom>
        </p:spPr>
      </p:pic>
    </p:spTree>
    <p:extLst>
      <p:ext uri="{BB962C8B-B14F-4D97-AF65-F5344CB8AC3E}">
        <p14:creationId xmlns:p14="http://schemas.microsoft.com/office/powerpoint/2010/main" val="2759671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CC2EA2-91B3-45AE-B7ED-161CF00DB779}"/>
              </a:ext>
            </a:extLst>
          </p:cNvPr>
          <p:cNvSpPr txBox="1"/>
          <p:nvPr/>
        </p:nvSpPr>
        <p:spPr>
          <a:xfrm>
            <a:off x="1054873" y="571807"/>
            <a:ext cx="10082254" cy="553998"/>
          </a:xfrm>
          <a:prstGeom prst="rect">
            <a:avLst/>
          </a:prstGeom>
          <a:noFill/>
        </p:spPr>
        <p:txBody>
          <a:bodyPr wrap="square" rtlCol="0">
            <a:spAutoFit/>
          </a:bodyPr>
          <a:lstStyle/>
          <a:p>
            <a:pPr algn="ctr"/>
            <a:r>
              <a:rPr lang="en-US" sz="3000" dirty="0">
                <a:solidFill>
                  <a:schemeClr val="bg1"/>
                </a:solidFill>
                <a:ea typeface="Roboto" panose="02000000000000000000" pitchFamily="2" charset="0"/>
                <a:cs typeface="Roboto" panose="02000000000000000000" pitchFamily="2" charset="0"/>
              </a:rPr>
              <a:t>REVIEW</a:t>
            </a:r>
          </a:p>
        </p:txBody>
      </p:sp>
      <p:pic>
        <p:nvPicPr>
          <p:cNvPr id="5" name="Picture 4">
            <a:extLst>
              <a:ext uri="{FF2B5EF4-FFF2-40B4-BE49-F238E27FC236}">
                <a16:creationId xmlns:a16="http://schemas.microsoft.com/office/drawing/2014/main" id="{6C641B9A-35FA-4419-9264-02AF25BBA0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18263" y="1617495"/>
            <a:ext cx="5155474" cy="2911124"/>
          </a:xfrm>
          <a:prstGeom prst="rect">
            <a:avLst/>
          </a:prstGeom>
        </p:spPr>
      </p:pic>
      <p:sp>
        <p:nvSpPr>
          <p:cNvPr id="7" name="TextBox 6">
            <a:extLst>
              <a:ext uri="{FF2B5EF4-FFF2-40B4-BE49-F238E27FC236}">
                <a16:creationId xmlns:a16="http://schemas.microsoft.com/office/drawing/2014/main" id="{773E306A-44BD-47B6-B4F3-25FA012DC018}"/>
              </a:ext>
            </a:extLst>
          </p:cNvPr>
          <p:cNvSpPr txBox="1"/>
          <p:nvPr/>
        </p:nvSpPr>
        <p:spPr>
          <a:xfrm>
            <a:off x="1375954" y="4983469"/>
            <a:ext cx="9440092" cy="769441"/>
          </a:xfrm>
          <a:prstGeom prst="rect">
            <a:avLst/>
          </a:prstGeom>
          <a:noFill/>
        </p:spPr>
        <p:txBody>
          <a:bodyPr wrap="square" rtlCol="0">
            <a:spAutoFit/>
          </a:bodyPr>
          <a:lstStyle/>
          <a:p>
            <a:pPr algn="ctr"/>
            <a:r>
              <a:rPr lang="en-US" sz="4400" dirty="0">
                <a:solidFill>
                  <a:schemeClr val="bg1"/>
                </a:solidFill>
                <a:ea typeface="Roboto" panose="02000000000000000000" pitchFamily="2" charset="0"/>
                <a:cs typeface="Roboto" panose="02000000000000000000" pitchFamily="2" charset="0"/>
              </a:rPr>
              <a:t>Describe qualities of this project</a:t>
            </a:r>
          </a:p>
        </p:txBody>
      </p:sp>
    </p:spTree>
    <p:extLst>
      <p:ext uri="{BB962C8B-B14F-4D97-AF65-F5344CB8AC3E}">
        <p14:creationId xmlns:p14="http://schemas.microsoft.com/office/powerpoint/2010/main" val="13191697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0A3D23-FC3B-482E-A224-753A6A9122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5250" y="893805"/>
            <a:ext cx="6116130" cy="4856206"/>
          </a:xfrm>
          <a:prstGeom prst="rect">
            <a:avLst/>
          </a:prstGeom>
        </p:spPr>
      </p:pic>
      <p:sp>
        <p:nvSpPr>
          <p:cNvPr id="5" name="TextBox 4">
            <a:extLst>
              <a:ext uri="{FF2B5EF4-FFF2-40B4-BE49-F238E27FC236}">
                <a16:creationId xmlns:a16="http://schemas.microsoft.com/office/drawing/2014/main" id="{4DD6BDE9-314E-46F4-AF49-F6F71FE4B7C1}"/>
              </a:ext>
            </a:extLst>
          </p:cNvPr>
          <p:cNvSpPr txBox="1"/>
          <p:nvPr/>
        </p:nvSpPr>
        <p:spPr>
          <a:xfrm>
            <a:off x="4386793" y="6187081"/>
            <a:ext cx="7006149" cy="276999"/>
          </a:xfrm>
          <a:prstGeom prst="rect">
            <a:avLst/>
          </a:prstGeom>
          <a:noFill/>
        </p:spPr>
        <p:txBody>
          <a:bodyPr wrap="none" rtlCol="0">
            <a:spAutoFit/>
          </a:bodyPr>
          <a:lstStyle/>
          <a:p>
            <a:pPr algn="r"/>
            <a:r>
              <a:rPr lang="en-US" sz="1200" dirty="0">
                <a:solidFill>
                  <a:schemeClr val="bg1"/>
                </a:solidFill>
              </a:rPr>
              <a:t>Hybrid residential/infrastructural proposal for the Lower Manhattan Expressway (LOMEX) development (1961)</a:t>
            </a:r>
          </a:p>
        </p:txBody>
      </p:sp>
      <p:pic>
        <p:nvPicPr>
          <p:cNvPr id="8" name="Picture 7">
            <a:extLst>
              <a:ext uri="{FF2B5EF4-FFF2-40B4-BE49-F238E27FC236}">
                <a16:creationId xmlns:a16="http://schemas.microsoft.com/office/drawing/2014/main" id="{2C0A3D23-FC3B-482E-A224-753A6A9122B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30213" y="893805"/>
            <a:ext cx="3961554" cy="4856206"/>
          </a:xfrm>
          <a:prstGeom prst="rect">
            <a:avLst/>
          </a:prstGeom>
        </p:spPr>
      </p:pic>
    </p:spTree>
    <p:extLst>
      <p:ext uri="{BB962C8B-B14F-4D97-AF65-F5344CB8AC3E}">
        <p14:creationId xmlns:p14="http://schemas.microsoft.com/office/powerpoint/2010/main" val="36810646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0A3D23-FC3B-482E-A224-753A6A9122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3652" y="1333500"/>
            <a:ext cx="5890766" cy="3976816"/>
          </a:xfrm>
          <a:prstGeom prst="rect">
            <a:avLst/>
          </a:prstGeom>
        </p:spPr>
      </p:pic>
      <p:sp>
        <p:nvSpPr>
          <p:cNvPr id="5" name="TextBox 4">
            <a:extLst>
              <a:ext uri="{FF2B5EF4-FFF2-40B4-BE49-F238E27FC236}">
                <a16:creationId xmlns:a16="http://schemas.microsoft.com/office/drawing/2014/main" id="{4DD6BDE9-314E-46F4-AF49-F6F71FE4B7C1}"/>
              </a:ext>
            </a:extLst>
          </p:cNvPr>
          <p:cNvSpPr txBox="1"/>
          <p:nvPr/>
        </p:nvSpPr>
        <p:spPr>
          <a:xfrm>
            <a:off x="9223566" y="6187081"/>
            <a:ext cx="2169376" cy="461665"/>
          </a:xfrm>
          <a:prstGeom prst="rect">
            <a:avLst/>
          </a:prstGeom>
          <a:noFill/>
        </p:spPr>
        <p:txBody>
          <a:bodyPr wrap="none" rtlCol="0">
            <a:spAutoFit/>
          </a:bodyPr>
          <a:lstStyle/>
          <a:p>
            <a:pPr algn="r"/>
            <a:r>
              <a:rPr lang="en-US" sz="1200" dirty="0">
                <a:solidFill>
                  <a:schemeClr val="bg1"/>
                </a:solidFill>
              </a:rPr>
              <a:t>Left: Celebration, FL (1996)</a:t>
            </a:r>
            <a:br>
              <a:rPr lang="en-US" sz="1200" dirty="0">
                <a:solidFill>
                  <a:schemeClr val="bg1"/>
                </a:solidFill>
              </a:rPr>
            </a:br>
            <a:r>
              <a:rPr lang="en-US" sz="1200" dirty="0">
                <a:solidFill>
                  <a:schemeClr val="bg1"/>
                </a:solidFill>
              </a:rPr>
              <a:t>Right: Seaside, FL (1981 – 1988)</a:t>
            </a:r>
          </a:p>
        </p:txBody>
      </p:sp>
      <p:pic>
        <p:nvPicPr>
          <p:cNvPr id="6" name="Picture 5">
            <a:extLst>
              <a:ext uri="{FF2B5EF4-FFF2-40B4-BE49-F238E27FC236}">
                <a16:creationId xmlns:a16="http://schemas.microsoft.com/office/drawing/2014/main" id="{A2994D75-0D0D-4064-9696-BB743294526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96308" y="1843215"/>
            <a:ext cx="5063044" cy="2957386"/>
          </a:xfrm>
          <a:prstGeom prst="rect">
            <a:avLst/>
          </a:prstGeom>
        </p:spPr>
      </p:pic>
    </p:spTree>
    <p:extLst>
      <p:ext uri="{BB962C8B-B14F-4D97-AF65-F5344CB8AC3E}">
        <p14:creationId xmlns:p14="http://schemas.microsoft.com/office/powerpoint/2010/main" val="34525807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DD6BDE9-314E-46F4-AF49-F6F71FE4B7C1}"/>
              </a:ext>
            </a:extLst>
          </p:cNvPr>
          <p:cNvSpPr txBox="1"/>
          <p:nvPr/>
        </p:nvSpPr>
        <p:spPr>
          <a:xfrm>
            <a:off x="9223567" y="6187081"/>
            <a:ext cx="2169375" cy="461665"/>
          </a:xfrm>
          <a:prstGeom prst="rect">
            <a:avLst/>
          </a:prstGeom>
          <a:noFill/>
        </p:spPr>
        <p:txBody>
          <a:bodyPr wrap="none" rtlCol="0">
            <a:spAutoFit/>
          </a:bodyPr>
          <a:lstStyle/>
          <a:p>
            <a:pPr algn="r"/>
            <a:r>
              <a:rPr lang="en-US" sz="1200" i="1" dirty="0">
                <a:solidFill>
                  <a:schemeClr val="bg1"/>
                </a:solidFill>
              </a:rPr>
              <a:t>The </a:t>
            </a:r>
            <a:r>
              <a:rPr lang="en-US" sz="1200" i="1">
                <a:solidFill>
                  <a:schemeClr val="bg1"/>
                </a:solidFill>
              </a:rPr>
              <a:t>Truman Show </a:t>
            </a:r>
            <a:r>
              <a:rPr lang="en-US" sz="1200">
                <a:solidFill>
                  <a:schemeClr val="bg1"/>
                </a:solidFill>
              </a:rPr>
              <a:t>(1998)</a:t>
            </a:r>
          </a:p>
          <a:p>
            <a:pPr algn="r"/>
            <a:r>
              <a:rPr lang="en-US" sz="1200">
                <a:solidFill>
                  <a:schemeClr val="bg1"/>
                </a:solidFill>
              </a:rPr>
              <a:t>Right</a:t>
            </a:r>
            <a:r>
              <a:rPr lang="en-US" sz="1200" dirty="0">
                <a:solidFill>
                  <a:schemeClr val="bg1"/>
                </a:solidFill>
              </a:rPr>
              <a:t>: Seaside, FL (1981 – 1988)</a:t>
            </a:r>
          </a:p>
        </p:txBody>
      </p:sp>
      <p:pic>
        <p:nvPicPr>
          <p:cNvPr id="8" name="Picture 7">
            <a:extLst>
              <a:ext uri="{FF2B5EF4-FFF2-40B4-BE49-F238E27FC236}">
                <a16:creationId xmlns:a16="http://schemas.microsoft.com/office/drawing/2014/main" id="{2C0A3D23-FC3B-482E-A224-753A6A9122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96308" y="1843215"/>
            <a:ext cx="5063044" cy="2957386"/>
          </a:xfrm>
          <a:prstGeom prst="rect">
            <a:avLst/>
          </a:prstGeom>
        </p:spPr>
      </p:pic>
    </p:spTree>
    <p:extLst>
      <p:ext uri="{BB962C8B-B14F-4D97-AF65-F5344CB8AC3E}">
        <p14:creationId xmlns:p14="http://schemas.microsoft.com/office/powerpoint/2010/main" val="42276507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DD6BDE9-314E-46F4-AF49-F6F71FE4B7C1}"/>
              </a:ext>
            </a:extLst>
          </p:cNvPr>
          <p:cNvSpPr txBox="1"/>
          <p:nvPr/>
        </p:nvSpPr>
        <p:spPr>
          <a:xfrm>
            <a:off x="9223567" y="6187081"/>
            <a:ext cx="2169375" cy="461665"/>
          </a:xfrm>
          <a:prstGeom prst="rect">
            <a:avLst/>
          </a:prstGeom>
          <a:noFill/>
        </p:spPr>
        <p:txBody>
          <a:bodyPr wrap="none" rtlCol="0">
            <a:spAutoFit/>
          </a:bodyPr>
          <a:lstStyle/>
          <a:p>
            <a:pPr algn="r"/>
            <a:endParaRPr lang="en-US" sz="1200" dirty="0">
              <a:solidFill>
                <a:schemeClr val="bg1"/>
              </a:solidFill>
            </a:endParaRPr>
          </a:p>
          <a:p>
            <a:pPr algn="r"/>
            <a:r>
              <a:rPr lang="en-US" sz="1200" dirty="0">
                <a:solidFill>
                  <a:schemeClr val="bg1"/>
                </a:solidFill>
              </a:rPr>
              <a:t>Right: Seaside, FL (1981 – 1988)</a:t>
            </a:r>
          </a:p>
        </p:txBody>
      </p:sp>
      <p:pic>
        <p:nvPicPr>
          <p:cNvPr id="8" name="Picture 7">
            <a:extLst>
              <a:ext uri="{FF2B5EF4-FFF2-40B4-BE49-F238E27FC236}">
                <a16:creationId xmlns:a16="http://schemas.microsoft.com/office/drawing/2014/main" id="{2C0A3D23-FC3B-482E-A224-753A6A9122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96308" y="1843215"/>
            <a:ext cx="5063044" cy="2957386"/>
          </a:xfrm>
          <a:prstGeom prst="rect">
            <a:avLst/>
          </a:prstGeom>
        </p:spPr>
      </p:pic>
      <p:pic>
        <p:nvPicPr>
          <p:cNvPr id="1026" name="Picture 2" descr="Image result for jane jacobs greenwich village">
            <a:extLst>
              <a:ext uri="{FF2B5EF4-FFF2-40B4-BE49-F238E27FC236}">
                <a16:creationId xmlns:a16="http://schemas.microsoft.com/office/drawing/2014/main" id="{6BDF41DC-9951-455D-8C0F-A35611EA8C8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2648" y="1450340"/>
            <a:ext cx="6199801" cy="3957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13096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DD6BDE9-314E-46F4-AF49-F6F71FE4B7C1}"/>
              </a:ext>
            </a:extLst>
          </p:cNvPr>
          <p:cNvSpPr txBox="1"/>
          <p:nvPr/>
        </p:nvSpPr>
        <p:spPr>
          <a:xfrm>
            <a:off x="950325" y="2397948"/>
            <a:ext cx="10291349" cy="2062103"/>
          </a:xfrm>
          <a:prstGeom prst="rect">
            <a:avLst/>
          </a:prstGeom>
          <a:noFill/>
        </p:spPr>
        <p:txBody>
          <a:bodyPr wrap="square" rtlCol="0">
            <a:spAutoFit/>
          </a:bodyPr>
          <a:lstStyle/>
          <a:p>
            <a:pPr algn="ctr"/>
            <a:r>
              <a:rPr lang="en-US" sz="3200" dirty="0">
                <a:solidFill>
                  <a:schemeClr val="bg1"/>
                </a:solidFill>
              </a:rPr>
              <a:t>“There is a quality even meaner than outright ugliness or disorder, and this meaner quality is the dishonest mask of pretended order, achieved by ignoring or suppressing the real order that is struggling to exist and to be served.”</a:t>
            </a:r>
          </a:p>
        </p:txBody>
      </p:sp>
    </p:spTree>
    <p:extLst>
      <p:ext uri="{BB962C8B-B14F-4D97-AF65-F5344CB8AC3E}">
        <p14:creationId xmlns:p14="http://schemas.microsoft.com/office/powerpoint/2010/main" val="21505887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DD6BDE9-314E-46F4-AF49-F6F71FE4B7C1}"/>
              </a:ext>
            </a:extLst>
          </p:cNvPr>
          <p:cNvSpPr txBox="1"/>
          <p:nvPr/>
        </p:nvSpPr>
        <p:spPr>
          <a:xfrm>
            <a:off x="950325" y="1229548"/>
            <a:ext cx="10291349" cy="584775"/>
          </a:xfrm>
          <a:prstGeom prst="rect">
            <a:avLst/>
          </a:prstGeom>
          <a:noFill/>
        </p:spPr>
        <p:txBody>
          <a:bodyPr wrap="square" rtlCol="0">
            <a:spAutoFit/>
          </a:bodyPr>
          <a:lstStyle/>
          <a:p>
            <a:pPr algn="ctr"/>
            <a:r>
              <a:rPr lang="en-US" sz="3200" dirty="0">
                <a:solidFill>
                  <a:schemeClr val="bg1"/>
                </a:solidFill>
              </a:rPr>
              <a:t>Jacobs’ priorities for design</a:t>
            </a:r>
          </a:p>
        </p:txBody>
      </p:sp>
      <p:sp>
        <p:nvSpPr>
          <p:cNvPr id="6" name="TextBox 5">
            <a:extLst>
              <a:ext uri="{FF2B5EF4-FFF2-40B4-BE49-F238E27FC236}">
                <a16:creationId xmlns:a16="http://schemas.microsoft.com/office/drawing/2014/main" id="{4AA8B7AF-8D2E-4730-9998-1AC720EB54E9}"/>
              </a:ext>
            </a:extLst>
          </p:cNvPr>
          <p:cNvSpPr txBox="1"/>
          <p:nvPr/>
        </p:nvSpPr>
        <p:spPr>
          <a:xfrm>
            <a:off x="950325" y="2794188"/>
            <a:ext cx="10291349" cy="1877437"/>
          </a:xfrm>
          <a:prstGeom prst="rect">
            <a:avLst/>
          </a:prstGeom>
          <a:noFill/>
        </p:spPr>
        <p:txBody>
          <a:bodyPr wrap="square" rtlCol="0">
            <a:spAutoFit/>
          </a:bodyPr>
          <a:lstStyle/>
          <a:p>
            <a:pPr marL="514350" indent="-514350">
              <a:spcBef>
                <a:spcPts val="1200"/>
              </a:spcBef>
              <a:buAutoNum type="arabicPeriod"/>
            </a:pPr>
            <a:r>
              <a:rPr lang="en-US" sz="2400" dirty="0">
                <a:solidFill>
                  <a:schemeClr val="bg1"/>
                </a:solidFill>
              </a:rPr>
              <a:t>“think about processes”</a:t>
            </a:r>
          </a:p>
          <a:p>
            <a:pPr marL="514350" indent="-514350">
              <a:spcBef>
                <a:spcPts val="1200"/>
              </a:spcBef>
              <a:buAutoNum type="arabicPeriod"/>
            </a:pPr>
            <a:r>
              <a:rPr lang="en-US" sz="2400" dirty="0">
                <a:solidFill>
                  <a:schemeClr val="bg1"/>
                </a:solidFill>
              </a:rPr>
              <a:t>“work inductively, reasoning from particulars to the general”</a:t>
            </a:r>
          </a:p>
          <a:p>
            <a:pPr marL="514350" indent="-514350">
              <a:spcBef>
                <a:spcPts val="1200"/>
              </a:spcBef>
              <a:buAutoNum type="arabicPeriod"/>
            </a:pPr>
            <a:r>
              <a:rPr lang="en-US" sz="2400" dirty="0">
                <a:solidFill>
                  <a:schemeClr val="bg1"/>
                </a:solidFill>
              </a:rPr>
              <a:t>“seek for ‘unaverage’ clues involving very small quantities, which reveal the way larger and more ‘average’ quantities are operating.”</a:t>
            </a:r>
          </a:p>
        </p:txBody>
      </p:sp>
    </p:spTree>
    <p:extLst>
      <p:ext uri="{BB962C8B-B14F-4D97-AF65-F5344CB8AC3E}">
        <p14:creationId xmlns:p14="http://schemas.microsoft.com/office/powerpoint/2010/main" val="6368869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08213" y="5071512"/>
            <a:ext cx="3365500" cy="1000760"/>
          </a:xfrm>
          <a:prstGeom prst="rect">
            <a:avLst/>
          </a:prstGeom>
        </p:spPr>
        <p:txBody>
          <a:bodyPr vert="horz" wrap="square" lIns="0" tIns="12065"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Roboto" panose="02000000000000000000" pitchFamily="2" charset="0"/>
                <a:cs typeface="Roboto" panose="02000000000000000000" pitchFamily="2" charset="0"/>
              </a:rPr>
              <a:t>Contemporary Architecture Theory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Roboto" panose="02000000000000000000" pitchFamily="2" charset="0"/>
                <a:cs typeface="Roboto" panose="02000000000000000000" pitchFamily="2" charset="0"/>
              </a:rPr>
              <a:t>Eugene Han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Roboto" panose="02000000000000000000" pitchFamily="2" charset="0"/>
                <a:cs typeface="Roboto" panose="02000000000000000000" pitchFamily="2" charset="0"/>
              </a:rPr>
              <a:t>Fall 2020, 11:15 – 12:30 pm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Roboto" panose="02000000000000000000" pitchFamily="2" charset="0"/>
                <a:cs typeface="Roboto" panose="02000000000000000000" pitchFamily="2" charset="0"/>
              </a:rPr>
              <a:t>Online Instruction</a:t>
            </a:r>
          </a:p>
        </p:txBody>
      </p:sp>
      <p:sp>
        <p:nvSpPr>
          <p:cNvPr id="3" name="object 3"/>
          <p:cNvSpPr txBox="1">
            <a:spLocks noGrp="1"/>
          </p:cNvSpPr>
          <p:nvPr>
            <p:ph type="title"/>
          </p:nvPr>
        </p:nvSpPr>
        <p:spPr>
          <a:xfrm>
            <a:off x="4349940" y="2151608"/>
            <a:ext cx="3492500" cy="1447800"/>
          </a:xfrm>
          <a:prstGeom prst="rect">
            <a:avLst/>
          </a:prstGeom>
        </p:spPr>
        <p:txBody>
          <a:bodyPr vert="horz" wrap="square" lIns="0" tIns="67945" rIns="0" bIns="0" rtlCol="0">
            <a:spAutoFit/>
          </a:bodyPr>
          <a:lstStyle/>
          <a:p>
            <a:pPr algn="ctr">
              <a:lnSpc>
                <a:spcPct val="100000"/>
              </a:lnSpc>
              <a:spcBef>
                <a:spcPts val="535"/>
              </a:spcBef>
            </a:pPr>
            <a:r>
              <a:rPr sz="6000" dirty="0"/>
              <a:t>The</a:t>
            </a:r>
            <a:r>
              <a:rPr sz="6000" spc="-30" dirty="0"/>
              <a:t> </a:t>
            </a:r>
            <a:r>
              <a:rPr sz="6000" spc="-5" dirty="0"/>
              <a:t>City</a:t>
            </a:r>
            <a:endParaRPr sz="6000" dirty="0"/>
          </a:p>
          <a:p>
            <a:pPr algn="ctr">
              <a:lnSpc>
                <a:spcPct val="100000"/>
              </a:lnSpc>
              <a:spcBef>
                <a:spcPts val="200"/>
              </a:spcBef>
            </a:pPr>
            <a:r>
              <a:rPr sz="2800" spc="-20" dirty="0"/>
              <a:t>Part </a:t>
            </a:r>
            <a:r>
              <a:rPr sz="2800" spc="-5" dirty="0"/>
              <a:t>1 of </a:t>
            </a:r>
            <a:r>
              <a:rPr lang="en-US" sz="2800" spc="-5" dirty="0"/>
              <a:t>3</a:t>
            </a:r>
            <a:r>
              <a:rPr sz="2800" spc="-5" dirty="0"/>
              <a:t> </a:t>
            </a:r>
            <a:r>
              <a:rPr sz="2800" spc="-15" dirty="0"/>
              <a:t>(Kevin</a:t>
            </a:r>
            <a:r>
              <a:rPr sz="2800" dirty="0"/>
              <a:t> </a:t>
            </a:r>
            <a:r>
              <a:rPr sz="2800" spc="-25" dirty="0"/>
              <a:t>Lynch)</a:t>
            </a:r>
            <a:endParaRPr sz="2800" dirty="0"/>
          </a:p>
        </p:txBody>
      </p:sp>
      <p:sp>
        <p:nvSpPr>
          <p:cNvPr id="7" name="Rectangle 6">
            <a:extLst>
              <a:ext uri="{FF2B5EF4-FFF2-40B4-BE49-F238E27FC236}">
                <a16:creationId xmlns:a16="http://schemas.microsoft.com/office/drawing/2014/main" id="{5A3C41C2-BD59-4E8F-9D10-835A40C6624D}"/>
              </a:ext>
            </a:extLst>
          </p:cNvPr>
          <p:cNvSpPr/>
          <p:nvPr/>
        </p:nvSpPr>
        <p:spPr>
          <a:xfrm>
            <a:off x="9053222" y="5758570"/>
            <a:ext cx="2083905" cy="369332"/>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Roboto" panose="02000000000000000000" pitchFamily="2" charset="0"/>
                <a:cs typeface="Roboto" panose="02000000000000000000" pitchFamily="2" charset="0"/>
              </a:rPr>
              <a:t>September 14, 2020</a:t>
            </a:r>
          </a:p>
        </p:txBody>
      </p:sp>
    </p:spTree>
    <p:extLst>
      <p:ext uri="{BB962C8B-B14F-4D97-AF65-F5344CB8AC3E}">
        <p14:creationId xmlns:p14="http://schemas.microsoft.com/office/powerpoint/2010/main" val="16361418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629170" rIns="0" bIns="0" rtlCol="0">
            <a:spAutoFit/>
          </a:bodyPr>
          <a:lstStyle/>
          <a:p>
            <a:pPr marL="4951095" algn="ctr">
              <a:lnSpc>
                <a:spcPct val="100000"/>
              </a:lnSpc>
              <a:spcBef>
                <a:spcPts val="100"/>
              </a:spcBef>
            </a:pPr>
            <a:r>
              <a:rPr sz="3000" spc="-20" dirty="0"/>
              <a:t>Kevin</a:t>
            </a:r>
            <a:r>
              <a:rPr sz="3000" spc="-30" dirty="0"/>
              <a:t> Lynch</a:t>
            </a:r>
            <a:endParaRPr sz="3000"/>
          </a:p>
          <a:p>
            <a:pPr marL="4949190" algn="ctr">
              <a:lnSpc>
                <a:spcPct val="100000"/>
              </a:lnSpc>
              <a:spcBef>
                <a:spcPts val="65"/>
              </a:spcBef>
            </a:pPr>
            <a:r>
              <a:rPr sz="2000" spc="-5" dirty="0"/>
              <a:t>American; </a:t>
            </a:r>
            <a:r>
              <a:rPr sz="2000" dirty="0"/>
              <a:t>1918 -</a:t>
            </a:r>
            <a:r>
              <a:rPr sz="2000" spc="-80" dirty="0"/>
              <a:t> </a:t>
            </a:r>
            <a:r>
              <a:rPr sz="2000" dirty="0"/>
              <a:t>1984</a:t>
            </a:r>
            <a:endParaRPr sz="2000"/>
          </a:p>
        </p:txBody>
      </p:sp>
    </p:spTree>
    <p:extLst>
      <p:ext uri="{BB962C8B-B14F-4D97-AF65-F5344CB8AC3E}">
        <p14:creationId xmlns:p14="http://schemas.microsoft.com/office/powerpoint/2010/main" val="8491875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1510283" y="1239011"/>
            <a:ext cx="3505199" cy="4381499"/>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7176517" y="1239011"/>
            <a:ext cx="2898316" cy="4377359"/>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txBox="1"/>
          <p:nvPr/>
        </p:nvSpPr>
        <p:spPr>
          <a:xfrm>
            <a:off x="9541206" y="6210957"/>
            <a:ext cx="1774825"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1" u="none" strike="noStrike" kern="1200" cap="none" spc="-5" normalizeH="0" baseline="0" noProof="0" dirty="0">
                <a:ln>
                  <a:noFill/>
                </a:ln>
                <a:solidFill>
                  <a:srgbClr val="FFFFFF"/>
                </a:solidFill>
                <a:effectLst/>
                <a:uLnTx/>
                <a:uFillTx/>
                <a:latin typeface="Calibri"/>
                <a:ea typeface="+mn-ea"/>
                <a:cs typeface="Calibri"/>
              </a:rPr>
              <a:t>The Image of </a:t>
            </a:r>
            <a:r>
              <a:rPr kumimoji="0" sz="1200" b="0" i="1" u="none" strike="noStrike" kern="1200" cap="none" spc="0" normalizeH="0" baseline="0" noProof="0" dirty="0">
                <a:ln>
                  <a:noFill/>
                </a:ln>
                <a:solidFill>
                  <a:srgbClr val="FFFFFF"/>
                </a:solidFill>
                <a:effectLst/>
                <a:uLnTx/>
                <a:uFillTx/>
                <a:latin typeface="Calibri"/>
                <a:ea typeface="+mn-ea"/>
                <a:cs typeface="Calibri"/>
              </a:rPr>
              <a:t>the City</a:t>
            </a:r>
            <a:r>
              <a:rPr kumimoji="0" sz="1200" b="0" i="1" u="none" strike="noStrike" kern="1200" cap="none" spc="-45" normalizeH="0" baseline="0" noProof="0" dirty="0">
                <a:ln>
                  <a:noFill/>
                </a:ln>
                <a:solidFill>
                  <a:srgbClr val="FFFFFF"/>
                </a:solidFill>
                <a:effectLst/>
                <a:uLnTx/>
                <a:uFillTx/>
                <a:latin typeface="Calibri"/>
                <a:ea typeface="+mn-ea"/>
                <a:cs typeface="Calibri"/>
              </a:rPr>
              <a:t> </a:t>
            </a:r>
            <a:r>
              <a:rPr kumimoji="0" sz="1200" b="0" i="0" u="none" strike="noStrike" kern="1200" cap="none" spc="-5" normalizeH="0" baseline="0" noProof="0" dirty="0">
                <a:ln>
                  <a:noFill/>
                </a:ln>
                <a:solidFill>
                  <a:srgbClr val="FFFFFF"/>
                </a:solidFill>
                <a:effectLst/>
                <a:uLnTx/>
                <a:uFillTx/>
                <a:latin typeface="Calibri"/>
                <a:ea typeface="+mn-ea"/>
                <a:cs typeface="Calibri"/>
              </a:rPr>
              <a:t>(1960)</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Tree>
    <p:extLst>
      <p:ext uri="{BB962C8B-B14F-4D97-AF65-F5344CB8AC3E}">
        <p14:creationId xmlns:p14="http://schemas.microsoft.com/office/powerpoint/2010/main" val="15267754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4679950" marR="5080">
              <a:lnSpc>
                <a:spcPct val="100000"/>
              </a:lnSpc>
              <a:spcBef>
                <a:spcPts val="100"/>
              </a:spcBef>
            </a:pPr>
            <a:r>
              <a:rPr spc="-10" dirty="0"/>
              <a:t>“Our </a:t>
            </a:r>
            <a:r>
              <a:rPr spc="-5" dirty="0"/>
              <a:t>purpose is simply </a:t>
            </a:r>
            <a:r>
              <a:rPr spc="-10" dirty="0"/>
              <a:t>to </a:t>
            </a:r>
            <a:r>
              <a:rPr spc="-5" dirty="0"/>
              <a:t>consider the </a:t>
            </a:r>
            <a:r>
              <a:rPr dirty="0"/>
              <a:t>need </a:t>
            </a:r>
            <a:r>
              <a:rPr spc="-15" dirty="0"/>
              <a:t>for  </a:t>
            </a:r>
            <a:r>
              <a:rPr spc="-5" dirty="0">
                <a:solidFill>
                  <a:srgbClr val="FF0000"/>
                </a:solidFill>
              </a:rPr>
              <a:t>identity </a:t>
            </a:r>
            <a:r>
              <a:rPr dirty="0">
                <a:solidFill>
                  <a:srgbClr val="FF0000"/>
                </a:solidFill>
              </a:rPr>
              <a:t>and </a:t>
            </a:r>
            <a:r>
              <a:rPr spc="-10" dirty="0">
                <a:solidFill>
                  <a:srgbClr val="FF0000"/>
                </a:solidFill>
              </a:rPr>
              <a:t>structure </a:t>
            </a:r>
            <a:r>
              <a:rPr spc="-5" dirty="0">
                <a:solidFill>
                  <a:srgbClr val="FF0000"/>
                </a:solidFill>
              </a:rPr>
              <a:t>in our </a:t>
            </a:r>
            <a:r>
              <a:rPr spc="-10" dirty="0">
                <a:solidFill>
                  <a:srgbClr val="FF0000"/>
                </a:solidFill>
              </a:rPr>
              <a:t>perceptual </a:t>
            </a:r>
            <a:r>
              <a:rPr spc="-5" dirty="0">
                <a:solidFill>
                  <a:srgbClr val="FF0000"/>
                </a:solidFill>
              </a:rPr>
              <a:t>world</a:t>
            </a:r>
            <a:r>
              <a:rPr spc="-5" dirty="0"/>
              <a:t>,  </a:t>
            </a:r>
            <a:r>
              <a:rPr dirty="0"/>
              <a:t>and </a:t>
            </a:r>
            <a:r>
              <a:rPr spc="-10" dirty="0"/>
              <a:t>to </a:t>
            </a:r>
            <a:r>
              <a:rPr spc="-15" dirty="0"/>
              <a:t>illustrate </a:t>
            </a:r>
            <a:r>
              <a:rPr spc="-5" dirty="0"/>
              <a:t>the special </a:t>
            </a:r>
            <a:r>
              <a:rPr spc="-10" dirty="0"/>
              <a:t>relevance </a:t>
            </a:r>
            <a:r>
              <a:rPr spc="-5" dirty="0"/>
              <a:t>of this  quality </a:t>
            </a:r>
            <a:r>
              <a:rPr spc="-10" dirty="0"/>
              <a:t>to </a:t>
            </a:r>
            <a:r>
              <a:rPr spc="-5" dirty="0"/>
              <a:t>the particular case of the </a:t>
            </a:r>
            <a:r>
              <a:rPr spc="-10" dirty="0"/>
              <a:t>complex,  </a:t>
            </a:r>
            <a:r>
              <a:rPr spc="-5" dirty="0"/>
              <a:t>shifting urban</a:t>
            </a:r>
            <a:r>
              <a:rPr spc="20" dirty="0"/>
              <a:t> </a:t>
            </a:r>
            <a:r>
              <a:rPr spc="-20" dirty="0"/>
              <a:t>environment.”</a:t>
            </a:r>
          </a:p>
        </p:txBody>
      </p:sp>
      <p:sp>
        <p:nvSpPr>
          <p:cNvPr id="3" name="object 3"/>
          <p:cNvSpPr txBox="1"/>
          <p:nvPr/>
        </p:nvSpPr>
        <p:spPr>
          <a:xfrm>
            <a:off x="6215929" y="4042294"/>
            <a:ext cx="2129790"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10" normalizeH="0" baseline="0" noProof="0" dirty="0">
                <a:ln>
                  <a:noFill/>
                </a:ln>
                <a:solidFill>
                  <a:srgbClr val="FFFFFF"/>
                </a:solidFill>
                <a:effectLst/>
                <a:uLnTx/>
                <a:uFillTx/>
                <a:latin typeface="Calibri"/>
                <a:ea typeface="+mn-ea"/>
                <a:cs typeface="Calibri"/>
              </a:rPr>
              <a:t>Kevin Lynch, </a:t>
            </a:r>
            <a:r>
              <a:rPr kumimoji="0" sz="1200" b="0" i="1" u="none" strike="noStrike" kern="1200" cap="none" spc="-5" normalizeH="0" baseline="0" noProof="0" dirty="0">
                <a:ln>
                  <a:noFill/>
                </a:ln>
                <a:solidFill>
                  <a:srgbClr val="FFFFFF"/>
                </a:solidFill>
                <a:effectLst/>
                <a:uLnTx/>
                <a:uFillTx/>
                <a:latin typeface="Calibri"/>
                <a:ea typeface="+mn-ea"/>
                <a:cs typeface="Calibri"/>
              </a:rPr>
              <a:t>The Image of </a:t>
            </a:r>
            <a:r>
              <a:rPr kumimoji="0" sz="1200" b="0" i="1" u="none" strike="noStrike" kern="1200" cap="none" spc="0" normalizeH="0" baseline="0" noProof="0" dirty="0">
                <a:ln>
                  <a:noFill/>
                </a:ln>
                <a:solidFill>
                  <a:srgbClr val="FFFFFF"/>
                </a:solidFill>
                <a:effectLst/>
                <a:uLnTx/>
                <a:uFillTx/>
                <a:latin typeface="Calibri"/>
                <a:ea typeface="+mn-ea"/>
                <a:cs typeface="Calibri"/>
              </a:rPr>
              <a:t>the</a:t>
            </a:r>
            <a:r>
              <a:rPr kumimoji="0" sz="1200" b="0" i="1" u="none" strike="noStrike" kern="1200" cap="none" spc="-45" normalizeH="0" baseline="0" noProof="0" dirty="0">
                <a:ln>
                  <a:noFill/>
                </a:ln>
                <a:solidFill>
                  <a:srgbClr val="FFFFFF"/>
                </a:solidFill>
                <a:effectLst/>
                <a:uLnTx/>
                <a:uFillTx/>
                <a:latin typeface="Calibri"/>
                <a:ea typeface="+mn-ea"/>
                <a:cs typeface="Calibri"/>
              </a:rPr>
              <a:t> </a:t>
            </a:r>
            <a:r>
              <a:rPr kumimoji="0" sz="1200" b="0" i="1" u="none" strike="noStrike" kern="1200" cap="none" spc="0" normalizeH="0" baseline="0" noProof="0" dirty="0">
                <a:ln>
                  <a:noFill/>
                </a:ln>
                <a:solidFill>
                  <a:srgbClr val="FFFFFF"/>
                </a:solidFill>
                <a:effectLst/>
                <a:uLnTx/>
                <a:uFillTx/>
                <a:latin typeface="Calibri"/>
                <a:ea typeface="+mn-ea"/>
                <a:cs typeface="Calibri"/>
              </a:rPr>
              <a:t>City</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Tree>
    <p:extLst>
      <p:ext uri="{BB962C8B-B14F-4D97-AF65-F5344CB8AC3E}">
        <p14:creationId xmlns:p14="http://schemas.microsoft.com/office/powerpoint/2010/main" val="2186006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CC2EA2-91B3-45AE-B7ED-161CF00DB779}"/>
              </a:ext>
            </a:extLst>
          </p:cNvPr>
          <p:cNvSpPr txBox="1"/>
          <p:nvPr/>
        </p:nvSpPr>
        <p:spPr>
          <a:xfrm>
            <a:off x="1054873" y="571807"/>
            <a:ext cx="10082254" cy="553998"/>
          </a:xfrm>
          <a:prstGeom prst="rect">
            <a:avLst/>
          </a:prstGeom>
          <a:noFill/>
        </p:spPr>
        <p:txBody>
          <a:bodyPr wrap="square" rtlCol="0">
            <a:spAutoFit/>
          </a:bodyPr>
          <a:lstStyle/>
          <a:p>
            <a:pPr algn="ctr"/>
            <a:r>
              <a:rPr lang="en-US" sz="3000" dirty="0">
                <a:solidFill>
                  <a:schemeClr val="bg1"/>
                </a:solidFill>
                <a:ea typeface="Roboto" panose="02000000000000000000" pitchFamily="2" charset="0"/>
                <a:cs typeface="Roboto" panose="02000000000000000000" pitchFamily="2" charset="0"/>
              </a:rPr>
              <a:t>REVIEW</a:t>
            </a:r>
          </a:p>
        </p:txBody>
      </p:sp>
      <p:sp>
        <p:nvSpPr>
          <p:cNvPr id="2" name="TextBox 1">
            <a:extLst>
              <a:ext uri="{FF2B5EF4-FFF2-40B4-BE49-F238E27FC236}">
                <a16:creationId xmlns:a16="http://schemas.microsoft.com/office/drawing/2014/main" id="{B3EB8F6B-8C6D-4946-A03E-F002A98C55DD}"/>
              </a:ext>
            </a:extLst>
          </p:cNvPr>
          <p:cNvSpPr txBox="1"/>
          <p:nvPr/>
        </p:nvSpPr>
        <p:spPr>
          <a:xfrm>
            <a:off x="1694688" y="2663924"/>
            <a:ext cx="8802624" cy="1446550"/>
          </a:xfrm>
          <a:prstGeom prst="rect">
            <a:avLst/>
          </a:prstGeom>
          <a:noFill/>
        </p:spPr>
        <p:txBody>
          <a:bodyPr wrap="square" rtlCol="0">
            <a:spAutoFit/>
          </a:bodyPr>
          <a:lstStyle/>
          <a:p>
            <a:pPr algn="ctr"/>
            <a:r>
              <a:rPr lang="en-US" sz="4400" dirty="0">
                <a:solidFill>
                  <a:schemeClr val="bg1"/>
                </a:solidFill>
                <a:ea typeface="Roboto" panose="02000000000000000000" pitchFamily="2" charset="0"/>
                <a:cs typeface="Roboto" panose="02000000000000000000" pitchFamily="2" charset="0"/>
              </a:rPr>
              <a:t>Name and describe each of </a:t>
            </a:r>
            <a:r>
              <a:rPr lang="en-US" sz="4400" dirty="0" err="1">
                <a:solidFill>
                  <a:schemeClr val="bg1"/>
                </a:solidFill>
                <a:ea typeface="Roboto" panose="02000000000000000000" pitchFamily="2" charset="0"/>
                <a:cs typeface="Roboto" panose="02000000000000000000" pitchFamily="2" charset="0"/>
              </a:rPr>
              <a:t>Fumihiko</a:t>
            </a:r>
            <a:r>
              <a:rPr lang="en-US" sz="4400" dirty="0">
                <a:solidFill>
                  <a:schemeClr val="bg1"/>
                </a:solidFill>
                <a:ea typeface="Roboto" panose="02000000000000000000" pitchFamily="2" charset="0"/>
                <a:cs typeface="Roboto" panose="02000000000000000000" pitchFamily="2" charset="0"/>
              </a:rPr>
              <a:t> Maki’s conception of design</a:t>
            </a:r>
          </a:p>
        </p:txBody>
      </p:sp>
    </p:spTree>
    <p:extLst>
      <p:ext uri="{BB962C8B-B14F-4D97-AF65-F5344CB8AC3E}">
        <p14:creationId xmlns:p14="http://schemas.microsoft.com/office/powerpoint/2010/main" val="32347187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10283" y="1239011"/>
            <a:ext cx="3505199" cy="4381499"/>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txBox="1">
            <a:spLocks noGrp="1"/>
          </p:cNvSpPr>
          <p:nvPr>
            <p:ph type="title"/>
          </p:nvPr>
        </p:nvSpPr>
        <p:spPr>
          <a:xfrm>
            <a:off x="7450630" y="2060543"/>
            <a:ext cx="2240280" cy="482600"/>
          </a:xfrm>
          <a:prstGeom prst="rect">
            <a:avLst/>
          </a:prstGeom>
        </p:spPr>
        <p:txBody>
          <a:bodyPr vert="horz" wrap="square" lIns="0" tIns="12700" rIns="0" bIns="0" rtlCol="0">
            <a:spAutoFit/>
          </a:bodyPr>
          <a:lstStyle/>
          <a:p>
            <a:pPr marL="12700">
              <a:lnSpc>
                <a:spcPct val="100000"/>
              </a:lnSpc>
              <a:spcBef>
                <a:spcPts val="100"/>
              </a:spcBef>
            </a:pPr>
            <a:r>
              <a:rPr sz="3000" dirty="0"/>
              <a:t>IM</a:t>
            </a:r>
            <a:r>
              <a:rPr sz="3000" spc="-20" dirty="0"/>
              <a:t>A</a:t>
            </a:r>
            <a:r>
              <a:rPr sz="3000" dirty="0"/>
              <a:t>G</a:t>
            </a:r>
            <a:r>
              <a:rPr sz="3000" spc="-40" dirty="0"/>
              <a:t>E</a:t>
            </a:r>
            <a:r>
              <a:rPr sz="3000" dirty="0"/>
              <a:t>ABILITY</a:t>
            </a:r>
            <a:endParaRPr sz="3000"/>
          </a:p>
        </p:txBody>
      </p:sp>
      <p:sp>
        <p:nvSpPr>
          <p:cNvPr id="4" name="object 4"/>
          <p:cNvSpPr txBox="1"/>
          <p:nvPr/>
        </p:nvSpPr>
        <p:spPr>
          <a:xfrm>
            <a:off x="7723396" y="2971698"/>
            <a:ext cx="1694814" cy="1122680"/>
          </a:xfrm>
          <a:prstGeom prst="rect">
            <a:avLst/>
          </a:prstGeom>
        </p:spPr>
        <p:txBody>
          <a:bodyPr vert="horz" wrap="square" lIns="0" tIns="12700" rIns="0" bIns="0" rtlCol="0">
            <a:spAutoFit/>
          </a:bodyPr>
          <a:lstStyle/>
          <a:p>
            <a:pPr marL="624840" marR="0" lvl="0" indent="-515620" algn="l" defTabSz="914400" rtl="0" eaLnBrk="1" fontAlgn="auto" latinLnBrk="0" hangingPunct="1">
              <a:lnSpc>
                <a:spcPct val="100000"/>
              </a:lnSpc>
              <a:spcBef>
                <a:spcPts val="100"/>
              </a:spcBef>
              <a:spcAft>
                <a:spcPts val="0"/>
              </a:spcAft>
              <a:buClrTx/>
              <a:buSzTx/>
              <a:buFontTx/>
              <a:buAutoNum type="arabicPeriod"/>
              <a:tabLst>
                <a:tab pos="624840" algn="l"/>
                <a:tab pos="625475" algn="l"/>
              </a:tabLst>
              <a:defRPr/>
            </a:pPr>
            <a:r>
              <a:rPr kumimoji="0" sz="2400" b="0" i="0" u="none" strike="noStrike" kern="1200" cap="none" spc="-5" normalizeH="0" baseline="0" noProof="0" dirty="0">
                <a:ln>
                  <a:noFill/>
                </a:ln>
                <a:solidFill>
                  <a:srgbClr val="FFFFFF"/>
                </a:solidFill>
                <a:effectLst/>
                <a:uLnTx/>
                <a:uFillTx/>
                <a:latin typeface="Calibri"/>
                <a:ea typeface="+mn-ea"/>
                <a:cs typeface="Calibri"/>
              </a:rPr>
              <a:t>Identity</a:t>
            </a:r>
            <a:endParaRPr kumimoji="0" sz="2400" b="0" i="0" u="none" strike="noStrike" kern="1200" cap="none" spc="0" normalizeH="0" baseline="0" noProof="0">
              <a:ln>
                <a:noFill/>
              </a:ln>
              <a:solidFill>
                <a:prstClr val="black"/>
              </a:solidFill>
              <a:effectLst/>
              <a:uLnTx/>
              <a:uFillTx/>
              <a:latin typeface="Calibri"/>
              <a:ea typeface="+mn-ea"/>
              <a:cs typeface="Calibri"/>
            </a:endParaRPr>
          </a:p>
          <a:p>
            <a:pPr marL="527685" marR="0" lvl="0" indent="-515620" algn="l" defTabSz="914400" rtl="0" eaLnBrk="1" fontAlgn="auto" latinLnBrk="0" hangingPunct="1">
              <a:lnSpc>
                <a:spcPct val="100000"/>
              </a:lnSpc>
              <a:spcBef>
                <a:spcPts val="0"/>
              </a:spcBef>
              <a:spcAft>
                <a:spcPts val="0"/>
              </a:spcAft>
              <a:buClrTx/>
              <a:buSzTx/>
              <a:buFontTx/>
              <a:buAutoNum type="arabicPeriod"/>
              <a:tabLst>
                <a:tab pos="527685" algn="l"/>
                <a:tab pos="528320" algn="l"/>
              </a:tabLst>
              <a:defRPr/>
            </a:pPr>
            <a:r>
              <a:rPr kumimoji="0" sz="2400" b="0" i="0" u="none" strike="noStrike" kern="1200" cap="none" spc="0" normalizeH="0" baseline="0" noProof="0" dirty="0">
                <a:ln>
                  <a:noFill/>
                </a:ln>
                <a:solidFill>
                  <a:srgbClr val="FFFFFF"/>
                </a:solidFill>
                <a:effectLst/>
                <a:uLnTx/>
                <a:uFillTx/>
                <a:latin typeface="Calibri"/>
                <a:ea typeface="+mn-ea"/>
                <a:cs typeface="Calibri"/>
              </a:rPr>
              <a:t>Str</a:t>
            </a:r>
            <a:r>
              <a:rPr kumimoji="0" sz="2400" b="0" i="0" u="none" strike="noStrike" kern="1200" cap="none" spc="-5" normalizeH="0" baseline="0" noProof="0" dirty="0">
                <a:ln>
                  <a:noFill/>
                </a:ln>
                <a:solidFill>
                  <a:srgbClr val="FFFFFF"/>
                </a:solidFill>
                <a:effectLst/>
                <a:uLnTx/>
                <a:uFillTx/>
                <a:latin typeface="Calibri"/>
                <a:ea typeface="+mn-ea"/>
                <a:cs typeface="Calibri"/>
              </a:rPr>
              <a:t>u</a:t>
            </a:r>
            <a:r>
              <a:rPr kumimoji="0" sz="2400" b="0" i="0" u="none" strike="noStrike" kern="1200" cap="none" spc="0" normalizeH="0" baseline="0" noProof="0" dirty="0">
                <a:ln>
                  <a:noFill/>
                </a:ln>
                <a:solidFill>
                  <a:srgbClr val="FFFFFF"/>
                </a:solidFill>
                <a:effectLst/>
                <a:uLnTx/>
                <a:uFillTx/>
                <a:latin typeface="Calibri"/>
                <a:ea typeface="+mn-ea"/>
                <a:cs typeface="Calibri"/>
              </a:rPr>
              <a:t>ctu</a:t>
            </a:r>
            <a:r>
              <a:rPr kumimoji="0" sz="2400" b="0" i="0" u="none" strike="noStrike" kern="1200" cap="none" spc="-35" normalizeH="0" baseline="0" noProof="0" dirty="0">
                <a:ln>
                  <a:noFill/>
                </a:ln>
                <a:solidFill>
                  <a:srgbClr val="FFFFFF"/>
                </a:solidFill>
                <a:effectLst/>
                <a:uLnTx/>
                <a:uFillTx/>
                <a:latin typeface="Calibri"/>
                <a:ea typeface="+mn-ea"/>
                <a:cs typeface="Calibri"/>
              </a:rPr>
              <a:t>r</a:t>
            </a:r>
            <a:r>
              <a:rPr kumimoji="0" sz="2400" b="0" i="0" u="none" strike="noStrike" kern="1200" cap="none" spc="0" normalizeH="0" baseline="0" noProof="0" dirty="0">
                <a:ln>
                  <a:noFill/>
                </a:ln>
                <a:solidFill>
                  <a:srgbClr val="FFFFFF"/>
                </a:solidFill>
                <a:effectLst/>
                <a:uLnTx/>
                <a:uFillTx/>
                <a:latin typeface="Calibri"/>
                <a:ea typeface="+mn-ea"/>
                <a:cs typeface="Calibri"/>
              </a:rPr>
              <a:t>e</a:t>
            </a:r>
            <a:endParaRPr kumimoji="0" sz="2400" b="0" i="0" u="none" strike="noStrike" kern="1200" cap="none" spc="0" normalizeH="0" baseline="0" noProof="0">
              <a:ln>
                <a:noFill/>
              </a:ln>
              <a:solidFill>
                <a:prstClr val="black"/>
              </a:solidFill>
              <a:effectLst/>
              <a:uLnTx/>
              <a:uFillTx/>
              <a:latin typeface="Calibri"/>
              <a:ea typeface="+mn-ea"/>
              <a:cs typeface="Calibri"/>
            </a:endParaRPr>
          </a:p>
          <a:p>
            <a:pPr marL="558165" marR="0" lvl="0" indent="-516255" algn="l" defTabSz="914400" rtl="0" eaLnBrk="1" fontAlgn="auto" latinLnBrk="0" hangingPunct="1">
              <a:lnSpc>
                <a:spcPct val="100000"/>
              </a:lnSpc>
              <a:spcBef>
                <a:spcPts val="0"/>
              </a:spcBef>
              <a:spcAft>
                <a:spcPts val="0"/>
              </a:spcAft>
              <a:buClrTx/>
              <a:buSzTx/>
              <a:buFontTx/>
              <a:buAutoNum type="arabicPeriod"/>
              <a:tabLst>
                <a:tab pos="558165" algn="l"/>
                <a:tab pos="558800" algn="l"/>
              </a:tabLst>
              <a:defRPr/>
            </a:pPr>
            <a:r>
              <a:rPr kumimoji="0" sz="2400" b="0" i="0" u="none" strike="noStrike" kern="1200" cap="none" spc="-5" normalizeH="0" baseline="0" noProof="0" dirty="0">
                <a:ln>
                  <a:noFill/>
                </a:ln>
                <a:solidFill>
                  <a:srgbClr val="FFFFFF"/>
                </a:solidFill>
                <a:effectLst/>
                <a:uLnTx/>
                <a:uFillTx/>
                <a:latin typeface="Calibri"/>
                <a:ea typeface="+mn-ea"/>
                <a:cs typeface="Calibri"/>
              </a:rPr>
              <a:t>Meaning</a:t>
            </a:r>
            <a:endParaRPr kumimoji="0" sz="2400" b="0" i="0" u="none" strike="noStrike" kern="1200" cap="none" spc="0" normalizeH="0" baseline="0" noProof="0">
              <a:ln>
                <a:noFill/>
              </a:ln>
              <a:solidFill>
                <a:prstClr val="black"/>
              </a:solidFill>
              <a:effectLst/>
              <a:uLnTx/>
              <a:uFillTx/>
              <a:latin typeface="Calibri"/>
              <a:ea typeface="+mn-ea"/>
              <a:cs typeface="Calibri"/>
            </a:endParaRPr>
          </a:p>
        </p:txBody>
      </p:sp>
    </p:spTree>
    <p:extLst>
      <p:ext uri="{BB962C8B-B14F-4D97-AF65-F5344CB8AC3E}">
        <p14:creationId xmlns:p14="http://schemas.microsoft.com/office/powerpoint/2010/main" val="224298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782235" y="2264779"/>
            <a:ext cx="3577070" cy="689932"/>
          </a:xfrm>
          <a:prstGeom prst="rect">
            <a:avLst/>
          </a:prstGeom>
        </p:spPr>
        <p:txBody>
          <a:bodyPr vert="horz" wrap="square" lIns="0" tIns="12700" rIns="0" bIns="0" rtlCol="0">
            <a:spAutoFit/>
          </a:bodyPr>
          <a:lstStyle/>
          <a:p>
            <a:pPr marL="12700" algn="ctr">
              <a:lnSpc>
                <a:spcPct val="100000"/>
              </a:lnSpc>
              <a:spcBef>
                <a:spcPts val="100"/>
              </a:spcBef>
            </a:pPr>
            <a:r>
              <a:rPr sz="4400" dirty="0"/>
              <a:t>IM</a:t>
            </a:r>
            <a:r>
              <a:rPr sz="4400" spc="-20" dirty="0"/>
              <a:t>A</a:t>
            </a:r>
            <a:r>
              <a:rPr sz="4400" dirty="0"/>
              <a:t>G</a:t>
            </a:r>
            <a:r>
              <a:rPr sz="4400" spc="-40" dirty="0"/>
              <a:t>E</a:t>
            </a:r>
            <a:r>
              <a:rPr sz="4400" dirty="0"/>
              <a:t>ABILITY</a:t>
            </a:r>
          </a:p>
        </p:txBody>
      </p:sp>
    </p:spTree>
    <p:extLst>
      <p:ext uri="{BB962C8B-B14F-4D97-AF65-F5344CB8AC3E}">
        <p14:creationId xmlns:p14="http://schemas.microsoft.com/office/powerpoint/2010/main" val="21588659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139230" y="3341950"/>
            <a:ext cx="5450138" cy="1120820"/>
          </a:xfrm>
          <a:prstGeom prst="rect">
            <a:avLst/>
          </a:prstGeom>
        </p:spPr>
        <p:txBody>
          <a:bodyPr vert="horz" wrap="square" lIns="0" tIns="12700" rIns="0" bIns="0" rtlCol="0">
            <a:spAutoFit/>
          </a:bodyPr>
          <a:lstStyle/>
          <a:p>
            <a:pPr marL="70485" marR="5080" lvl="0" indent="-58419" defTabSz="914400" rtl="0" eaLnBrk="1" fontAlgn="auto" latinLnBrk="0" hangingPunct="1">
              <a:lnSpc>
                <a:spcPct val="100000"/>
              </a:lnSpc>
              <a:spcBef>
                <a:spcPts val="100"/>
              </a:spcBef>
              <a:spcAft>
                <a:spcPts val="0"/>
              </a:spcAft>
              <a:buClrTx/>
              <a:buSzTx/>
              <a:buFontTx/>
              <a:buNone/>
              <a:tabLst/>
              <a:defRPr/>
            </a:pPr>
            <a:r>
              <a:rPr kumimoji="0" sz="2400" b="0" i="0" u="none" strike="noStrike" kern="1200" cap="none" spc="-5" normalizeH="0" baseline="0" noProof="0" dirty="0">
                <a:ln>
                  <a:noFill/>
                </a:ln>
                <a:solidFill>
                  <a:srgbClr val="FFFFFF"/>
                </a:solidFill>
                <a:effectLst/>
                <a:uLnTx/>
                <a:uFillTx/>
                <a:latin typeface="Calibri"/>
                <a:ea typeface="+mn-ea"/>
                <a:cs typeface="Calibri"/>
              </a:rPr>
              <a:t>“that quality </a:t>
            </a:r>
            <a:r>
              <a:rPr kumimoji="0" sz="2400" b="0" i="0" u="none" strike="noStrike" kern="1200" cap="none" spc="0" normalizeH="0" baseline="0" noProof="0" dirty="0">
                <a:ln>
                  <a:noFill/>
                </a:ln>
                <a:solidFill>
                  <a:srgbClr val="FFFFFF"/>
                </a:solidFill>
                <a:effectLst/>
                <a:uLnTx/>
                <a:uFillTx/>
                <a:latin typeface="Calibri"/>
                <a:ea typeface="+mn-ea"/>
                <a:cs typeface="Calibri"/>
              </a:rPr>
              <a:t>in a </a:t>
            </a:r>
            <a:r>
              <a:rPr kumimoji="0" sz="2400" b="0" i="0" u="none" strike="noStrike" kern="1200" cap="none" spc="-15" normalizeH="0" baseline="0" noProof="0" dirty="0">
                <a:ln>
                  <a:noFill/>
                </a:ln>
                <a:solidFill>
                  <a:srgbClr val="FFFFFF"/>
                </a:solidFill>
                <a:effectLst/>
                <a:uLnTx/>
                <a:uFillTx/>
                <a:latin typeface="Calibri"/>
                <a:ea typeface="+mn-ea"/>
                <a:cs typeface="Calibri"/>
              </a:rPr>
              <a:t>physical </a:t>
            </a:r>
            <a:r>
              <a:rPr kumimoji="0" sz="2400" b="0" i="0" u="none" strike="noStrike" kern="1200" cap="none" spc="-5" normalizeH="0" baseline="0" noProof="0" dirty="0">
                <a:ln>
                  <a:noFill/>
                </a:ln>
                <a:solidFill>
                  <a:srgbClr val="FFFFFF"/>
                </a:solidFill>
                <a:effectLst/>
                <a:uLnTx/>
                <a:uFillTx/>
                <a:latin typeface="Calibri"/>
                <a:ea typeface="+mn-ea"/>
                <a:cs typeface="Calibri"/>
              </a:rPr>
              <a:t>object </a:t>
            </a:r>
            <a:r>
              <a:rPr kumimoji="0" sz="2400" b="0" i="0" u="none" strike="noStrike" kern="1200" cap="none" spc="0" normalizeH="0" baseline="0" noProof="0" dirty="0">
                <a:ln>
                  <a:noFill/>
                </a:ln>
                <a:solidFill>
                  <a:srgbClr val="FFFFFF"/>
                </a:solidFill>
                <a:effectLst/>
                <a:uLnTx/>
                <a:uFillTx/>
                <a:latin typeface="Calibri"/>
                <a:ea typeface="+mn-ea"/>
                <a:cs typeface="Calibri"/>
              </a:rPr>
              <a:t>which  </a:t>
            </a:r>
            <a:r>
              <a:rPr kumimoji="0" sz="2400" b="1" i="0" u="sng" strike="noStrike" kern="1200" cap="none" spc="-10" normalizeH="0" baseline="0" noProof="0" dirty="0">
                <a:ln>
                  <a:noFill/>
                </a:ln>
                <a:solidFill>
                  <a:srgbClr val="FFFFFF"/>
                </a:solidFill>
                <a:effectLst/>
                <a:uLnTx/>
                <a:uFillTx/>
                <a:latin typeface="Calibri"/>
                <a:ea typeface="+mn-ea"/>
                <a:cs typeface="Calibri"/>
              </a:rPr>
              <a:t>gives </a:t>
            </a:r>
            <a:r>
              <a:rPr kumimoji="0" sz="2400" b="1" i="0" u="sng" strike="noStrike" kern="1200" cap="none" spc="0" normalizeH="0" baseline="0" noProof="0" dirty="0">
                <a:ln>
                  <a:noFill/>
                </a:ln>
                <a:solidFill>
                  <a:srgbClr val="FFFFFF"/>
                </a:solidFill>
                <a:effectLst/>
                <a:uLnTx/>
                <a:uFillTx/>
                <a:latin typeface="Calibri"/>
                <a:ea typeface="+mn-ea"/>
                <a:cs typeface="Calibri"/>
              </a:rPr>
              <a:t>it a </a:t>
            </a:r>
            <a:r>
              <a:rPr kumimoji="0" sz="2400" b="1" i="0" u="sng" strike="noStrike" kern="1200" cap="none" spc="-5" normalizeH="0" baseline="0" noProof="0" dirty="0">
                <a:ln>
                  <a:noFill/>
                </a:ln>
                <a:solidFill>
                  <a:srgbClr val="FFFFFF"/>
                </a:solidFill>
                <a:effectLst/>
                <a:uLnTx/>
                <a:uFillTx/>
                <a:latin typeface="Calibri"/>
                <a:ea typeface="+mn-ea"/>
                <a:cs typeface="Calibri"/>
              </a:rPr>
              <a:t>high </a:t>
            </a:r>
            <a:r>
              <a:rPr kumimoji="0" sz="2400" b="1" i="0" u="sng" strike="noStrike" kern="1200" cap="none" spc="-10" normalizeH="0" baseline="0" noProof="0" dirty="0">
                <a:ln>
                  <a:noFill/>
                </a:ln>
                <a:solidFill>
                  <a:srgbClr val="FFFFFF"/>
                </a:solidFill>
                <a:effectLst/>
                <a:uLnTx/>
                <a:uFillTx/>
                <a:latin typeface="Calibri"/>
                <a:ea typeface="+mn-ea"/>
                <a:cs typeface="Calibri"/>
              </a:rPr>
              <a:t>probability </a:t>
            </a:r>
            <a:r>
              <a:rPr kumimoji="0" sz="2400" b="1" i="0" u="sng" strike="noStrike" kern="1200" cap="none" spc="-5" normalizeH="0" baseline="0" noProof="0" dirty="0">
                <a:ln>
                  <a:noFill/>
                </a:ln>
                <a:solidFill>
                  <a:srgbClr val="FFFFFF"/>
                </a:solidFill>
                <a:effectLst/>
                <a:uLnTx/>
                <a:uFillTx/>
                <a:latin typeface="Calibri"/>
                <a:ea typeface="+mn-ea"/>
                <a:cs typeface="Calibri"/>
              </a:rPr>
              <a:t>of </a:t>
            </a:r>
            <a:r>
              <a:rPr kumimoji="0" sz="2400" b="1" i="0" u="sng" strike="noStrike" kern="1200" cap="none" spc="-10" normalizeH="0" baseline="0" noProof="0" dirty="0">
                <a:ln>
                  <a:noFill/>
                </a:ln>
                <a:solidFill>
                  <a:srgbClr val="FFFFFF"/>
                </a:solidFill>
                <a:effectLst/>
                <a:uLnTx/>
                <a:uFillTx/>
                <a:latin typeface="Calibri"/>
                <a:ea typeface="+mn-ea"/>
                <a:cs typeface="Calibri"/>
              </a:rPr>
              <a:t>evoking </a:t>
            </a:r>
            <a:r>
              <a:rPr kumimoji="0" sz="2400" b="1" i="0" u="sng" strike="noStrike" kern="1200" cap="none" spc="0" normalizeH="0" baseline="0" noProof="0" dirty="0">
                <a:ln>
                  <a:noFill/>
                </a:ln>
                <a:solidFill>
                  <a:srgbClr val="FFFFFF"/>
                </a:solidFill>
                <a:effectLst/>
                <a:uLnTx/>
                <a:uFillTx/>
                <a:latin typeface="Calibri"/>
                <a:ea typeface="+mn-ea"/>
                <a:cs typeface="Calibri"/>
              </a:rPr>
              <a:t>a  </a:t>
            </a:r>
            <a:r>
              <a:rPr kumimoji="0" sz="2400" b="1" i="0" u="sng" strike="noStrike" kern="1200" cap="none" spc="-15" normalizeH="0" baseline="0" noProof="0" dirty="0">
                <a:ln>
                  <a:noFill/>
                </a:ln>
                <a:solidFill>
                  <a:srgbClr val="FFFFFF"/>
                </a:solidFill>
                <a:effectLst/>
                <a:uLnTx/>
                <a:uFillTx/>
                <a:latin typeface="Calibri"/>
                <a:ea typeface="+mn-ea"/>
                <a:cs typeface="Calibri"/>
              </a:rPr>
              <a:t>strong </a:t>
            </a:r>
            <a:r>
              <a:rPr kumimoji="0" sz="2400" b="1" i="0" u="sng" strike="noStrike" kern="1200" cap="none" spc="-10" normalizeH="0" baseline="0" noProof="0" dirty="0">
                <a:ln>
                  <a:noFill/>
                </a:ln>
                <a:solidFill>
                  <a:srgbClr val="FFFFFF"/>
                </a:solidFill>
                <a:effectLst/>
                <a:uLnTx/>
                <a:uFillTx/>
                <a:latin typeface="Calibri"/>
                <a:ea typeface="+mn-ea"/>
                <a:cs typeface="Calibri"/>
              </a:rPr>
              <a:t>image </a:t>
            </a:r>
            <a:r>
              <a:rPr kumimoji="0" sz="2400" b="0" i="0" u="none" strike="noStrike" kern="1200" cap="none" spc="0" normalizeH="0" baseline="0" noProof="0" dirty="0">
                <a:ln>
                  <a:noFill/>
                </a:ln>
                <a:solidFill>
                  <a:srgbClr val="FFFFFF"/>
                </a:solidFill>
                <a:effectLst/>
                <a:uLnTx/>
                <a:uFillTx/>
                <a:latin typeface="Calibri"/>
                <a:ea typeface="+mn-ea"/>
                <a:cs typeface="Calibri"/>
              </a:rPr>
              <a:t>in </a:t>
            </a:r>
            <a:r>
              <a:rPr kumimoji="0" sz="2400" b="0" i="0" u="none" strike="noStrike" kern="1200" cap="none" spc="-20" normalizeH="0" baseline="0" noProof="0" dirty="0">
                <a:ln>
                  <a:noFill/>
                </a:ln>
                <a:solidFill>
                  <a:srgbClr val="FFFFFF"/>
                </a:solidFill>
                <a:effectLst/>
                <a:uLnTx/>
                <a:uFillTx/>
                <a:latin typeface="Calibri"/>
                <a:ea typeface="+mn-ea"/>
                <a:cs typeface="Calibri"/>
              </a:rPr>
              <a:t>any </a:t>
            </a:r>
            <a:r>
              <a:rPr kumimoji="0" sz="2400" b="0" i="0" u="none" strike="noStrike" kern="1200" cap="none" spc="-10" normalizeH="0" baseline="0" noProof="0" dirty="0">
                <a:ln>
                  <a:noFill/>
                </a:ln>
                <a:solidFill>
                  <a:srgbClr val="FFFFFF"/>
                </a:solidFill>
                <a:effectLst/>
                <a:uLnTx/>
                <a:uFillTx/>
                <a:latin typeface="Calibri"/>
                <a:ea typeface="+mn-ea"/>
                <a:cs typeface="Calibri"/>
              </a:rPr>
              <a:t>given</a:t>
            </a:r>
            <a:r>
              <a:rPr kumimoji="0" sz="2400" b="0" i="0" u="none" strike="noStrike" kern="1200" cap="none" spc="5" normalizeH="0" baseline="0" noProof="0" dirty="0">
                <a:ln>
                  <a:noFill/>
                </a:ln>
                <a:solidFill>
                  <a:srgbClr val="FFFFFF"/>
                </a:solidFill>
                <a:effectLst/>
                <a:uLnTx/>
                <a:uFillTx/>
                <a:latin typeface="Calibri"/>
                <a:ea typeface="+mn-ea"/>
                <a:cs typeface="Calibri"/>
              </a:rPr>
              <a:t> observer”</a:t>
            </a:r>
            <a:endParaRPr kumimoji="0" sz="24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6" name="object 2">
            <a:extLst>
              <a:ext uri="{FF2B5EF4-FFF2-40B4-BE49-F238E27FC236}">
                <a16:creationId xmlns:a16="http://schemas.microsoft.com/office/drawing/2014/main" id="{F894B3BB-4609-4674-96D4-9969C739CE10}"/>
              </a:ext>
            </a:extLst>
          </p:cNvPr>
          <p:cNvSpPr txBox="1">
            <a:spLocks/>
          </p:cNvSpPr>
          <p:nvPr/>
        </p:nvSpPr>
        <p:spPr>
          <a:xfrm>
            <a:off x="6782235" y="2264779"/>
            <a:ext cx="3577070" cy="68993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3000" b="0" i="0" kern="1200">
                <a:solidFill>
                  <a:schemeClr val="bg1"/>
                </a:solidFill>
                <a:latin typeface="Calibri"/>
                <a:ea typeface="+mj-ea"/>
                <a:cs typeface="Calibri"/>
              </a:defRPr>
            </a:lvl1pPr>
          </a:lstStyle>
          <a:p>
            <a:pPr marL="12700" algn="ctr">
              <a:lnSpc>
                <a:spcPct val="100000"/>
              </a:lnSpc>
              <a:spcBef>
                <a:spcPts val="100"/>
              </a:spcBef>
            </a:pPr>
            <a:r>
              <a:rPr lang="en-US" sz="4400"/>
              <a:t>IM</a:t>
            </a:r>
            <a:r>
              <a:rPr lang="en-US" sz="4400" spc="-20"/>
              <a:t>A</a:t>
            </a:r>
            <a:r>
              <a:rPr lang="en-US" sz="4400"/>
              <a:t>G</a:t>
            </a:r>
            <a:r>
              <a:rPr lang="en-US" sz="4400" spc="-40"/>
              <a:t>E</a:t>
            </a:r>
            <a:r>
              <a:rPr lang="en-US" sz="4400"/>
              <a:t>ABILITY</a:t>
            </a:r>
            <a:endParaRPr lang="en-US" sz="4400" dirty="0"/>
          </a:p>
        </p:txBody>
      </p:sp>
    </p:spTree>
    <p:extLst>
      <p:ext uri="{BB962C8B-B14F-4D97-AF65-F5344CB8AC3E}">
        <p14:creationId xmlns:p14="http://schemas.microsoft.com/office/powerpoint/2010/main" val="13647777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88929" y="2101023"/>
            <a:ext cx="3270068" cy="193910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2">
            <a:extLst>
              <a:ext uri="{FF2B5EF4-FFF2-40B4-BE49-F238E27FC236}">
                <a16:creationId xmlns:a16="http://schemas.microsoft.com/office/drawing/2014/main" id="{D4C3CE38-DFB7-495A-832A-1B68B06CD47A}"/>
              </a:ext>
            </a:extLst>
          </p:cNvPr>
          <p:cNvSpPr/>
          <p:nvPr/>
        </p:nvSpPr>
        <p:spPr>
          <a:xfrm>
            <a:off x="4321168" y="2101595"/>
            <a:ext cx="3445162" cy="1938528"/>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2">
            <a:extLst>
              <a:ext uri="{FF2B5EF4-FFF2-40B4-BE49-F238E27FC236}">
                <a16:creationId xmlns:a16="http://schemas.microsoft.com/office/drawing/2014/main" id="{BD46D512-3026-4A01-9B39-87EAA2C4BAF2}"/>
              </a:ext>
            </a:extLst>
          </p:cNvPr>
          <p:cNvSpPr/>
          <p:nvPr/>
        </p:nvSpPr>
        <p:spPr>
          <a:xfrm>
            <a:off x="7928501" y="2101023"/>
            <a:ext cx="3445163" cy="1939100"/>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3">
            <a:extLst>
              <a:ext uri="{FF2B5EF4-FFF2-40B4-BE49-F238E27FC236}">
                <a16:creationId xmlns:a16="http://schemas.microsoft.com/office/drawing/2014/main" id="{844D5D3E-B263-4EE8-B941-765C5C0EF9FD}"/>
              </a:ext>
            </a:extLst>
          </p:cNvPr>
          <p:cNvSpPr txBox="1"/>
          <p:nvPr/>
        </p:nvSpPr>
        <p:spPr>
          <a:xfrm>
            <a:off x="1852768" y="4482959"/>
            <a:ext cx="1342390" cy="183127"/>
          </a:xfrm>
          <a:prstGeom prst="rect">
            <a:avLst/>
          </a:prstGeom>
        </p:spPr>
        <p:txBody>
          <a:bodyPr vert="horz" wrap="square" lIns="0" tIns="0" rIns="0" bIns="0" rtlCol="0">
            <a:spAutoFit/>
          </a:bodyPr>
          <a:lstStyle/>
          <a:p>
            <a:pPr marL="12700" marR="0" lvl="0" indent="0" algn="ctr" defTabSz="914400" rtl="0" eaLnBrk="1" fontAlgn="auto" latinLnBrk="0" hangingPunct="1">
              <a:lnSpc>
                <a:spcPts val="124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Calibri"/>
              </a:rPr>
              <a:t>Boston</a:t>
            </a:r>
            <a:endParaRPr kumimoji="0" sz="20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11" name="object 3">
            <a:extLst>
              <a:ext uri="{FF2B5EF4-FFF2-40B4-BE49-F238E27FC236}">
                <a16:creationId xmlns:a16="http://schemas.microsoft.com/office/drawing/2014/main" id="{707C66D2-5780-4940-BCB3-3AC01B459F76}"/>
              </a:ext>
            </a:extLst>
          </p:cNvPr>
          <p:cNvSpPr txBox="1"/>
          <p:nvPr/>
        </p:nvSpPr>
        <p:spPr>
          <a:xfrm>
            <a:off x="5424805" y="4482958"/>
            <a:ext cx="1342390" cy="183127"/>
          </a:xfrm>
          <a:prstGeom prst="rect">
            <a:avLst/>
          </a:prstGeom>
        </p:spPr>
        <p:txBody>
          <a:bodyPr vert="horz" wrap="square" lIns="0" tIns="0" rIns="0" bIns="0" rtlCol="0">
            <a:spAutoFit/>
          </a:bodyPr>
          <a:lstStyle/>
          <a:p>
            <a:pPr marL="12700" marR="0" lvl="0" indent="0" algn="ctr" defTabSz="914400" rtl="0" eaLnBrk="1" fontAlgn="auto" latinLnBrk="0" hangingPunct="1">
              <a:lnSpc>
                <a:spcPts val="124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Calibri"/>
              </a:rPr>
              <a:t>Jersey City</a:t>
            </a:r>
            <a:endParaRPr kumimoji="0" sz="20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13" name="object 3">
            <a:extLst>
              <a:ext uri="{FF2B5EF4-FFF2-40B4-BE49-F238E27FC236}">
                <a16:creationId xmlns:a16="http://schemas.microsoft.com/office/drawing/2014/main" id="{C7FE5565-5A3A-4046-9FF4-66219AD3B8D8}"/>
              </a:ext>
            </a:extLst>
          </p:cNvPr>
          <p:cNvSpPr txBox="1"/>
          <p:nvPr/>
        </p:nvSpPr>
        <p:spPr>
          <a:xfrm>
            <a:off x="8979887" y="4482957"/>
            <a:ext cx="1342390" cy="183127"/>
          </a:xfrm>
          <a:prstGeom prst="rect">
            <a:avLst/>
          </a:prstGeom>
        </p:spPr>
        <p:txBody>
          <a:bodyPr vert="horz" wrap="square" lIns="0" tIns="0" rIns="0" bIns="0" rtlCol="0">
            <a:spAutoFit/>
          </a:bodyPr>
          <a:lstStyle/>
          <a:p>
            <a:pPr marL="12700" marR="0" lvl="0" indent="0" algn="ctr" defTabSz="914400" rtl="0" eaLnBrk="1" fontAlgn="auto" latinLnBrk="0" hangingPunct="1">
              <a:lnSpc>
                <a:spcPts val="124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Calibri"/>
              </a:rPr>
              <a:t>Los Angeles</a:t>
            </a:r>
            <a:endParaRPr kumimoji="0" sz="2000" b="0" i="0" u="none" strike="noStrike" kern="1200" cap="none" spc="0" normalizeH="0" baseline="0" noProof="0" dirty="0">
              <a:ln>
                <a:noFill/>
              </a:ln>
              <a:solidFill>
                <a:prstClr val="black"/>
              </a:solidFill>
              <a:effectLst/>
              <a:uLnTx/>
              <a:uFillTx/>
              <a:latin typeface="Calibri"/>
              <a:ea typeface="+mn-ea"/>
              <a:cs typeface="Calibri"/>
            </a:endParaRPr>
          </a:p>
        </p:txBody>
      </p:sp>
    </p:spTree>
    <p:extLst>
      <p:ext uri="{BB962C8B-B14F-4D97-AF65-F5344CB8AC3E}">
        <p14:creationId xmlns:p14="http://schemas.microsoft.com/office/powerpoint/2010/main" val="6315449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187440" y="1088136"/>
            <a:ext cx="5420867" cy="4066031"/>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txBox="1"/>
          <p:nvPr/>
        </p:nvSpPr>
        <p:spPr>
          <a:xfrm>
            <a:off x="9971648" y="6249057"/>
            <a:ext cx="1342390" cy="177800"/>
          </a:xfrm>
          <a:prstGeom prst="rect">
            <a:avLst/>
          </a:prstGeom>
        </p:spPr>
        <p:txBody>
          <a:bodyPr vert="horz" wrap="square" lIns="0" tIns="0" rIns="0" bIns="0" rtlCol="0">
            <a:spAutoFit/>
          </a:bodyPr>
          <a:lstStyle/>
          <a:p>
            <a:pPr marL="12700" marR="0" lvl="0" indent="0" algn="l" defTabSz="914400" rtl="0" eaLnBrk="1" fontAlgn="auto" latinLnBrk="0" hangingPunct="1">
              <a:lnSpc>
                <a:spcPts val="1240"/>
              </a:lnSpc>
              <a:spcBef>
                <a:spcPts val="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Calibri"/>
                <a:ea typeface="+mn-ea"/>
                <a:cs typeface="Calibri"/>
              </a:rPr>
              <a:t>City </a:t>
            </a:r>
            <a:r>
              <a:rPr kumimoji="0" sz="1200" b="0" i="0" u="none" strike="noStrike" kern="1200" cap="none" spc="-5" normalizeH="0" baseline="0" noProof="0" dirty="0">
                <a:ln>
                  <a:noFill/>
                </a:ln>
                <a:solidFill>
                  <a:prstClr val="black"/>
                </a:solidFill>
                <a:effectLst/>
                <a:uLnTx/>
                <a:uFillTx/>
                <a:latin typeface="Calibri"/>
                <a:ea typeface="+mn-ea"/>
                <a:cs typeface="Calibri"/>
              </a:rPr>
              <a:t>Analysis </a:t>
            </a:r>
            <a:r>
              <a:rPr kumimoji="0" sz="1200" b="0" i="0" u="none" strike="noStrike" kern="1200" cap="none" spc="0" normalizeH="0" baseline="0" noProof="0" dirty="0">
                <a:ln>
                  <a:noFill/>
                </a:ln>
                <a:solidFill>
                  <a:prstClr val="black"/>
                </a:solidFill>
                <a:effectLst/>
                <a:uLnTx/>
                <a:uFillTx/>
                <a:latin typeface="Calibri"/>
                <a:ea typeface="+mn-ea"/>
                <a:cs typeface="Calibri"/>
              </a:rPr>
              <a:t>-</a:t>
            </a:r>
            <a:r>
              <a:rPr kumimoji="0" sz="1200" b="0" i="0" u="none" strike="noStrike" kern="1200" cap="none" spc="-85" normalizeH="0" baseline="0" noProof="0" dirty="0">
                <a:ln>
                  <a:noFill/>
                </a:ln>
                <a:solidFill>
                  <a:prstClr val="black"/>
                </a:solidFill>
                <a:effectLst/>
                <a:uLnTx/>
                <a:uFillTx/>
                <a:latin typeface="Calibri"/>
                <a:ea typeface="+mn-ea"/>
                <a:cs typeface="Calibri"/>
              </a:rPr>
              <a:t> </a:t>
            </a:r>
            <a:r>
              <a:rPr kumimoji="0" sz="1200" b="0" i="0" u="none" strike="noStrike" kern="1200" cap="none" spc="-5" normalizeH="0" baseline="0" noProof="0" dirty="0">
                <a:ln>
                  <a:noFill/>
                </a:ln>
                <a:solidFill>
                  <a:prstClr val="black"/>
                </a:solidFill>
                <a:effectLst/>
                <a:uLnTx/>
                <a:uFillTx/>
                <a:latin typeface="Calibri"/>
                <a:ea typeface="+mn-ea"/>
                <a:cs typeface="Calibri"/>
              </a:rPr>
              <a:t>Boston</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Tree>
    <p:extLst>
      <p:ext uri="{BB962C8B-B14F-4D97-AF65-F5344CB8AC3E}">
        <p14:creationId xmlns:p14="http://schemas.microsoft.com/office/powerpoint/2010/main" val="13131802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14146" y="676073"/>
            <a:ext cx="4001228" cy="259163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966350" y="3584447"/>
            <a:ext cx="4821249" cy="2757562"/>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6187440" y="1088136"/>
            <a:ext cx="5420867" cy="4066031"/>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txBox="1"/>
          <p:nvPr/>
        </p:nvSpPr>
        <p:spPr>
          <a:xfrm>
            <a:off x="9971648" y="6249057"/>
            <a:ext cx="1342390" cy="177800"/>
          </a:xfrm>
          <a:prstGeom prst="rect">
            <a:avLst/>
          </a:prstGeom>
        </p:spPr>
        <p:txBody>
          <a:bodyPr vert="horz" wrap="square" lIns="0" tIns="0" rIns="0" bIns="0" rtlCol="0">
            <a:spAutoFit/>
          </a:bodyPr>
          <a:lstStyle/>
          <a:p>
            <a:pPr marL="12700" marR="0" lvl="0" indent="0" algn="l" defTabSz="914400" rtl="0" eaLnBrk="1" fontAlgn="auto" latinLnBrk="0" hangingPunct="1">
              <a:lnSpc>
                <a:spcPts val="1240"/>
              </a:lnSpc>
              <a:spcBef>
                <a:spcPts val="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Calibri"/>
                <a:ea typeface="+mn-ea"/>
                <a:cs typeface="Calibri"/>
              </a:rPr>
              <a:t>City </a:t>
            </a:r>
            <a:r>
              <a:rPr kumimoji="0" sz="1200" b="0" i="0" u="none" strike="noStrike" kern="1200" cap="none" spc="-5" normalizeH="0" baseline="0" noProof="0" dirty="0">
                <a:ln>
                  <a:noFill/>
                </a:ln>
                <a:solidFill>
                  <a:prstClr val="black"/>
                </a:solidFill>
                <a:effectLst/>
                <a:uLnTx/>
                <a:uFillTx/>
                <a:latin typeface="Calibri"/>
                <a:ea typeface="+mn-ea"/>
                <a:cs typeface="Calibri"/>
              </a:rPr>
              <a:t>Analysis </a:t>
            </a:r>
            <a:r>
              <a:rPr kumimoji="0" sz="1200" b="0" i="0" u="none" strike="noStrike" kern="1200" cap="none" spc="0" normalizeH="0" baseline="0" noProof="0" dirty="0">
                <a:ln>
                  <a:noFill/>
                </a:ln>
                <a:solidFill>
                  <a:prstClr val="black"/>
                </a:solidFill>
                <a:effectLst/>
                <a:uLnTx/>
                <a:uFillTx/>
                <a:latin typeface="Calibri"/>
                <a:ea typeface="+mn-ea"/>
                <a:cs typeface="Calibri"/>
              </a:rPr>
              <a:t>-</a:t>
            </a:r>
            <a:r>
              <a:rPr kumimoji="0" sz="1200" b="0" i="0" u="none" strike="noStrike" kern="1200" cap="none" spc="-85" normalizeH="0" baseline="0" noProof="0" dirty="0">
                <a:ln>
                  <a:noFill/>
                </a:ln>
                <a:solidFill>
                  <a:prstClr val="black"/>
                </a:solidFill>
                <a:effectLst/>
                <a:uLnTx/>
                <a:uFillTx/>
                <a:latin typeface="Calibri"/>
                <a:ea typeface="+mn-ea"/>
                <a:cs typeface="Calibri"/>
              </a:rPr>
              <a:t> </a:t>
            </a:r>
            <a:r>
              <a:rPr kumimoji="0" sz="1200" b="0" i="0" u="none" strike="noStrike" kern="1200" cap="none" spc="-5" normalizeH="0" baseline="0" noProof="0" dirty="0">
                <a:ln>
                  <a:noFill/>
                </a:ln>
                <a:solidFill>
                  <a:prstClr val="black"/>
                </a:solidFill>
                <a:effectLst/>
                <a:uLnTx/>
                <a:uFillTx/>
                <a:latin typeface="Calibri"/>
                <a:ea typeface="+mn-ea"/>
                <a:cs typeface="Calibri"/>
              </a:rPr>
              <a:t>Boston</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Tree>
    <p:extLst>
      <p:ext uri="{BB962C8B-B14F-4D97-AF65-F5344CB8AC3E}">
        <p14:creationId xmlns:p14="http://schemas.microsoft.com/office/powerpoint/2010/main" val="22288459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14146" y="676073"/>
            <a:ext cx="4001228" cy="259163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966350" y="3584447"/>
            <a:ext cx="4821249" cy="2757562"/>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txBox="1">
            <a:spLocks noGrp="1"/>
          </p:cNvSpPr>
          <p:nvPr>
            <p:ph type="title"/>
          </p:nvPr>
        </p:nvSpPr>
        <p:spPr>
          <a:xfrm>
            <a:off x="6404403" y="2528794"/>
            <a:ext cx="4996416" cy="1490152"/>
          </a:xfrm>
          <a:prstGeom prst="rect">
            <a:avLst/>
          </a:prstGeom>
        </p:spPr>
        <p:txBody>
          <a:bodyPr vert="horz" wrap="square" lIns="0" tIns="12700" rIns="0" bIns="0" rtlCol="0">
            <a:spAutoFit/>
          </a:bodyPr>
          <a:lstStyle/>
          <a:p>
            <a:pPr marL="12065" marR="5080" algn="ctr">
              <a:lnSpc>
                <a:spcPct val="100000"/>
              </a:lnSpc>
              <a:spcBef>
                <a:spcPts val="100"/>
              </a:spcBef>
            </a:pPr>
            <a:r>
              <a:rPr sz="2400" spc="-5" dirty="0">
                <a:solidFill>
                  <a:srgbClr val="000000"/>
                </a:solidFill>
              </a:rPr>
              <a:t>“It </a:t>
            </a:r>
            <a:r>
              <a:rPr sz="2400" dirty="0">
                <a:solidFill>
                  <a:srgbClr val="000000"/>
                </a:solidFill>
              </a:rPr>
              <a:t>is a </a:t>
            </a:r>
            <a:r>
              <a:rPr sz="2400" b="1" u="sng" spc="-5" dirty="0">
                <a:solidFill>
                  <a:srgbClr val="000000"/>
                </a:solidFill>
              </a:rPr>
              <a:t>difficult </a:t>
            </a:r>
            <a:r>
              <a:rPr sz="2400" b="1" u="sng" spc="-25" dirty="0">
                <a:solidFill>
                  <a:srgbClr val="000000"/>
                </a:solidFill>
              </a:rPr>
              <a:t>system </a:t>
            </a:r>
            <a:r>
              <a:rPr sz="2400" b="1" u="sng" spc="-15" dirty="0">
                <a:solidFill>
                  <a:srgbClr val="000000"/>
                </a:solidFill>
              </a:rPr>
              <a:t>to </a:t>
            </a:r>
            <a:r>
              <a:rPr sz="2400" b="1" u="sng" spc="-55" dirty="0">
                <a:solidFill>
                  <a:srgbClr val="000000"/>
                </a:solidFill>
              </a:rPr>
              <a:t>draw, </a:t>
            </a:r>
            <a:r>
              <a:rPr sz="2400" b="1" u="sng" spc="-5" dirty="0">
                <a:solidFill>
                  <a:srgbClr val="000000"/>
                </a:solidFill>
              </a:rPr>
              <a:t>or </a:t>
            </a:r>
            <a:r>
              <a:rPr sz="2400" b="1" u="sng" spc="-15" dirty="0">
                <a:solidFill>
                  <a:srgbClr val="000000"/>
                </a:solidFill>
              </a:rPr>
              <a:t>to  </a:t>
            </a:r>
            <a:r>
              <a:rPr sz="2400" b="1" u="sng" spc="-10" dirty="0">
                <a:solidFill>
                  <a:srgbClr val="000000"/>
                </a:solidFill>
              </a:rPr>
              <a:t>image </a:t>
            </a:r>
            <a:r>
              <a:rPr sz="2400" b="1" u="sng" dirty="0">
                <a:solidFill>
                  <a:srgbClr val="000000"/>
                </a:solidFill>
              </a:rPr>
              <a:t>as a </a:t>
            </a:r>
            <a:r>
              <a:rPr sz="2400" b="1" u="sng" spc="-5" dirty="0">
                <a:solidFill>
                  <a:srgbClr val="000000"/>
                </a:solidFill>
              </a:rPr>
              <a:t>whole</a:t>
            </a:r>
            <a:r>
              <a:rPr sz="2400" spc="-5" dirty="0">
                <a:solidFill>
                  <a:srgbClr val="000000"/>
                </a:solidFill>
              </a:rPr>
              <a:t>, </a:t>
            </a:r>
            <a:r>
              <a:rPr sz="2400" dirty="0">
                <a:solidFill>
                  <a:srgbClr val="000000"/>
                </a:solidFill>
              </a:rPr>
              <a:t>and </a:t>
            </a:r>
            <a:r>
              <a:rPr sz="2400" spc="-10" dirty="0">
                <a:solidFill>
                  <a:srgbClr val="000000"/>
                </a:solidFill>
              </a:rPr>
              <a:t>must </a:t>
            </a:r>
            <a:r>
              <a:rPr sz="2400" spc="-5" dirty="0">
                <a:solidFill>
                  <a:srgbClr val="000000"/>
                </a:solidFill>
              </a:rPr>
              <a:t>usually  be handled </a:t>
            </a:r>
            <a:r>
              <a:rPr sz="2400" spc="-10" dirty="0">
                <a:solidFill>
                  <a:srgbClr val="000000"/>
                </a:solidFill>
              </a:rPr>
              <a:t>by </a:t>
            </a:r>
            <a:r>
              <a:rPr sz="2400" spc="-15" dirty="0">
                <a:solidFill>
                  <a:srgbClr val="000000"/>
                </a:solidFill>
              </a:rPr>
              <a:t>concentrating </a:t>
            </a:r>
            <a:r>
              <a:rPr sz="2400" spc="-5" dirty="0">
                <a:solidFill>
                  <a:srgbClr val="000000"/>
                </a:solidFill>
              </a:rPr>
              <a:t>on </a:t>
            </a:r>
            <a:r>
              <a:rPr sz="2400" dirty="0">
                <a:solidFill>
                  <a:srgbClr val="000000"/>
                </a:solidFill>
              </a:rPr>
              <a:t>the  </a:t>
            </a:r>
            <a:r>
              <a:rPr sz="2400" spc="-5" dirty="0">
                <a:solidFill>
                  <a:srgbClr val="000000"/>
                </a:solidFill>
              </a:rPr>
              <a:t>sequence of</a:t>
            </a:r>
            <a:r>
              <a:rPr sz="2400" spc="-10" dirty="0">
                <a:solidFill>
                  <a:srgbClr val="000000"/>
                </a:solidFill>
              </a:rPr>
              <a:t> </a:t>
            </a:r>
            <a:r>
              <a:rPr sz="2400" spc="-30" dirty="0">
                <a:solidFill>
                  <a:srgbClr val="000000"/>
                </a:solidFill>
              </a:rPr>
              <a:t>joints.”</a:t>
            </a:r>
            <a:endParaRPr sz="2400" dirty="0"/>
          </a:p>
        </p:txBody>
      </p:sp>
      <p:sp>
        <p:nvSpPr>
          <p:cNvPr id="5" name="object 5"/>
          <p:cNvSpPr txBox="1"/>
          <p:nvPr/>
        </p:nvSpPr>
        <p:spPr>
          <a:xfrm>
            <a:off x="9971648" y="6249057"/>
            <a:ext cx="1342390" cy="177800"/>
          </a:xfrm>
          <a:prstGeom prst="rect">
            <a:avLst/>
          </a:prstGeom>
        </p:spPr>
        <p:txBody>
          <a:bodyPr vert="horz" wrap="square" lIns="0" tIns="0" rIns="0" bIns="0" rtlCol="0">
            <a:spAutoFit/>
          </a:bodyPr>
          <a:lstStyle/>
          <a:p>
            <a:pPr marL="12700" marR="0" lvl="0" indent="0" algn="l" defTabSz="914400" rtl="0" eaLnBrk="1" fontAlgn="auto" latinLnBrk="0" hangingPunct="1">
              <a:lnSpc>
                <a:spcPts val="1240"/>
              </a:lnSpc>
              <a:spcBef>
                <a:spcPts val="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Calibri"/>
                <a:ea typeface="+mn-ea"/>
                <a:cs typeface="Calibri"/>
              </a:rPr>
              <a:t>City </a:t>
            </a:r>
            <a:r>
              <a:rPr kumimoji="0" sz="1200" b="0" i="0" u="none" strike="noStrike" kern="1200" cap="none" spc="-5" normalizeH="0" baseline="0" noProof="0" dirty="0">
                <a:ln>
                  <a:noFill/>
                </a:ln>
                <a:solidFill>
                  <a:prstClr val="black"/>
                </a:solidFill>
                <a:effectLst/>
                <a:uLnTx/>
                <a:uFillTx/>
                <a:latin typeface="Calibri"/>
                <a:ea typeface="+mn-ea"/>
                <a:cs typeface="Calibri"/>
              </a:rPr>
              <a:t>Analysis </a:t>
            </a:r>
            <a:r>
              <a:rPr kumimoji="0" sz="1200" b="0" i="0" u="none" strike="noStrike" kern="1200" cap="none" spc="0" normalizeH="0" baseline="0" noProof="0" dirty="0">
                <a:ln>
                  <a:noFill/>
                </a:ln>
                <a:solidFill>
                  <a:prstClr val="black"/>
                </a:solidFill>
                <a:effectLst/>
                <a:uLnTx/>
                <a:uFillTx/>
                <a:latin typeface="Calibri"/>
                <a:ea typeface="+mn-ea"/>
                <a:cs typeface="Calibri"/>
              </a:rPr>
              <a:t>-</a:t>
            </a:r>
            <a:r>
              <a:rPr kumimoji="0" sz="1200" b="0" i="0" u="none" strike="noStrike" kern="1200" cap="none" spc="-85" normalizeH="0" baseline="0" noProof="0" dirty="0">
                <a:ln>
                  <a:noFill/>
                </a:ln>
                <a:solidFill>
                  <a:prstClr val="black"/>
                </a:solidFill>
                <a:effectLst/>
                <a:uLnTx/>
                <a:uFillTx/>
                <a:latin typeface="Calibri"/>
                <a:ea typeface="+mn-ea"/>
                <a:cs typeface="Calibri"/>
              </a:rPr>
              <a:t> </a:t>
            </a:r>
            <a:r>
              <a:rPr kumimoji="0" sz="1200" b="0" i="0" u="none" strike="noStrike" kern="1200" cap="none" spc="-5" normalizeH="0" baseline="0" noProof="0" dirty="0">
                <a:ln>
                  <a:noFill/>
                </a:ln>
                <a:solidFill>
                  <a:prstClr val="black"/>
                </a:solidFill>
                <a:effectLst/>
                <a:uLnTx/>
                <a:uFillTx/>
                <a:latin typeface="Calibri"/>
                <a:ea typeface="+mn-ea"/>
                <a:cs typeface="Calibri"/>
              </a:rPr>
              <a:t>Boston</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Tree>
    <p:extLst>
      <p:ext uri="{BB962C8B-B14F-4D97-AF65-F5344CB8AC3E}">
        <p14:creationId xmlns:p14="http://schemas.microsoft.com/office/powerpoint/2010/main" val="17003138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673595" y="1830324"/>
            <a:ext cx="5251703" cy="295503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txBox="1"/>
          <p:nvPr/>
        </p:nvSpPr>
        <p:spPr>
          <a:xfrm>
            <a:off x="9721967" y="6249057"/>
            <a:ext cx="1591310" cy="177800"/>
          </a:xfrm>
          <a:prstGeom prst="rect">
            <a:avLst/>
          </a:prstGeom>
        </p:spPr>
        <p:txBody>
          <a:bodyPr vert="horz" wrap="square" lIns="0" tIns="0" rIns="0" bIns="0" rtlCol="0">
            <a:spAutoFit/>
          </a:bodyPr>
          <a:lstStyle/>
          <a:p>
            <a:pPr marL="12700" marR="0" lvl="0" indent="0" algn="l" defTabSz="914400" rtl="0" eaLnBrk="1" fontAlgn="auto" latinLnBrk="0" hangingPunct="1">
              <a:lnSpc>
                <a:spcPts val="1240"/>
              </a:lnSpc>
              <a:spcBef>
                <a:spcPts val="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Calibri"/>
                <a:ea typeface="+mn-ea"/>
                <a:cs typeface="Calibri"/>
              </a:rPr>
              <a:t>City </a:t>
            </a:r>
            <a:r>
              <a:rPr kumimoji="0" sz="1200" b="0" i="0" u="none" strike="noStrike" kern="1200" cap="none" spc="-5" normalizeH="0" baseline="0" noProof="0" dirty="0">
                <a:ln>
                  <a:noFill/>
                </a:ln>
                <a:solidFill>
                  <a:prstClr val="black"/>
                </a:solidFill>
                <a:effectLst/>
                <a:uLnTx/>
                <a:uFillTx/>
                <a:latin typeface="Calibri"/>
                <a:ea typeface="+mn-ea"/>
                <a:cs typeface="Calibri"/>
              </a:rPr>
              <a:t>Analysis </a:t>
            </a:r>
            <a:r>
              <a:rPr kumimoji="0" sz="1200" b="0" i="0" u="none" strike="noStrike" kern="1200" cap="none" spc="0" normalizeH="0" baseline="0" noProof="0" dirty="0">
                <a:ln>
                  <a:noFill/>
                </a:ln>
                <a:solidFill>
                  <a:prstClr val="black"/>
                </a:solidFill>
                <a:effectLst/>
                <a:uLnTx/>
                <a:uFillTx/>
                <a:latin typeface="Calibri"/>
                <a:ea typeface="+mn-ea"/>
                <a:cs typeface="Calibri"/>
              </a:rPr>
              <a:t>– </a:t>
            </a:r>
            <a:r>
              <a:rPr kumimoji="0" sz="1200" b="0" i="0" u="none" strike="noStrike" kern="1200" cap="none" spc="-10" normalizeH="0" baseline="0" noProof="0" dirty="0">
                <a:ln>
                  <a:noFill/>
                </a:ln>
                <a:solidFill>
                  <a:prstClr val="black"/>
                </a:solidFill>
                <a:effectLst/>
                <a:uLnTx/>
                <a:uFillTx/>
                <a:latin typeface="Calibri"/>
                <a:ea typeface="+mn-ea"/>
                <a:cs typeface="Calibri"/>
              </a:rPr>
              <a:t>Jersey</a:t>
            </a:r>
            <a:r>
              <a:rPr kumimoji="0" sz="1200" b="0" i="0" u="none" strike="noStrike" kern="1200" cap="none" spc="-50" normalizeH="0" baseline="0" noProof="0" dirty="0">
                <a:ln>
                  <a:noFill/>
                </a:ln>
                <a:solidFill>
                  <a:prstClr val="black"/>
                </a:solidFill>
                <a:effectLst/>
                <a:uLnTx/>
                <a:uFillTx/>
                <a:latin typeface="Calibri"/>
                <a:ea typeface="+mn-ea"/>
                <a:cs typeface="Calibri"/>
              </a:rPr>
              <a:t> </a:t>
            </a:r>
            <a:r>
              <a:rPr kumimoji="0" sz="1200" b="0" i="0" u="none" strike="noStrike" kern="1200" cap="none" spc="0" normalizeH="0" baseline="0" noProof="0" dirty="0">
                <a:ln>
                  <a:noFill/>
                </a:ln>
                <a:solidFill>
                  <a:prstClr val="black"/>
                </a:solidFill>
                <a:effectLst/>
                <a:uLnTx/>
                <a:uFillTx/>
                <a:latin typeface="Calibri"/>
                <a:ea typeface="+mn-ea"/>
                <a:cs typeface="Calibri"/>
              </a:rPr>
              <a:t>City</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Tree>
    <p:extLst>
      <p:ext uri="{BB962C8B-B14F-4D97-AF65-F5344CB8AC3E}">
        <p14:creationId xmlns:p14="http://schemas.microsoft.com/office/powerpoint/2010/main" val="4183249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96456" y="1022683"/>
            <a:ext cx="5666010" cy="2823277"/>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1349443" y="4513729"/>
            <a:ext cx="4363054" cy="1136007"/>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6673595" y="1830324"/>
            <a:ext cx="5251703" cy="2955035"/>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txBox="1"/>
          <p:nvPr/>
        </p:nvSpPr>
        <p:spPr>
          <a:xfrm>
            <a:off x="9721967" y="6249057"/>
            <a:ext cx="1591310" cy="177800"/>
          </a:xfrm>
          <a:prstGeom prst="rect">
            <a:avLst/>
          </a:prstGeom>
        </p:spPr>
        <p:txBody>
          <a:bodyPr vert="horz" wrap="square" lIns="0" tIns="0" rIns="0" bIns="0" rtlCol="0">
            <a:spAutoFit/>
          </a:bodyPr>
          <a:lstStyle/>
          <a:p>
            <a:pPr marL="12700" marR="0" lvl="0" indent="0" algn="l" defTabSz="914400" rtl="0" eaLnBrk="1" fontAlgn="auto" latinLnBrk="0" hangingPunct="1">
              <a:lnSpc>
                <a:spcPts val="1240"/>
              </a:lnSpc>
              <a:spcBef>
                <a:spcPts val="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Calibri"/>
                <a:ea typeface="+mn-ea"/>
                <a:cs typeface="Calibri"/>
              </a:rPr>
              <a:t>City </a:t>
            </a:r>
            <a:r>
              <a:rPr kumimoji="0" sz="1200" b="0" i="0" u="none" strike="noStrike" kern="1200" cap="none" spc="-5" normalizeH="0" baseline="0" noProof="0" dirty="0">
                <a:ln>
                  <a:noFill/>
                </a:ln>
                <a:solidFill>
                  <a:prstClr val="black"/>
                </a:solidFill>
                <a:effectLst/>
                <a:uLnTx/>
                <a:uFillTx/>
                <a:latin typeface="Calibri"/>
                <a:ea typeface="+mn-ea"/>
                <a:cs typeface="Calibri"/>
              </a:rPr>
              <a:t>Analysis </a:t>
            </a:r>
            <a:r>
              <a:rPr kumimoji="0" sz="1200" b="0" i="0" u="none" strike="noStrike" kern="1200" cap="none" spc="0" normalizeH="0" baseline="0" noProof="0" dirty="0">
                <a:ln>
                  <a:noFill/>
                </a:ln>
                <a:solidFill>
                  <a:prstClr val="black"/>
                </a:solidFill>
                <a:effectLst/>
                <a:uLnTx/>
                <a:uFillTx/>
                <a:latin typeface="Calibri"/>
                <a:ea typeface="+mn-ea"/>
                <a:cs typeface="Calibri"/>
              </a:rPr>
              <a:t>– </a:t>
            </a:r>
            <a:r>
              <a:rPr kumimoji="0" sz="1200" b="0" i="0" u="none" strike="noStrike" kern="1200" cap="none" spc="-10" normalizeH="0" baseline="0" noProof="0" dirty="0">
                <a:ln>
                  <a:noFill/>
                </a:ln>
                <a:solidFill>
                  <a:prstClr val="black"/>
                </a:solidFill>
                <a:effectLst/>
                <a:uLnTx/>
                <a:uFillTx/>
                <a:latin typeface="Calibri"/>
                <a:ea typeface="+mn-ea"/>
                <a:cs typeface="Calibri"/>
              </a:rPr>
              <a:t>Jersey</a:t>
            </a:r>
            <a:r>
              <a:rPr kumimoji="0" sz="1200" b="0" i="0" u="none" strike="noStrike" kern="1200" cap="none" spc="-50" normalizeH="0" baseline="0" noProof="0" dirty="0">
                <a:ln>
                  <a:noFill/>
                </a:ln>
                <a:solidFill>
                  <a:prstClr val="black"/>
                </a:solidFill>
                <a:effectLst/>
                <a:uLnTx/>
                <a:uFillTx/>
                <a:latin typeface="Calibri"/>
                <a:ea typeface="+mn-ea"/>
                <a:cs typeface="Calibri"/>
              </a:rPr>
              <a:t> </a:t>
            </a:r>
            <a:r>
              <a:rPr kumimoji="0" sz="1200" b="0" i="0" u="none" strike="noStrike" kern="1200" cap="none" spc="0" normalizeH="0" baseline="0" noProof="0" dirty="0">
                <a:ln>
                  <a:noFill/>
                </a:ln>
                <a:solidFill>
                  <a:prstClr val="black"/>
                </a:solidFill>
                <a:effectLst/>
                <a:uLnTx/>
                <a:uFillTx/>
                <a:latin typeface="Calibri"/>
                <a:ea typeface="+mn-ea"/>
                <a:cs typeface="Calibri"/>
              </a:rPr>
              <a:t>City</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Tree>
    <p:extLst>
      <p:ext uri="{BB962C8B-B14F-4D97-AF65-F5344CB8AC3E}">
        <p14:creationId xmlns:p14="http://schemas.microsoft.com/office/powerpoint/2010/main" val="10069314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96456" y="1022683"/>
            <a:ext cx="5666010" cy="2823277"/>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1349443" y="4513729"/>
            <a:ext cx="4363054" cy="1136007"/>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txBox="1"/>
          <p:nvPr/>
        </p:nvSpPr>
        <p:spPr>
          <a:xfrm>
            <a:off x="7317923" y="2103380"/>
            <a:ext cx="3706495" cy="2585720"/>
          </a:xfrm>
          <a:prstGeom prst="rect">
            <a:avLst/>
          </a:prstGeom>
        </p:spPr>
        <p:txBody>
          <a:bodyPr vert="horz" wrap="square" lIns="0" tIns="12700" rIns="0" bIns="0" rtlCol="0">
            <a:spAutoFit/>
          </a:bodyPr>
          <a:lstStyle/>
          <a:p>
            <a:pPr marL="12700" marR="5080" lvl="0" indent="-2540" algn="ctr" defTabSz="914400" rtl="0" eaLnBrk="1" fontAlgn="auto" latinLnBrk="0" hangingPunct="1">
              <a:lnSpc>
                <a:spcPct val="100000"/>
              </a:lnSpc>
              <a:spcBef>
                <a:spcPts val="100"/>
              </a:spcBef>
              <a:spcAft>
                <a:spcPts val="0"/>
              </a:spcAft>
              <a:buClrTx/>
              <a:buSzTx/>
              <a:buFontTx/>
              <a:buNone/>
              <a:tabLst/>
              <a:defRPr/>
            </a:pPr>
            <a:r>
              <a:rPr kumimoji="0" sz="2400" b="0" i="0" u="none" strike="noStrike" kern="1200" cap="none" spc="15" normalizeH="0" baseline="0" noProof="0" dirty="0">
                <a:ln>
                  <a:noFill/>
                </a:ln>
                <a:solidFill>
                  <a:prstClr val="black"/>
                </a:solidFill>
                <a:effectLst/>
                <a:uLnTx/>
                <a:uFillTx/>
                <a:latin typeface="Calibri"/>
                <a:ea typeface="+mn-ea"/>
                <a:cs typeface="Calibri"/>
              </a:rPr>
              <a:t>“This </a:t>
            </a:r>
            <a:r>
              <a:rPr kumimoji="0" sz="2400" b="0" i="0" u="none" strike="noStrike" kern="1200" cap="none" spc="0" normalizeH="0" baseline="0" noProof="0" dirty="0">
                <a:ln>
                  <a:noFill/>
                </a:ln>
                <a:solidFill>
                  <a:prstClr val="black"/>
                </a:solidFill>
                <a:effectLst/>
                <a:uLnTx/>
                <a:uFillTx/>
                <a:latin typeface="Calibri"/>
                <a:ea typeface="+mn-ea"/>
                <a:cs typeface="Calibri"/>
              </a:rPr>
              <a:t>is </a:t>
            </a:r>
            <a:r>
              <a:rPr kumimoji="0" sz="2400" b="0" i="0" u="none" strike="noStrike" kern="1200" cap="none" spc="-5" normalizeH="0" baseline="0" noProof="0" dirty="0">
                <a:ln>
                  <a:noFill/>
                </a:ln>
                <a:solidFill>
                  <a:prstClr val="black"/>
                </a:solidFill>
                <a:effectLst/>
                <a:uLnTx/>
                <a:uFillTx/>
                <a:latin typeface="Calibri"/>
                <a:ea typeface="+mn-ea"/>
                <a:cs typeface="Calibri"/>
              </a:rPr>
              <a:t>really one of </a:t>
            </a:r>
            <a:r>
              <a:rPr kumimoji="0" sz="2400" b="0" i="0" u="none" strike="noStrike" kern="1200" cap="none" spc="0" normalizeH="0" baseline="0" noProof="0" dirty="0">
                <a:ln>
                  <a:noFill/>
                </a:ln>
                <a:solidFill>
                  <a:prstClr val="black"/>
                </a:solidFill>
                <a:effectLst/>
                <a:uLnTx/>
                <a:uFillTx/>
                <a:latin typeface="Calibri"/>
                <a:ea typeface="+mn-ea"/>
                <a:cs typeface="Calibri"/>
              </a:rPr>
              <a:t>the</a:t>
            </a:r>
            <a:r>
              <a:rPr kumimoji="0" sz="2400" b="0" i="0" u="none" strike="noStrike" kern="1200" cap="none" spc="-114" normalizeH="0" baseline="0" noProof="0" dirty="0">
                <a:ln>
                  <a:noFill/>
                </a:ln>
                <a:solidFill>
                  <a:prstClr val="black"/>
                </a:solidFill>
                <a:effectLst/>
                <a:uLnTx/>
                <a:uFillTx/>
                <a:latin typeface="Calibri"/>
                <a:ea typeface="+mn-ea"/>
                <a:cs typeface="Calibri"/>
              </a:rPr>
              <a:t> </a:t>
            </a:r>
            <a:r>
              <a:rPr kumimoji="0" sz="2400" b="0" i="0" u="none" strike="noStrike" kern="1200" cap="none" spc="-10" normalizeH="0" baseline="0" noProof="0" dirty="0">
                <a:ln>
                  <a:noFill/>
                </a:ln>
                <a:solidFill>
                  <a:prstClr val="black"/>
                </a:solidFill>
                <a:effectLst/>
                <a:uLnTx/>
                <a:uFillTx/>
                <a:latin typeface="Calibri"/>
                <a:ea typeface="+mn-ea"/>
                <a:cs typeface="Calibri"/>
              </a:rPr>
              <a:t>most  </a:t>
            </a:r>
            <a:r>
              <a:rPr kumimoji="0" sz="2400" b="0" i="0" u="none" strike="noStrike" kern="1200" cap="none" spc="-5" normalizeH="0" baseline="0" noProof="0" dirty="0">
                <a:ln>
                  <a:noFill/>
                </a:ln>
                <a:solidFill>
                  <a:prstClr val="black"/>
                </a:solidFill>
                <a:effectLst/>
                <a:uLnTx/>
                <a:uFillTx/>
                <a:latin typeface="Calibri"/>
                <a:ea typeface="+mn-ea"/>
                <a:cs typeface="Calibri"/>
              </a:rPr>
              <a:t>pitiful things about </a:t>
            </a:r>
            <a:r>
              <a:rPr kumimoji="0" sz="2400" b="0" i="0" u="none" strike="noStrike" kern="1200" cap="none" spc="-10" normalizeH="0" baseline="0" noProof="0" dirty="0">
                <a:ln>
                  <a:noFill/>
                </a:ln>
                <a:solidFill>
                  <a:prstClr val="black"/>
                </a:solidFill>
                <a:effectLst/>
                <a:uLnTx/>
                <a:uFillTx/>
                <a:latin typeface="Calibri"/>
                <a:ea typeface="+mn-ea"/>
                <a:cs typeface="Calibri"/>
              </a:rPr>
              <a:t>Jersey  </a:t>
            </a:r>
            <a:r>
              <a:rPr kumimoji="0" sz="2400" b="0" i="0" u="none" strike="noStrike" kern="1200" cap="none" spc="-35" normalizeH="0" baseline="0" noProof="0" dirty="0">
                <a:ln>
                  <a:noFill/>
                </a:ln>
                <a:solidFill>
                  <a:prstClr val="black"/>
                </a:solidFill>
                <a:effectLst/>
                <a:uLnTx/>
                <a:uFillTx/>
                <a:latin typeface="Calibri"/>
                <a:ea typeface="+mn-ea"/>
                <a:cs typeface="Calibri"/>
              </a:rPr>
              <a:t>City. </a:t>
            </a:r>
            <a:r>
              <a:rPr kumimoji="0" sz="2400" b="0" i="0" u="none" strike="noStrike" kern="1200" cap="none" spc="-10" normalizeH="0" baseline="0" noProof="0" dirty="0">
                <a:ln>
                  <a:noFill/>
                </a:ln>
                <a:solidFill>
                  <a:prstClr val="black"/>
                </a:solidFill>
                <a:effectLst/>
                <a:uLnTx/>
                <a:uFillTx/>
                <a:latin typeface="Calibri"/>
                <a:ea typeface="+mn-ea"/>
                <a:cs typeface="Calibri"/>
              </a:rPr>
              <a:t>There </a:t>
            </a:r>
            <a:r>
              <a:rPr kumimoji="0" sz="2400" b="0" i="0" u="none" strike="noStrike" kern="1200" cap="none" spc="-5" normalizeH="0" baseline="0" noProof="0" dirty="0">
                <a:ln>
                  <a:noFill/>
                </a:ln>
                <a:solidFill>
                  <a:prstClr val="black"/>
                </a:solidFill>
                <a:effectLst/>
                <a:uLnTx/>
                <a:uFillTx/>
                <a:latin typeface="Calibri"/>
                <a:ea typeface="+mn-ea"/>
                <a:cs typeface="Calibri"/>
              </a:rPr>
              <a:t>isn’t anything </a:t>
            </a:r>
            <a:r>
              <a:rPr kumimoji="0" sz="2400" b="0" i="0" u="none" strike="noStrike" kern="1200" cap="none" spc="-10" normalizeH="0" baseline="0" noProof="0" dirty="0">
                <a:ln>
                  <a:noFill/>
                </a:ln>
                <a:solidFill>
                  <a:prstClr val="black"/>
                </a:solidFill>
                <a:effectLst/>
                <a:uLnTx/>
                <a:uFillTx/>
                <a:latin typeface="Calibri"/>
                <a:ea typeface="+mn-ea"/>
                <a:cs typeface="Calibri"/>
              </a:rPr>
              <a:t>that  </a:t>
            </a:r>
            <a:r>
              <a:rPr kumimoji="0" sz="2400" b="0" i="0" u="none" strike="noStrike" kern="1200" cap="none" spc="0" normalizeH="0" baseline="0" noProof="0" dirty="0">
                <a:ln>
                  <a:noFill/>
                </a:ln>
                <a:solidFill>
                  <a:prstClr val="black"/>
                </a:solidFill>
                <a:effectLst/>
                <a:uLnTx/>
                <a:uFillTx/>
                <a:latin typeface="Calibri"/>
                <a:ea typeface="+mn-ea"/>
                <a:cs typeface="Calibri"/>
              </a:rPr>
              <a:t>if </a:t>
            </a:r>
            <a:r>
              <a:rPr kumimoji="0" sz="2400" b="0" i="0" u="none" strike="noStrike" kern="1200" cap="none" spc="-5" normalizeH="0" baseline="0" noProof="0" dirty="0">
                <a:ln>
                  <a:noFill/>
                </a:ln>
                <a:solidFill>
                  <a:prstClr val="black"/>
                </a:solidFill>
                <a:effectLst/>
                <a:uLnTx/>
                <a:uFillTx/>
                <a:latin typeface="Calibri"/>
                <a:ea typeface="+mn-ea"/>
                <a:cs typeface="Calibri"/>
              </a:rPr>
              <a:t>someone came </a:t>
            </a:r>
            <a:r>
              <a:rPr kumimoji="0" sz="2400" b="0" i="0" u="none" strike="noStrike" kern="1200" cap="none" spc="-10" normalizeH="0" baseline="0" noProof="0" dirty="0">
                <a:ln>
                  <a:noFill/>
                </a:ln>
                <a:solidFill>
                  <a:prstClr val="black"/>
                </a:solidFill>
                <a:effectLst/>
                <a:uLnTx/>
                <a:uFillTx/>
                <a:latin typeface="Calibri"/>
                <a:ea typeface="+mn-ea"/>
                <a:cs typeface="Calibri"/>
              </a:rPr>
              <a:t>here </a:t>
            </a:r>
            <a:r>
              <a:rPr kumimoji="0" sz="2400" b="0" i="0" u="none" strike="noStrike" kern="1200" cap="none" spc="-15" normalizeH="0" baseline="0" noProof="0" dirty="0">
                <a:ln>
                  <a:noFill/>
                </a:ln>
                <a:solidFill>
                  <a:prstClr val="black"/>
                </a:solidFill>
                <a:effectLst/>
                <a:uLnTx/>
                <a:uFillTx/>
                <a:latin typeface="Calibri"/>
                <a:ea typeface="+mn-ea"/>
                <a:cs typeface="Calibri"/>
              </a:rPr>
              <a:t>from </a:t>
            </a:r>
            <a:r>
              <a:rPr kumimoji="0" sz="2400" b="0" i="0" u="none" strike="noStrike" kern="1200" cap="none" spc="0" normalizeH="0" baseline="0" noProof="0" dirty="0">
                <a:ln>
                  <a:noFill/>
                </a:ln>
                <a:solidFill>
                  <a:prstClr val="black"/>
                </a:solidFill>
                <a:effectLst/>
                <a:uLnTx/>
                <a:uFillTx/>
                <a:latin typeface="Calibri"/>
                <a:ea typeface="+mn-ea"/>
                <a:cs typeface="Calibri"/>
              </a:rPr>
              <a:t>a  </a:t>
            </a:r>
            <a:r>
              <a:rPr kumimoji="0" sz="2400" b="0" i="0" u="none" strike="noStrike" kern="1200" cap="none" spc="-20" normalizeH="0" baseline="0" noProof="0" dirty="0">
                <a:ln>
                  <a:noFill/>
                </a:ln>
                <a:solidFill>
                  <a:prstClr val="black"/>
                </a:solidFill>
                <a:effectLst/>
                <a:uLnTx/>
                <a:uFillTx/>
                <a:latin typeface="Calibri"/>
                <a:ea typeface="+mn-ea"/>
                <a:cs typeface="Calibri"/>
              </a:rPr>
              <a:t>far </a:t>
            </a:r>
            <a:r>
              <a:rPr kumimoji="0" sz="2400" b="0" i="0" u="none" strike="noStrike" kern="1200" cap="none" spc="0" normalizeH="0" baseline="0" noProof="0" dirty="0">
                <a:ln>
                  <a:noFill/>
                </a:ln>
                <a:solidFill>
                  <a:prstClr val="black"/>
                </a:solidFill>
                <a:effectLst/>
                <a:uLnTx/>
                <a:uFillTx/>
                <a:latin typeface="Calibri"/>
                <a:ea typeface="+mn-ea"/>
                <a:cs typeface="Calibri"/>
              </a:rPr>
              <a:t>place, </a:t>
            </a:r>
            <a:r>
              <a:rPr kumimoji="0" sz="2400" b="0" i="0" u="none" strike="noStrike" kern="1200" cap="none" spc="-10" normalizeH="0" baseline="0" noProof="0" dirty="0">
                <a:ln>
                  <a:noFill/>
                </a:ln>
                <a:solidFill>
                  <a:prstClr val="black"/>
                </a:solidFill>
                <a:effectLst/>
                <a:uLnTx/>
                <a:uFillTx/>
                <a:latin typeface="Calibri"/>
                <a:ea typeface="+mn-ea"/>
                <a:cs typeface="Calibri"/>
              </a:rPr>
              <a:t>that </a:t>
            </a:r>
            <a:r>
              <a:rPr kumimoji="0" sz="2400" b="0" i="0" u="none" strike="noStrike" kern="1200" cap="none" spc="0" normalizeH="0" baseline="0" noProof="0" dirty="0">
                <a:ln>
                  <a:noFill/>
                </a:ln>
                <a:solidFill>
                  <a:prstClr val="black"/>
                </a:solidFill>
                <a:effectLst/>
                <a:uLnTx/>
                <a:uFillTx/>
                <a:latin typeface="Calibri"/>
                <a:ea typeface="+mn-ea"/>
                <a:cs typeface="Calibri"/>
              </a:rPr>
              <a:t>I </a:t>
            </a:r>
            <a:r>
              <a:rPr kumimoji="0" sz="2400" b="0" i="0" u="none" strike="noStrike" kern="1200" cap="none" spc="-10" normalizeH="0" baseline="0" noProof="0" dirty="0">
                <a:ln>
                  <a:noFill/>
                </a:ln>
                <a:solidFill>
                  <a:prstClr val="black"/>
                </a:solidFill>
                <a:effectLst/>
                <a:uLnTx/>
                <a:uFillTx/>
                <a:latin typeface="Calibri"/>
                <a:ea typeface="+mn-ea"/>
                <a:cs typeface="Calibri"/>
              </a:rPr>
              <a:t>could </a:t>
            </a:r>
            <a:r>
              <a:rPr kumimoji="0" sz="2400" b="0" i="0" u="none" strike="noStrike" kern="1200" cap="none" spc="-55" normalizeH="0" baseline="0" noProof="0" dirty="0">
                <a:ln>
                  <a:noFill/>
                </a:ln>
                <a:solidFill>
                  <a:prstClr val="black"/>
                </a:solidFill>
                <a:effectLst/>
                <a:uLnTx/>
                <a:uFillTx/>
                <a:latin typeface="Calibri"/>
                <a:ea typeface="+mn-ea"/>
                <a:cs typeface="Calibri"/>
              </a:rPr>
              <a:t>say, </a:t>
            </a:r>
            <a:r>
              <a:rPr kumimoji="0" sz="2400" b="0" i="0" u="none" strike="noStrike" kern="1200" cap="none" spc="-15" normalizeH="0" baseline="0" noProof="0" dirty="0">
                <a:ln>
                  <a:noFill/>
                </a:ln>
                <a:solidFill>
                  <a:prstClr val="black"/>
                </a:solidFill>
                <a:effectLst/>
                <a:uLnTx/>
                <a:uFillTx/>
                <a:latin typeface="Calibri"/>
                <a:ea typeface="+mn-ea"/>
                <a:cs typeface="Calibri"/>
              </a:rPr>
              <a:t>“Oh  </a:t>
            </a:r>
            <a:r>
              <a:rPr kumimoji="0" sz="2400" b="0" i="0" u="none" strike="noStrike" kern="1200" cap="none" spc="0" normalizeH="0" baseline="0" noProof="0" dirty="0">
                <a:ln>
                  <a:noFill/>
                </a:ln>
                <a:solidFill>
                  <a:prstClr val="black"/>
                </a:solidFill>
                <a:effectLst/>
                <a:uLnTx/>
                <a:uFillTx/>
                <a:latin typeface="Calibri"/>
                <a:ea typeface="+mn-ea"/>
                <a:cs typeface="Calibri"/>
              </a:rPr>
              <a:t>I </a:t>
            </a:r>
            <a:r>
              <a:rPr kumimoji="0" sz="2400" b="0" i="0" u="none" strike="noStrike" kern="1200" cap="none" spc="-15" normalizeH="0" baseline="0" noProof="0" dirty="0">
                <a:ln>
                  <a:noFill/>
                </a:ln>
                <a:solidFill>
                  <a:prstClr val="black"/>
                </a:solidFill>
                <a:effectLst/>
                <a:uLnTx/>
                <a:uFillTx/>
                <a:latin typeface="Calibri"/>
                <a:ea typeface="+mn-ea"/>
                <a:cs typeface="Calibri"/>
              </a:rPr>
              <a:t>want </a:t>
            </a:r>
            <a:r>
              <a:rPr kumimoji="0" sz="2400" b="0" i="0" u="none" strike="noStrike" kern="1200" cap="none" spc="-10" normalizeH="0" baseline="0" noProof="0" dirty="0">
                <a:ln>
                  <a:noFill/>
                </a:ln>
                <a:solidFill>
                  <a:prstClr val="black"/>
                </a:solidFill>
                <a:effectLst/>
                <a:uLnTx/>
                <a:uFillTx/>
                <a:latin typeface="Calibri"/>
                <a:ea typeface="+mn-ea"/>
                <a:cs typeface="Calibri"/>
              </a:rPr>
              <a:t>you </a:t>
            </a:r>
            <a:r>
              <a:rPr kumimoji="0" sz="2400" b="0" i="0" u="none" strike="noStrike" kern="1200" cap="none" spc="-15" normalizeH="0" baseline="0" noProof="0" dirty="0">
                <a:ln>
                  <a:noFill/>
                </a:ln>
                <a:solidFill>
                  <a:prstClr val="black"/>
                </a:solidFill>
                <a:effectLst/>
                <a:uLnTx/>
                <a:uFillTx/>
                <a:latin typeface="Calibri"/>
                <a:ea typeface="+mn-ea"/>
                <a:cs typeface="Calibri"/>
              </a:rPr>
              <a:t>to </a:t>
            </a:r>
            <a:r>
              <a:rPr kumimoji="0" sz="2400" b="0" i="0" u="none" strike="noStrike" kern="1200" cap="none" spc="0" normalizeH="0" baseline="0" noProof="0" dirty="0">
                <a:ln>
                  <a:noFill/>
                </a:ln>
                <a:solidFill>
                  <a:prstClr val="black"/>
                </a:solidFill>
                <a:effectLst/>
                <a:uLnTx/>
                <a:uFillTx/>
                <a:latin typeface="Calibri"/>
                <a:ea typeface="+mn-ea"/>
                <a:cs typeface="Calibri"/>
              </a:rPr>
              <a:t>see </a:t>
            </a:r>
            <a:r>
              <a:rPr kumimoji="0" sz="2400" b="0" i="0" u="none" strike="noStrike" kern="1200" cap="none" spc="-5" normalizeH="0" baseline="0" noProof="0" dirty="0">
                <a:ln>
                  <a:noFill/>
                </a:ln>
                <a:solidFill>
                  <a:prstClr val="black"/>
                </a:solidFill>
                <a:effectLst/>
                <a:uLnTx/>
                <a:uFillTx/>
                <a:latin typeface="Calibri"/>
                <a:ea typeface="+mn-ea"/>
                <a:cs typeface="Calibri"/>
              </a:rPr>
              <a:t>this, </a:t>
            </a:r>
            <a:r>
              <a:rPr kumimoji="0" sz="2400" b="0" i="0" u="none" strike="noStrike" kern="1200" cap="none" spc="0" normalizeH="0" baseline="0" noProof="0" dirty="0">
                <a:ln>
                  <a:noFill/>
                </a:ln>
                <a:solidFill>
                  <a:prstClr val="black"/>
                </a:solidFill>
                <a:effectLst/>
                <a:uLnTx/>
                <a:uFillTx/>
                <a:latin typeface="Calibri"/>
                <a:ea typeface="+mn-ea"/>
                <a:cs typeface="Calibri"/>
              </a:rPr>
              <a:t>this is  </a:t>
            </a:r>
            <a:r>
              <a:rPr kumimoji="0" sz="2400" b="0" i="0" u="none" strike="noStrike" kern="1200" cap="none" spc="-5" normalizeH="0" baseline="0" noProof="0" dirty="0">
                <a:ln>
                  <a:noFill/>
                </a:ln>
                <a:solidFill>
                  <a:prstClr val="black"/>
                </a:solidFill>
                <a:effectLst/>
                <a:uLnTx/>
                <a:uFillTx/>
                <a:latin typeface="Calibri"/>
                <a:ea typeface="+mn-ea"/>
                <a:cs typeface="Calibri"/>
              </a:rPr>
              <a:t>so</a:t>
            </a:r>
            <a:r>
              <a:rPr kumimoji="0" sz="2400" b="0" i="0" u="none" strike="noStrike" kern="1200" cap="none" spc="-20" normalizeH="0" baseline="0" noProof="0" dirty="0">
                <a:ln>
                  <a:noFill/>
                </a:ln>
                <a:solidFill>
                  <a:prstClr val="black"/>
                </a:solidFill>
                <a:effectLst/>
                <a:uLnTx/>
                <a:uFillTx/>
                <a:latin typeface="Calibri"/>
                <a:ea typeface="+mn-ea"/>
                <a:cs typeface="Calibri"/>
              </a:rPr>
              <a:t> beautiful.”</a:t>
            </a:r>
            <a:endParaRPr kumimoji="0" sz="2400" b="0" i="0" u="none" strike="noStrike" kern="1200" cap="none" spc="0" normalizeH="0" baseline="0" noProof="0">
              <a:ln>
                <a:noFill/>
              </a:ln>
              <a:solidFill>
                <a:prstClr val="black"/>
              </a:solidFill>
              <a:effectLst/>
              <a:uLnTx/>
              <a:uFillTx/>
              <a:latin typeface="Calibri"/>
              <a:ea typeface="+mn-ea"/>
              <a:cs typeface="Calibri"/>
            </a:endParaRPr>
          </a:p>
        </p:txBody>
      </p:sp>
      <p:sp>
        <p:nvSpPr>
          <p:cNvPr id="5" name="object 5"/>
          <p:cNvSpPr txBox="1"/>
          <p:nvPr/>
        </p:nvSpPr>
        <p:spPr>
          <a:xfrm>
            <a:off x="9721967" y="6249057"/>
            <a:ext cx="1591310" cy="177800"/>
          </a:xfrm>
          <a:prstGeom prst="rect">
            <a:avLst/>
          </a:prstGeom>
        </p:spPr>
        <p:txBody>
          <a:bodyPr vert="horz" wrap="square" lIns="0" tIns="0" rIns="0" bIns="0" rtlCol="0">
            <a:spAutoFit/>
          </a:bodyPr>
          <a:lstStyle/>
          <a:p>
            <a:pPr marL="12700" marR="0" lvl="0" indent="0" algn="l" defTabSz="914400" rtl="0" eaLnBrk="1" fontAlgn="auto" latinLnBrk="0" hangingPunct="1">
              <a:lnSpc>
                <a:spcPts val="1240"/>
              </a:lnSpc>
              <a:spcBef>
                <a:spcPts val="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Calibri"/>
                <a:ea typeface="+mn-ea"/>
                <a:cs typeface="Calibri"/>
              </a:rPr>
              <a:t>City </a:t>
            </a:r>
            <a:r>
              <a:rPr kumimoji="0" sz="1200" b="0" i="0" u="none" strike="noStrike" kern="1200" cap="none" spc="-5" normalizeH="0" baseline="0" noProof="0" dirty="0">
                <a:ln>
                  <a:noFill/>
                </a:ln>
                <a:solidFill>
                  <a:prstClr val="black"/>
                </a:solidFill>
                <a:effectLst/>
                <a:uLnTx/>
                <a:uFillTx/>
                <a:latin typeface="Calibri"/>
                <a:ea typeface="+mn-ea"/>
                <a:cs typeface="Calibri"/>
              </a:rPr>
              <a:t>Analysis </a:t>
            </a:r>
            <a:r>
              <a:rPr kumimoji="0" sz="1200" b="0" i="0" u="none" strike="noStrike" kern="1200" cap="none" spc="0" normalizeH="0" baseline="0" noProof="0" dirty="0">
                <a:ln>
                  <a:noFill/>
                </a:ln>
                <a:solidFill>
                  <a:prstClr val="black"/>
                </a:solidFill>
                <a:effectLst/>
                <a:uLnTx/>
                <a:uFillTx/>
                <a:latin typeface="Calibri"/>
                <a:ea typeface="+mn-ea"/>
                <a:cs typeface="Calibri"/>
              </a:rPr>
              <a:t>– </a:t>
            </a:r>
            <a:r>
              <a:rPr kumimoji="0" sz="1200" b="0" i="0" u="none" strike="noStrike" kern="1200" cap="none" spc="-10" normalizeH="0" baseline="0" noProof="0" dirty="0">
                <a:ln>
                  <a:noFill/>
                </a:ln>
                <a:solidFill>
                  <a:prstClr val="black"/>
                </a:solidFill>
                <a:effectLst/>
                <a:uLnTx/>
                <a:uFillTx/>
                <a:latin typeface="Calibri"/>
                <a:ea typeface="+mn-ea"/>
                <a:cs typeface="Calibri"/>
              </a:rPr>
              <a:t>Jersey</a:t>
            </a:r>
            <a:r>
              <a:rPr kumimoji="0" sz="1200" b="0" i="0" u="none" strike="noStrike" kern="1200" cap="none" spc="-50" normalizeH="0" baseline="0" noProof="0" dirty="0">
                <a:ln>
                  <a:noFill/>
                </a:ln>
                <a:solidFill>
                  <a:prstClr val="black"/>
                </a:solidFill>
                <a:effectLst/>
                <a:uLnTx/>
                <a:uFillTx/>
                <a:latin typeface="Calibri"/>
                <a:ea typeface="+mn-ea"/>
                <a:cs typeface="Calibri"/>
              </a:rPr>
              <a:t> </a:t>
            </a:r>
            <a:r>
              <a:rPr kumimoji="0" sz="1200" b="0" i="0" u="none" strike="noStrike" kern="1200" cap="none" spc="0" normalizeH="0" baseline="0" noProof="0" dirty="0">
                <a:ln>
                  <a:noFill/>
                </a:ln>
                <a:solidFill>
                  <a:prstClr val="black"/>
                </a:solidFill>
                <a:effectLst/>
                <a:uLnTx/>
                <a:uFillTx/>
                <a:latin typeface="Calibri"/>
                <a:ea typeface="+mn-ea"/>
                <a:cs typeface="Calibri"/>
              </a:rPr>
              <a:t>City</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Tree>
    <p:extLst>
      <p:ext uri="{BB962C8B-B14F-4D97-AF65-F5344CB8AC3E}">
        <p14:creationId xmlns:p14="http://schemas.microsoft.com/office/powerpoint/2010/main" val="361814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CC2EA2-91B3-45AE-B7ED-161CF00DB779}"/>
              </a:ext>
            </a:extLst>
          </p:cNvPr>
          <p:cNvSpPr txBox="1"/>
          <p:nvPr/>
        </p:nvSpPr>
        <p:spPr>
          <a:xfrm>
            <a:off x="1054873" y="571807"/>
            <a:ext cx="10082254" cy="553998"/>
          </a:xfrm>
          <a:prstGeom prst="rect">
            <a:avLst/>
          </a:prstGeom>
          <a:noFill/>
        </p:spPr>
        <p:txBody>
          <a:bodyPr wrap="square" rtlCol="0">
            <a:spAutoFit/>
          </a:bodyPr>
          <a:lstStyle/>
          <a:p>
            <a:pPr algn="ctr"/>
            <a:r>
              <a:rPr lang="en-US" sz="3000" dirty="0">
                <a:solidFill>
                  <a:schemeClr val="bg1"/>
                </a:solidFill>
                <a:ea typeface="Roboto" panose="02000000000000000000" pitchFamily="2" charset="0"/>
                <a:cs typeface="Roboto" panose="02000000000000000000" pitchFamily="2" charset="0"/>
              </a:rPr>
              <a:t>REVIEW</a:t>
            </a:r>
          </a:p>
        </p:txBody>
      </p:sp>
      <p:pic>
        <p:nvPicPr>
          <p:cNvPr id="5" name="Picture 4">
            <a:extLst>
              <a:ext uri="{FF2B5EF4-FFF2-40B4-BE49-F238E27FC236}">
                <a16:creationId xmlns:a16="http://schemas.microsoft.com/office/drawing/2014/main" id="{221AF0ED-DE0E-44EC-AA61-4706C6D4FF24}"/>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2263748" y="1524343"/>
            <a:ext cx="3841248" cy="2485288"/>
          </a:xfrm>
          <a:prstGeom prst="rect">
            <a:avLst/>
          </a:prstGeom>
        </p:spPr>
      </p:pic>
      <p:pic>
        <p:nvPicPr>
          <p:cNvPr id="7" name="Picture 6">
            <a:extLst>
              <a:ext uri="{FF2B5EF4-FFF2-40B4-BE49-F238E27FC236}">
                <a16:creationId xmlns:a16="http://schemas.microsoft.com/office/drawing/2014/main" id="{D129ED0A-8AA7-43E0-BCDE-86011CF12CA6}"/>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397471" y="1524343"/>
            <a:ext cx="3491952" cy="2485288"/>
          </a:xfrm>
          <a:prstGeom prst="rect">
            <a:avLst/>
          </a:prstGeom>
        </p:spPr>
      </p:pic>
      <p:sp>
        <p:nvSpPr>
          <p:cNvPr id="9" name="TextBox 8">
            <a:extLst>
              <a:ext uri="{FF2B5EF4-FFF2-40B4-BE49-F238E27FC236}">
                <a16:creationId xmlns:a16="http://schemas.microsoft.com/office/drawing/2014/main" id="{3B4FCF9F-E3A0-49CB-A5D0-6904965702EB}"/>
              </a:ext>
            </a:extLst>
          </p:cNvPr>
          <p:cNvSpPr txBox="1"/>
          <p:nvPr/>
        </p:nvSpPr>
        <p:spPr>
          <a:xfrm>
            <a:off x="1375954" y="4482273"/>
            <a:ext cx="9440092" cy="769441"/>
          </a:xfrm>
          <a:prstGeom prst="rect">
            <a:avLst/>
          </a:prstGeom>
          <a:noFill/>
        </p:spPr>
        <p:txBody>
          <a:bodyPr wrap="square" rtlCol="0">
            <a:spAutoFit/>
          </a:bodyPr>
          <a:lstStyle/>
          <a:p>
            <a:pPr algn="ctr"/>
            <a:r>
              <a:rPr lang="en-US" sz="4400" dirty="0">
                <a:solidFill>
                  <a:schemeClr val="bg1"/>
                </a:solidFill>
                <a:ea typeface="Roboto" panose="02000000000000000000" pitchFamily="2" charset="0"/>
                <a:cs typeface="Roboto" panose="02000000000000000000" pitchFamily="2" charset="0"/>
              </a:rPr>
              <a:t>Compare and Contrast</a:t>
            </a:r>
          </a:p>
        </p:txBody>
      </p:sp>
    </p:spTree>
    <p:extLst>
      <p:ext uri="{BB962C8B-B14F-4D97-AF65-F5344CB8AC3E}">
        <p14:creationId xmlns:p14="http://schemas.microsoft.com/office/powerpoint/2010/main" val="40375367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155180" y="1921764"/>
            <a:ext cx="4668010" cy="262737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txBox="1"/>
          <p:nvPr/>
        </p:nvSpPr>
        <p:spPr>
          <a:xfrm>
            <a:off x="9648890" y="6249057"/>
            <a:ext cx="1665605" cy="177800"/>
          </a:xfrm>
          <a:prstGeom prst="rect">
            <a:avLst/>
          </a:prstGeom>
        </p:spPr>
        <p:txBody>
          <a:bodyPr vert="horz" wrap="square" lIns="0" tIns="0" rIns="0" bIns="0" rtlCol="0">
            <a:spAutoFit/>
          </a:bodyPr>
          <a:lstStyle/>
          <a:p>
            <a:pPr marL="12700" marR="0" lvl="0" indent="0" algn="l" defTabSz="914400" rtl="0" eaLnBrk="1" fontAlgn="auto" latinLnBrk="0" hangingPunct="1">
              <a:lnSpc>
                <a:spcPts val="1240"/>
              </a:lnSpc>
              <a:spcBef>
                <a:spcPts val="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Calibri"/>
                <a:ea typeface="+mn-ea"/>
                <a:cs typeface="Calibri"/>
              </a:rPr>
              <a:t>City </a:t>
            </a:r>
            <a:r>
              <a:rPr kumimoji="0" sz="1200" b="0" i="0" u="none" strike="noStrike" kern="1200" cap="none" spc="-5" normalizeH="0" baseline="0" noProof="0" dirty="0">
                <a:ln>
                  <a:noFill/>
                </a:ln>
                <a:solidFill>
                  <a:prstClr val="black"/>
                </a:solidFill>
                <a:effectLst/>
                <a:uLnTx/>
                <a:uFillTx/>
                <a:latin typeface="Calibri"/>
                <a:ea typeface="+mn-ea"/>
                <a:cs typeface="Calibri"/>
              </a:rPr>
              <a:t>Analysis </a:t>
            </a:r>
            <a:r>
              <a:rPr kumimoji="0" sz="1200" b="0" i="0" u="none" strike="noStrike" kern="1200" cap="none" spc="0" normalizeH="0" baseline="0" noProof="0" dirty="0">
                <a:ln>
                  <a:noFill/>
                </a:ln>
                <a:solidFill>
                  <a:prstClr val="black"/>
                </a:solidFill>
                <a:effectLst/>
                <a:uLnTx/>
                <a:uFillTx/>
                <a:latin typeface="Calibri"/>
                <a:ea typeface="+mn-ea"/>
                <a:cs typeface="Calibri"/>
              </a:rPr>
              <a:t>– </a:t>
            </a:r>
            <a:r>
              <a:rPr kumimoji="0" sz="1200" b="0" i="0" u="none" strike="noStrike" kern="1200" cap="none" spc="-5" normalizeH="0" baseline="0" noProof="0" dirty="0">
                <a:ln>
                  <a:noFill/>
                </a:ln>
                <a:solidFill>
                  <a:prstClr val="black"/>
                </a:solidFill>
                <a:effectLst/>
                <a:uLnTx/>
                <a:uFillTx/>
                <a:latin typeface="Calibri"/>
                <a:ea typeface="+mn-ea"/>
                <a:cs typeface="Calibri"/>
              </a:rPr>
              <a:t>Los</a:t>
            </a:r>
            <a:r>
              <a:rPr kumimoji="0" sz="1200" b="0" i="0" u="none" strike="noStrike" kern="1200" cap="none" spc="-45" normalizeH="0" baseline="0" noProof="0" dirty="0">
                <a:ln>
                  <a:noFill/>
                </a:ln>
                <a:solidFill>
                  <a:prstClr val="black"/>
                </a:solidFill>
                <a:effectLst/>
                <a:uLnTx/>
                <a:uFillTx/>
                <a:latin typeface="Calibri"/>
                <a:ea typeface="+mn-ea"/>
                <a:cs typeface="Calibri"/>
              </a:rPr>
              <a:t> </a:t>
            </a:r>
            <a:r>
              <a:rPr kumimoji="0" sz="1200" b="0" i="0" u="none" strike="noStrike" kern="1200" cap="none" spc="-5" normalizeH="0" baseline="0" noProof="0" dirty="0">
                <a:ln>
                  <a:noFill/>
                </a:ln>
                <a:solidFill>
                  <a:prstClr val="black"/>
                </a:solidFill>
                <a:effectLst/>
                <a:uLnTx/>
                <a:uFillTx/>
                <a:latin typeface="Calibri"/>
                <a:ea typeface="+mn-ea"/>
                <a:cs typeface="Calibri"/>
              </a:rPr>
              <a:t>Angeles</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Tree>
    <p:extLst>
      <p:ext uri="{BB962C8B-B14F-4D97-AF65-F5344CB8AC3E}">
        <p14:creationId xmlns:p14="http://schemas.microsoft.com/office/powerpoint/2010/main" val="29836158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29662" y="1104461"/>
            <a:ext cx="6161771" cy="4737101"/>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7778496" y="1898904"/>
            <a:ext cx="3669791" cy="2657855"/>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txBox="1"/>
          <p:nvPr/>
        </p:nvSpPr>
        <p:spPr>
          <a:xfrm>
            <a:off x="9648890" y="6249057"/>
            <a:ext cx="1665605" cy="177800"/>
          </a:xfrm>
          <a:prstGeom prst="rect">
            <a:avLst/>
          </a:prstGeom>
        </p:spPr>
        <p:txBody>
          <a:bodyPr vert="horz" wrap="square" lIns="0" tIns="0" rIns="0" bIns="0" rtlCol="0">
            <a:spAutoFit/>
          </a:bodyPr>
          <a:lstStyle/>
          <a:p>
            <a:pPr marL="12700" marR="0" lvl="0" indent="0" algn="l" defTabSz="914400" rtl="0" eaLnBrk="1" fontAlgn="auto" latinLnBrk="0" hangingPunct="1">
              <a:lnSpc>
                <a:spcPts val="1240"/>
              </a:lnSpc>
              <a:spcBef>
                <a:spcPts val="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Calibri"/>
                <a:ea typeface="+mn-ea"/>
                <a:cs typeface="Calibri"/>
              </a:rPr>
              <a:t>City </a:t>
            </a:r>
            <a:r>
              <a:rPr kumimoji="0" sz="1200" b="0" i="0" u="none" strike="noStrike" kern="1200" cap="none" spc="-5" normalizeH="0" baseline="0" noProof="0" dirty="0">
                <a:ln>
                  <a:noFill/>
                </a:ln>
                <a:solidFill>
                  <a:prstClr val="black"/>
                </a:solidFill>
                <a:effectLst/>
                <a:uLnTx/>
                <a:uFillTx/>
                <a:latin typeface="Calibri"/>
                <a:ea typeface="+mn-ea"/>
                <a:cs typeface="Calibri"/>
              </a:rPr>
              <a:t>Analysis </a:t>
            </a:r>
            <a:r>
              <a:rPr kumimoji="0" sz="1200" b="0" i="0" u="none" strike="noStrike" kern="1200" cap="none" spc="0" normalizeH="0" baseline="0" noProof="0" dirty="0">
                <a:ln>
                  <a:noFill/>
                </a:ln>
                <a:solidFill>
                  <a:prstClr val="black"/>
                </a:solidFill>
                <a:effectLst/>
                <a:uLnTx/>
                <a:uFillTx/>
                <a:latin typeface="Calibri"/>
                <a:ea typeface="+mn-ea"/>
                <a:cs typeface="Calibri"/>
              </a:rPr>
              <a:t>– </a:t>
            </a:r>
            <a:r>
              <a:rPr kumimoji="0" sz="1200" b="0" i="0" u="none" strike="noStrike" kern="1200" cap="none" spc="-5" normalizeH="0" baseline="0" noProof="0" dirty="0">
                <a:ln>
                  <a:noFill/>
                </a:ln>
                <a:solidFill>
                  <a:prstClr val="black"/>
                </a:solidFill>
                <a:effectLst/>
                <a:uLnTx/>
                <a:uFillTx/>
                <a:latin typeface="Calibri"/>
                <a:ea typeface="+mn-ea"/>
                <a:cs typeface="Calibri"/>
              </a:rPr>
              <a:t>Los</a:t>
            </a:r>
            <a:r>
              <a:rPr kumimoji="0" sz="1200" b="0" i="0" u="none" strike="noStrike" kern="1200" cap="none" spc="-45" normalizeH="0" baseline="0" noProof="0" dirty="0">
                <a:ln>
                  <a:noFill/>
                </a:ln>
                <a:solidFill>
                  <a:prstClr val="black"/>
                </a:solidFill>
                <a:effectLst/>
                <a:uLnTx/>
                <a:uFillTx/>
                <a:latin typeface="Calibri"/>
                <a:ea typeface="+mn-ea"/>
                <a:cs typeface="Calibri"/>
              </a:rPr>
              <a:t> </a:t>
            </a:r>
            <a:r>
              <a:rPr kumimoji="0" sz="1200" b="0" i="0" u="none" strike="noStrike" kern="1200" cap="none" spc="-5" normalizeH="0" baseline="0" noProof="0" dirty="0">
                <a:ln>
                  <a:noFill/>
                </a:ln>
                <a:solidFill>
                  <a:prstClr val="black"/>
                </a:solidFill>
                <a:effectLst/>
                <a:uLnTx/>
                <a:uFillTx/>
                <a:latin typeface="Calibri"/>
                <a:ea typeface="+mn-ea"/>
                <a:cs typeface="Calibri"/>
              </a:rPr>
              <a:t>Angeles</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Tree>
    <p:extLst>
      <p:ext uri="{BB962C8B-B14F-4D97-AF65-F5344CB8AC3E}">
        <p14:creationId xmlns:p14="http://schemas.microsoft.com/office/powerpoint/2010/main" val="1290967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29662" y="1104461"/>
            <a:ext cx="6161771" cy="4737101"/>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txBox="1"/>
          <p:nvPr/>
        </p:nvSpPr>
        <p:spPr>
          <a:xfrm>
            <a:off x="9014429" y="6210957"/>
            <a:ext cx="2299335" cy="391160"/>
          </a:xfrm>
          <a:prstGeom prst="rect">
            <a:avLst/>
          </a:prstGeom>
        </p:spPr>
        <p:txBody>
          <a:bodyPr vert="horz" wrap="square" lIns="0" tIns="12700" rIns="0" bIns="0" rtlCol="0">
            <a:spAutoFit/>
          </a:bodyPr>
          <a:lstStyle/>
          <a:p>
            <a:pPr marL="12700" marR="5080" lvl="0" indent="63373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Calibri"/>
                <a:ea typeface="+mn-ea"/>
                <a:cs typeface="Calibri"/>
              </a:rPr>
              <a:t>City </a:t>
            </a:r>
            <a:r>
              <a:rPr kumimoji="0" sz="1200" b="0" i="0" u="none" strike="noStrike" kern="1200" cap="none" spc="-5" normalizeH="0" baseline="0" noProof="0" dirty="0">
                <a:ln>
                  <a:noFill/>
                </a:ln>
                <a:solidFill>
                  <a:prstClr val="black"/>
                </a:solidFill>
                <a:effectLst/>
                <a:uLnTx/>
                <a:uFillTx/>
                <a:latin typeface="Calibri"/>
                <a:ea typeface="+mn-ea"/>
                <a:cs typeface="Calibri"/>
              </a:rPr>
              <a:t>Analysis </a:t>
            </a:r>
            <a:r>
              <a:rPr kumimoji="0" sz="1200" b="0" i="0" u="none" strike="noStrike" kern="1200" cap="none" spc="0" normalizeH="0" baseline="0" noProof="0" dirty="0">
                <a:ln>
                  <a:noFill/>
                </a:ln>
                <a:solidFill>
                  <a:prstClr val="black"/>
                </a:solidFill>
                <a:effectLst/>
                <a:uLnTx/>
                <a:uFillTx/>
                <a:latin typeface="Calibri"/>
                <a:ea typeface="+mn-ea"/>
                <a:cs typeface="Calibri"/>
              </a:rPr>
              <a:t>– </a:t>
            </a:r>
            <a:r>
              <a:rPr kumimoji="0" sz="1200" b="0" i="0" u="none" strike="noStrike" kern="1200" cap="none" spc="-5" normalizeH="0" baseline="0" noProof="0" dirty="0">
                <a:ln>
                  <a:noFill/>
                </a:ln>
                <a:solidFill>
                  <a:prstClr val="black"/>
                </a:solidFill>
                <a:effectLst/>
                <a:uLnTx/>
                <a:uFillTx/>
                <a:latin typeface="Calibri"/>
                <a:ea typeface="+mn-ea"/>
                <a:cs typeface="Calibri"/>
              </a:rPr>
              <a:t>Los Angeles  Pershing Square </a:t>
            </a:r>
            <a:r>
              <a:rPr kumimoji="0" sz="1200" b="0" i="0" u="none" strike="noStrike" kern="1200" cap="none" spc="0" normalizeH="0" baseline="0" noProof="0" dirty="0">
                <a:ln>
                  <a:noFill/>
                </a:ln>
                <a:solidFill>
                  <a:prstClr val="black"/>
                </a:solidFill>
                <a:effectLst/>
                <a:uLnTx/>
                <a:uFillTx/>
                <a:latin typeface="Calibri"/>
                <a:ea typeface="+mn-ea"/>
                <a:cs typeface="Calibri"/>
              </a:rPr>
              <a:t>– ‘high</a:t>
            </a:r>
            <a:r>
              <a:rPr kumimoji="0" sz="1200" b="0" i="0" u="none" strike="noStrike" kern="1200" cap="none" spc="-105" normalizeH="0" baseline="0" noProof="0" dirty="0">
                <a:ln>
                  <a:noFill/>
                </a:ln>
                <a:solidFill>
                  <a:prstClr val="black"/>
                </a:solidFill>
                <a:effectLst/>
                <a:uLnTx/>
                <a:uFillTx/>
                <a:latin typeface="Calibri"/>
                <a:ea typeface="+mn-ea"/>
                <a:cs typeface="Calibri"/>
              </a:rPr>
              <a:t> </a:t>
            </a:r>
            <a:r>
              <a:rPr kumimoji="0" sz="1200" b="0" i="0" u="none" strike="noStrike" kern="1200" cap="none" spc="0" normalizeH="0" baseline="0" noProof="0" dirty="0">
                <a:ln>
                  <a:noFill/>
                </a:ln>
                <a:solidFill>
                  <a:prstClr val="black"/>
                </a:solidFill>
                <a:effectLst/>
                <a:uLnTx/>
                <a:uFillTx/>
                <a:latin typeface="Calibri"/>
                <a:ea typeface="+mn-ea"/>
                <a:cs typeface="Calibri"/>
              </a:rPr>
              <a:t>imageability’</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4" name="object 4"/>
          <p:cNvSpPr/>
          <p:nvPr/>
        </p:nvSpPr>
        <p:spPr>
          <a:xfrm>
            <a:off x="7242048" y="1748028"/>
            <a:ext cx="4151375" cy="3112007"/>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51847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29662" y="1104461"/>
            <a:ext cx="6161771" cy="4737101"/>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txBox="1"/>
          <p:nvPr/>
        </p:nvSpPr>
        <p:spPr>
          <a:xfrm>
            <a:off x="9648890" y="6210957"/>
            <a:ext cx="1665605"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Calibri"/>
                <a:ea typeface="+mn-ea"/>
                <a:cs typeface="Calibri"/>
              </a:rPr>
              <a:t>City </a:t>
            </a:r>
            <a:r>
              <a:rPr kumimoji="0" sz="1200" b="0" i="0" u="none" strike="noStrike" kern="1200" cap="none" spc="-5" normalizeH="0" baseline="0" noProof="0" dirty="0">
                <a:ln>
                  <a:noFill/>
                </a:ln>
                <a:solidFill>
                  <a:prstClr val="black"/>
                </a:solidFill>
                <a:effectLst/>
                <a:uLnTx/>
                <a:uFillTx/>
                <a:latin typeface="Calibri"/>
                <a:ea typeface="+mn-ea"/>
                <a:cs typeface="Calibri"/>
              </a:rPr>
              <a:t>Analysis </a:t>
            </a:r>
            <a:r>
              <a:rPr kumimoji="0" sz="1200" b="0" i="0" u="none" strike="noStrike" kern="1200" cap="none" spc="0" normalizeH="0" baseline="0" noProof="0" dirty="0">
                <a:ln>
                  <a:noFill/>
                </a:ln>
                <a:solidFill>
                  <a:prstClr val="black"/>
                </a:solidFill>
                <a:effectLst/>
                <a:uLnTx/>
                <a:uFillTx/>
                <a:latin typeface="Calibri"/>
                <a:ea typeface="+mn-ea"/>
                <a:cs typeface="Calibri"/>
              </a:rPr>
              <a:t>– </a:t>
            </a:r>
            <a:r>
              <a:rPr kumimoji="0" sz="1200" b="0" i="0" u="none" strike="noStrike" kern="1200" cap="none" spc="-5" normalizeH="0" baseline="0" noProof="0" dirty="0">
                <a:ln>
                  <a:noFill/>
                </a:ln>
                <a:solidFill>
                  <a:prstClr val="black"/>
                </a:solidFill>
                <a:effectLst/>
                <a:uLnTx/>
                <a:uFillTx/>
                <a:latin typeface="Calibri"/>
                <a:ea typeface="+mn-ea"/>
                <a:cs typeface="Calibri"/>
              </a:rPr>
              <a:t>Los</a:t>
            </a:r>
            <a:r>
              <a:rPr kumimoji="0" sz="1200" b="0" i="0" u="none" strike="noStrike" kern="1200" cap="none" spc="-45" normalizeH="0" baseline="0" noProof="0" dirty="0">
                <a:ln>
                  <a:noFill/>
                </a:ln>
                <a:solidFill>
                  <a:prstClr val="black"/>
                </a:solidFill>
                <a:effectLst/>
                <a:uLnTx/>
                <a:uFillTx/>
                <a:latin typeface="Calibri"/>
                <a:ea typeface="+mn-ea"/>
                <a:cs typeface="Calibri"/>
              </a:rPr>
              <a:t> </a:t>
            </a:r>
            <a:r>
              <a:rPr kumimoji="0" sz="1200" b="0" i="0" u="none" strike="noStrike" kern="1200" cap="none" spc="-5" normalizeH="0" baseline="0" noProof="0" dirty="0">
                <a:ln>
                  <a:noFill/>
                </a:ln>
                <a:solidFill>
                  <a:prstClr val="black"/>
                </a:solidFill>
                <a:effectLst/>
                <a:uLnTx/>
                <a:uFillTx/>
                <a:latin typeface="Calibri"/>
                <a:ea typeface="+mn-ea"/>
                <a:cs typeface="Calibri"/>
              </a:rPr>
              <a:t>Angeles</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4" name="object 4"/>
          <p:cNvSpPr txBox="1">
            <a:spLocks noGrp="1"/>
          </p:cNvSpPr>
          <p:nvPr>
            <p:ph type="title"/>
          </p:nvPr>
        </p:nvSpPr>
        <p:spPr>
          <a:xfrm>
            <a:off x="7635258" y="2529508"/>
            <a:ext cx="3355975" cy="1122680"/>
          </a:xfrm>
          <a:prstGeom prst="rect">
            <a:avLst/>
          </a:prstGeom>
        </p:spPr>
        <p:txBody>
          <a:bodyPr vert="horz" wrap="square" lIns="0" tIns="12700" rIns="0" bIns="0" rtlCol="0">
            <a:spAutoFit/>
          </a:bodyPr>
          <a:lstStyle/>
          <a:p>
            <a:pPr marL="12065" marR="5080" algn="ctr">
              <a:lnSpc>
                <a:spcPct val="100000"/>
              </a:lnSpc>
              <a:spcBef>
                <a:spcPts val="100"/>
              </a:spcBef>
            </a:pPr>
            <a:r>
              <a:rPr sz="2400" spc="-5" dirty="0">
                <a:solidFill>
                  <a:srgbClr val="000000"/>
                </a:solidFill>
              </a:rPr>
              <a:t>“Los Angeles </a:t>
            </a:r>
            <a:r>
              <a:rPr sz="2400" dirty="0">
                <a:solidFill>
                  <a:srgbClr val="000000"/>
                </a:solidFill>
              </a:rPr>
              <a:t>seemed </a:t>
            </a:r>
            <a:r>
              <a:rPr sz="2400" spc="-15" dirty="0">
                <a:solidFill>
                  <a:srgbClr val="000000"/>
                </a:solidFill>
              </a:rPr>
              <a:t>to</a:t>
            </a:r>
            <a:r>
              <a:rPr sz="2400" spc="-95" dirty="0">
                <a:solidFill>
                  <a:srgbClr val="000000"/>
                </a:solidFill>
              </a:rPr>
              <a:t> </a:t>
            </a:r>
            <a:r>
              <a:rPr sz="2400" spc="-5" dirty="0">
                <a:solidFill>
                  <a:srgbClr val="000000"/>
                </a:solidFill>
              </a:rPr>
              <a:t>be  </a:t>
            </a:r>
            <a:r>
              <a:rPr sz="2400" spc="-10" dirty="0">
                <a:solidFill>
                  <a:srgbClr val="000000"/>
                </a:solidFill>
              </a:rPr>
              <a:t>hard </a:t>
            </a:r>
            <a:r>
              <a:rPr sz="2400" spc="-15" dirty="0">
                <a:solidFill>
                  <a:srgbClr val="000000"/>
                </a:solidFill>
              </a:rPr>
              <a:t>to </a:t>
            </a:r>
            <a:r>
              <a:rPr sz="2400" spc="-10" dirty="0">
                <a:solidFill>
                  <a:srgbClr val="000000"/>
                </a:solidFill>
              </a:rPr>
              <a:t>envision or  conceptualize </a:t>
            </a:r>
            <a:r>
              <a:rPr sz="2400" dirty="0">
                <a:solidFill>
                  <a:srgbClr val="000000"/>
                </a:solidFill>
              </a:rPr>
              <a:t>as a</a:t>
            </a:r>
            <a:r>
              <a:rPr sz="2400" spc="-75" dirty="0">
                <a:solidFill>
                  <a:srgbClr val="000000"/>
                </a:solidFill>
              </a:rPr>
              <a:t> </a:t>
            </a:r>
            <a:r>
              <a:rPr sz="2400" spc="-30" dirty="0">
                <a:solidFill>
                  <a:srgbClr val="000000"/>
                </a:solidFill>
              </a:rPr>
              <a:t>whole.”</a:t>
            </a:r>
            <a:endParaRPr sz="2400"/>
          </a:p>
        </p:txBody>
      </p:sp>
    </p:spTree>
    <p:extLst>
      <p:ext uri="{BB962C8B-B14F-4D97-AF65-F5344CB8AC3E}">
        <p14:creationId xmlns:p14="http://schemas.microsoft.com/office/powerpoint/2010/main" val="27865709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971924" y="999743"/>
            <a:ext cx="2591420" cy="35051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2017959" y="2526994"/>
            <a:ext cx="2435015" cy="1281341"/>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2142540" y="4563292"/>
            <a:ext cx="2190048" cy="1344857"/>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7482003" y="900299"/>
            <a:ext cx="2161186" cy="1177897"/>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7715290" y="2816183"/>
            <a:ext cx="1831687" cy="2198881"/>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txBox="1"/>
          <p:nvPr/>
        </p:nvSpPr>
        <p:spPr>
          <a:xfrm>
            <a:off x="1910519" y="1847399"/>
            <a:ext cx="367665"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1" u="none" strike="noStrike" kern="1200" cap="none" spc="-20" normalizeH="0" baseline="0" noProof="0" dirty="0">
                <a:ln>
                  <a:noFill/>
                </a:ln>
                <a:solidFill>
                  <a:prstClr val="black"/>
                </a:solidFill>
                <a:effectLst/>
                <a:uLnTx/>
                <a:uFillTx/>
                <a:latin typeface="Calibri"/>
                <a:ea typeface="+mn-ea"/>
                <a:cs typeface="Calibri"/>
              </a:rPr>
              <a:t>P</a:t>
            </a:r>
            <a:r>
              <a:rPr kumimoji="0" sz="1200" b="0" i="1" u="none" strike="noStrike" kern="1200" cap="none" spc="-5" normalizeH="0" baseline="0" noProof="0" dirty="0">
                <a:ln>
                  <a:noFill/>
                </a:ln>
                <a:solidFill>
                  <a:prstClr val="black"/>
                </a:solidFill>
                <a:effectLst/>
                <a:uLnTx/>
                <a:uFillTx/>
                <a:latin typeface="Calibri"/>
                <a:ea typeface="+mn-ea"/>
                <a:cs typeface="Calibri"/>
              </a:rPr>
              <a:t>a</a:t>
            </a:r>
            <a:r>
              <a:rPr kumimoji="0" sz="1200" b="0" i="1" u="none" strike="noStrike" kern="1200" cap="none" spc="5" normalizeH="0" baseline="0" noProof="0" dirty="0">
                <a:ln>
                  <a:noFill/>
                </a:ln>
                <a:solidFill>
                  <a:prstClr val="black"/>
                </a:solidFill>
                <a:effectLst/>
                <a:uLnTx/>
                <a:uFillTx/>
                <a:latin typeface="Calibri"/>
                <a:ea typeface="+mn-ea"/>
                <a:cs typeface="Calibri"/>
              </a:rPr>
              <a:t>t</a:t>
            </a:r>
            <a:r>
              <a:rPr kumimoji="0" sz="1200" b="0" i="1" u="none" strike="noStrike" kern="1200" cap="none" spc="-5" normalizeH="0" baseline="0" noProof="0" dirty="0">
                <a:ln>
                  <a:noFill/>
                </a:ln>
                <a:solidFill>
                  <a:prstClr val="black"/>
                </a:solidFill>
                <a:effectLst/>
                <a:uLnTx/>
                <a:uFillTx/>
                <a:latin typeface="Calibri"/>
                <a:ea typeface="+mn-ea"/>
                <a:cs typeface="Calibri"/>
              </a:rPr>
              <a:t>hs</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12" name="object 12"/>
          <p:cNvSpPr txBox="1"/>
          <p:nvPr/>
        </p:nvSpPr>
        <p:spPr>
          <a:xfrm>
            <a:off x="9761177" y="6249057"/>
            <a:ext cx="1551940" cy="177800"/>
          </a:xfrm>
          <a:prstGeom prst="rect">
            <a:avLst/>
          </a:prstGeom>
        </p:spPr>
        <p:txBody>
          <a:bodyPr vert="horz" wrap="square" lIns="0" tIns="0" rIns="0" bIns="0" rtlCol="0">
            <a:spAutoFit/>
          </a:bodyPr>
          <a:lstStyle/>
          <a:p>
            <a:pPr marL="12700" marR="0" lvl="0" indent="0" algn="l" defTabSz="914400" rtl="0" eaLnBrk="1" fontAlgn="auto" latinLnBrk="0" hangingPunct="1">
              <a:lnSpc>
                <a:spcPts val="1240"/>
              </a:lnSpc>
              <a:spcBef>
                <a:spcPts val="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Calibri"/>
                <a:ea typeface="+mn-ea"/>
                <a:cs typeface="Calibri"/>
              </a:rPr>
              <a:t>Elements </a:t>
            </a:r>
            <a:r>
              <a:rPr kumimoji="0" sz="1200" b="0" i="0" u="none" strike="noStrike" kern="1200" cap="none" spc="0" normalizeH="0" baseline="0" noProof="0" dirty="0">
                <a:ln>
                  <a:noFill/>
                </a:ln>
                <a:solidFill>
                  <a:prstClr val="black"/>
                </a:solidFill>
                <a:effectLst/>
                <a:uLnTx/>
                <a:uFillTx/>
                <a:latin typeface="Calibri"/>
                <a:ea typeface="+mn-ea"/>
                <a:cs typeface="Calibri"/>
              </a:rPr>
              <a:t>of a City</a:t>
            </a:r>
            <a:r>
              <a:rPr kumimoji="0" sz="1200" b="0" i="0" u="none" strike="noStrike" kern="1200" cap="none" spc="-75" normalizeH="0" baseline="0" noProof="0" dirty="0">
                <a:ln>
                  <a:noFill/>
                </a:ln>
                <a:solidFill>
                  <a:prstClr val="black"/>
                </a:solidFill>
                <a:effectLst/>
                <a:uLnTx/>
                <a:uFillTx/>
                <a:latin typeface="Calibri"/>
                <a:ea typeface="+mn-ea"/>
                <a:cs typeface="Calibri"/>
              </a:rPr>
              <a:t> </a:t>
            </a:r>
            <a:r>
              <a:rPr kumimoji="0" sz="1200" b="0" i="0" u="none" strike="noStrike" kern="1200" cap="none" spc="-5" normalizeH="0" baseline="0" noProof="0" dirty="0">
                <a:ln>
                  <a:noFill/>
                </a:ln>
                <a:solidFill>
                  <a:prstClr val="black"/>
                </a:solidFill>
                <a:effectLst/>
                <a:uLnTx/>
                <a:uFillTx/>
                <a:latin typeface="Calibri"/>
                <a:ea typeface="+mn-ea"/>
                <a:cs typeface="Calibri"/>
              </a:rPr>
              <a:t>Image</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8" name="object 8"/>
          <p:cNvSpPr txBox="1"/>
          <p:nvPr/>
        </p:nvSpPr>
        <p:spPr>
          <a:xfrm>
            <a:off x="1876534" y="3982980"/>
            <a:ext cx="385445"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1" u="none" strike="noStrike" kern="1200" cap="none" spc="-25" normalizeH="0" baseline="0" noProof="0" dirty="0">
                <a:ln>
                  <a:noFill/>
                </a:ln>
                <a:solidFill>
                  <a:prstClr val="black"/>
                </a:solidFill>
                <a:effectLst/>
                <a:uLnTx/>
                <a:uFillTx/>
                <a:latin typeface="Calibri"/>
                <a:ea typeface="+mn-ea"/>
                <a:cs typeface="Calibri"/>
              </a:rPr>
              <a:t>E</a:t>
            </a:r>
            <a:r>
              <a:rPr kumimoji="0" sz="1200" b="0" i="1" u="none" strike="noStrike" kern="1200" cap="none" spc="-5" normalizeH="0" baseline="0" noProof="0" dirty="0">
                <a:ln>
                  <a:noFill/>
                </a:ln>
                <a:solidFill>
                  <a:prstClr val="black"/>
                </a:solidFill>
                <a:effectLst/>
                <a:uLnTx/>
                <a:uFillTx/>
                <a:latin typeface="Calibri"/>
                <a:ea typeface="+mn-ea"/>
                <a:cs typeface="Calibri"/>
              </a:rPr>
              <a:t>dg</a:t>
            </a:r>
            <a:r>
              <a:rPr kumimoji="0" sz="1200" b="0" i="1" u="none" strike="noStrike" kern="1200" cap="none" spc="0" normalizeH="0" baseline="0" noProof="0" dirty="0">
                <a:ln>
                  <a:noFill/>
                </a:ln>
                <a:solidFill>
                  <a:prstClr val="black"/>
                </a:solidFill>
                <a:effectLst/>
                <a:uLnTx/>
                <a:uFillTx/>
                <a:latin typeface="Calibri"/>
                <a:ea typeface="+mn-ea"/>
                <a:cs typeface="Calibri"/>
              </a:rPr>
              <a:t>es</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9" name="object 9"/>
          <p:cNvSpPr txBox="1"/>
          <p:nvPr/>
        </p:nvSpPr>
        <p:spPr>
          <a:xfrm>
            <a:off x="1931550" y="6044800"/>
            <a:ext cx="527685"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1" u="none" strike="noStrike" kern="1200" cap="none" spc="5" normalizeH="0" baseline="0" noProof="0" dirty="0">
                <a:ln>
                  <a:noFill/>
                </a:ln>
                <a:solidFill>
                  <a:prstClr val="black"/>
                </a:solidFill>
                <a:effectLst/>
                <a:uLnTx/>
                <a:uFillTx/>
                <a:latin typeface="Calibri"/>
                <a:ea typeface="+mn-ea"/>
                <a:cs typeface="Calibri"/>
              </a:rPr>
              <a:t>D</a:t>
            </a:r>
            <a:r>
              <a:rPr kumimoji="0" sz="1200" b="0" i="1" u="none" strike="noStrike" kern="1200" cap="none" spc="0" normalizeH="0" baseline="0" noProof="0" dirty="0">
                <a:ln>
                  <a:noFill/>
                </a:ln>
                <a:solidFill>
                  <a:prstClr val="black"/>
                </a:solidFill>
                <a:effectLst/>
                <a:uLnTx/>
                <a:uFillTx/>
                <a:latin typeface="Calibri"/>
                <a:ea typeface="+mn-ea"/>
                <a:cs typeface="Calibri"/>
              </a:rPr>
              <a:t>i</a:t>
            </a:r>
            <a:r>
              <a:rPr kumimoji="0" sz="1200" b="0" i="1" u="none" strike="noStrike" kern="1200" cap="none" spc="-15" normalizeH="0" baseline="0" noProof="0" dirty="0">
                <a:ln>
                  <a:noFill/>
                </a:ln>
                <a:solidFill>
                  <a:prstClr val="black"/>
                </a:solidFill>
                <a:effectLst/>
                <a:uLnTx/>
                <a:uFillTx/>
                <a:latin typeface="Calibri"/>
                <a:ea typeface="+mn-ea"/>
                <a:cs typeface="Calibri"/>
              </a:rPr>
              <a:t>s</a:t>
            </a:r>
            <a:r>
              <a:rPr kumimoji="0" sz="1200" b="0" i="1" u="none" strike="noStrike" kern="1200" cap="none" spc="5" normalizeH="0" baseline="0" noProof="0" dirty="0">
                <a:ln>
                  <a:noFill/>
                </a:ln>
                <a:solidFill>
                  <a:prstClr val="black"/>
                </a:solidFill>
                <a:effectLst/>
                <a:uLnTx/>
                <a:uFillTx/>
                <a:latin typeface="Calibri"/>
                <a:ea typeface="+mn-ea"/>
                <a:cs typeface="Calibri"/>
              </a:rPr>
              <a:t>t</a:t>
            </a:r>
            <a:r>
              <a:rPr kumimoji="0" sz="1200" b="0" i="1" u="none" strike="noStrike" kern="1200" cap="none" spc="-5" normalizeH="0" baseline="0" noProof="0" dirty="0">
                <a:ln>
                  <a:noFill/>
                </a:ln>
                <a:solidFill>
                  <a:prstClr val="black"/>
                </a:solidFill>
                <a:effectLst/>
                <a:uLnTx/>
                <a:uFillTx/>
                <a:latin typeface="Calibri"/>
                <a:ea typeface="+mn-ea"/>
                <a:cs typeface="Calibri"/>
              </a:rPr>
              <a:t>r</a:t>
            </a:r>
            <a:r>
              <a:rPr kumimoji="0" sz="1200" b="0" i="1" u="none" strike="noStrike" kern="1200" cap="none" spc="0" normalizeH="0" baseline="0" noProof="0" dirty="0">
                <a:ln>
                  <a:noFill/>
                </a:ln>
                <a:solidFill>
                  <a:prstClr val="black"/>
                </a:solidFill>
                <a:effectLst/>
                <a:uLnTx/>
                <a:uFillTx/>
                <a:latin typeface="Calibri"/>
                <a:ea typeface="+mn-ea"/>
                <a:cs typeface="Calibri"/>
              </a:rPr>
              <a:t>ic</a:t>
            </a:r>
            <a:r>
              <a:rPr kumimoji="0" sz="1200" b="0" i="1" u="none" strike="noStrike" kern="1200" cap="none" spc="5" normalizeH="0" baseline="0" noProof="0" dirty="0">
                <a:ln>
                  <a:noFill/>
                </a:ln>
                <a:solidFill>
                  <a:prstClr val="black"/>
                </a:solidFill>
                <a:effectLst/>
                <a:uLnTx/>
                <a:uFillTx/>
                <a:latin typeface="Calibri"/>
                <a:ea typeface="+mn-ea"/>
                <a:cs typeface="Calibri"/>
              </a:rPr>
              <a:t>ts</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10" name="object 10"/>
          <p:cNvSpPr txBox="1"/>
          <p:nvPr/>
        </p:nvSpPr>
        <p:spPr>
          <a:xfrm>
            <a:off x="7460774" y="2349252"/>
            <a:ext cx="410845"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1" u="none" strike="noStrike" kern="1200" cap="none" spc="-10" normalizeH="0" baseline="0" noProof="0" dirty="0">
                <a:ln>
                  <a:noFill/>
                </a:ln>
                <a:solidFill>
                  <a:prstClr val="black"/>
                </a:solidFill>
                <a:effectLst/>
                <a:uLnTx/>
                <a:uFillTx/>
                <a:latin typeface="Calibri"/>
                <a:ea typeface="+mn-ea"/>
                <a:cs typeface="Calibri"/>
              </a:rPr>
              <a:t>N</a:t>
            </a:r>
            <a:r>
              <a:rPr kumimoji="0" sz="1200" b="0" i="1" u="none" strike="noStrike" kern="1200" cap="none" spc="-5" normalizeH="0" baseline="0" noProof="0" dirty="0">
                <a:ln>
                  <a:noFill/>
                </a:ln>
                <a:solidFill>
                  <a:prstClr val="black"/>
                </a:solidFill>
                <a:effectLst/>
                <a:uLnTx/>
                <a:uFillTx/>
                <a:latin typeface="Calibri"/>
                <a:ea typeface="+mn-ea"/>
                <a:cs typeface="Calibri"/>
              </a:rPr>
              <a:t>od</a:t>
            </a:r>
            <a:r>
              <a:rPr kumimoji="0" sz="1200" b="0" i="1" u="none" strike="noStrike" kern="1200" cap="none" spc="0" normalizeH="0" baseline="0" noProof="0" dirty="0">
                <a:ln>
                  <a:noFill/>
                </a:ln>
                <a:solidFill>
                  <a:prstClr val="black"/>
                </a:solidFill>
                <a:effectLst/>
                <a:uLnTx/>
                <a:uFillTx/>
                <a:latin typeface="Calibri"/>
                <a:ea typeface="+mn-ea"/>
                <a:cs typeface="Calibri"/>
              </a:rPr>
              <a:t>es</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11" name="object 11"/>
          <p:cNvSpPr txBox="1"/>
          <p:nvPr/>
        </p:nvSpPr>
        <p:spPr>
          <a:xfrm>
            <a:off x="7460774" y="5219858"/>
            <a:ext cx="699135"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1" u="none" strike="noStrike" kern="1200" cap="none" spc="-10" normalizeH="0" baseline="0" noProof="0" dirty="0">
                <a:ln>
                  <a:noFill/>
                </a:ln>
                <a:solidFill>
                  <a:prstClr val="black"/>
                </a:solidFill>
                <a:effectLst/>
                <a:uLnTx/>
                <a:uFillTx/>
                <a:latin typeface="Calibri"/>
                <a:ea typeface="+mn-ea"/>
                <a:cs typeface="Calibri"/>
              </a:rPr>
              <a:t>Landmarks</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Tree>
    <p:extLst>
      <p:ext uri="{BB962C8B-B14F-4D97-AF65-F5344CB8AC3E}">
        <p14:creationId xmlns:p14="http://schemas.microsoft.com/office/powerpoint/2010/main" val="26170687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971924" y="999743"/>
            <a:ext cx="2591420" cy="35051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txBox="1"/>
          <p:nvPr/>
        </p:nvSpPr>
        <p:spPr>
          <a:xfrm>
            <a:off x="1910443" y="1847441"/>
            <a:ext cx="367665"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1" u="none" strike="noStrike" kern="1200" cap="none" spc="-20" normalizeH="0" baseline="0" noProof="0" dirty="0">
                <a:ln>
                  <a:noFill/>
                </a:ln>
                <a:solidFill>
                  <a:prstClr val="black"/>
                </a:solidFill>
                <a:effectLst/>
                <a:uLnTx/>
                <a:uFillTx/>
                <a:latin typeface="Calibri"/>
                <a:ea typeface="+mn-ea"/>
                <a:cs typeface="Calibri"/>
              </a:rPr>
              <a:t>P</a:t>
            </a:r>
            <a:r>
              <a:rPr kumimoji="0" sz="1200" b="0" i="1" u="none" strike="noStrike" kern="1200" cap="none" spc="-5" normalizeH="0" baseline="0" noProof="0" dirty="0">
                <a:ln>
                  <a:noFill/>
                </a:ln>
                <a:solidFill>
                  <a:prstClr val="black"/>
                </a:solidFill>
                <a:effectLst/>
                <a:uLnTx/>
                <a:uFillTx/>
                <a:latin typeface="Calibri"/>
                <a:ea typeface="+mn-ea"/>
                <a:cs typeface="Calibri"/>
              </a:rPr>
              <a:t>a</a:t>
            </a:r>
            <a:r>
              <a:rPr kumimoji="0" sz="1200" b="0" i="1" u="none" strike="noStrike" kern="1200" cap="none" spc="5" normalizeH="0" baseline="0" noProof="0" dirty="0">
                <a:ln>
                  <a:noFill/>
                </a:ln>
                <a:solidFill>
                  <a:prstClr val="black"/>
                </a:solidFill>
                <a:effectLst/>
                <a:uLnTx/>
                <a:uFillTx/>
                <a:latin typeface="Calibri"/>
                <a:ea typeface="+mn-ea"/>
                <a:cs typeface="Calibri"/>
              </a:rPr>
              <a:t>t</a:t>
            </a:r>
            <a:r>
              <a:rPr kumimoji="0" sz="1200" b="0" i="1" u="none" strike="noStrike" kern="1200" cap="none" spc="-5" normalizeH="0" baseline="0" noProof="0" dirty="0">
                <a:ln>
                  <a:noFill/>
                </a:ln>
                <a:solidFill>
                  <a:prstClr val="black"/>
                </a:solidFill>
                <a:effectLst/>
                <a:uLnTx/>
                <a:uFillTx/>
                <a:latin typeface="Calibri"/>
                <a:ea typeface="+mn-ea"/>
                <a:cs typeface="Calibri"/>
              </a:rPr>
              <a:t>hs</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4" name="object 4"/>
          <p:cNvSpPr/>
          <p:nvPr/>
        </p:nvSpPr>
        <p:spPr>
          <a:xfrm>
            <a:off x="5207508" y="1556004"/>
            <a:ext cx="6449567" cy="4299203"/>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txBox="1"/>
          <p:nvPr/>
        </p:nvSpPr>
        <p:spPr>
          <a:xfrm>
            <a:off x="9761177" y="6249057"/>
            <a:ext cx="1551940" cy="177800"/>
          </a:xfrm>
          <a:prstGeom prst="rect">
            <a:avLst/>
          </a:prstGeom>
        </p:spPr>
        <p:txBody>
          <a:bodyPr vert="horz" wrap="square" lIns="0" tIns="0" rIns="0" bIns="0" rtlCol="0">
            <a:spAutoFit/>
          </a:bodyPr>
          <a:lstStyle/>
          <a:p>
            <a:pPr marL="12700" marR="0" lvl="0" indent="0" algn="l" defTabSz="914400" rtl="0" eaLnBrk="1" fontAlgn="auto" latinLnBrk="0" hangingPunct="1">
              <a:lnSpc>
                <a:spcPts val="1240"/>
              </a:lnSpc>
              <a:spcBef>
                <a:spcPts val="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Calibri"/>
                <a:ea typeface="+mn-ea"/>
                <a:cs typeface="Calibri"/>
              </a:rPr>
              <a:t>Elements </a:t>
            </a:r>
            <a:r>
              <a:rPr kumimoji="0" sz="1200" b="0" i="0" u="none" strike="noStrike" kern="1200" cap="none" spc="0" normalizeH="0" baseline="0" noProof="0" dirty="0">
                <a:ln>
                  <a:noFill/>
                </a:ln>
                <a:solidFill>
                  <a:prstClr val="black"/>
                </a:solidFill>
                <a:effectLst/>
                <a:uLnTx/>
                <a:uFillTx/>
                <a:latin typeface="Calibri"/>
                <a:ea typeface="+mn-ea"/>
                <a:cs typeface="Calibri"/>
              </a:rPr>
              <a:t>of a City</a:t>
            </a:r>
            <a:r>
              <a:rPr kumimoji="0" sz="1200" b="0" i="0" u="none" strike="noStrike" kern="1200" cap="none" spc="-75" normalizeH="0" baseline="0" noProof="0" dirty="0">
                <a:ln>
                  <a:noFill/>
                </a:ln>
                <a:solidFill>
                  <a:prstClr val="black"/>
                </a:solidFill>
                <a:effectLst/>
                <a:uLnTx/>
                <a:uFillTx/>
                <a:latin typeface="Calibri"/>
                <a:ea typeface="+mn-ea"/>
                <a:cs typeface="Calibri"/>
              </a:rPr>
              <a:t> </a:t>
            </a:r>
            <a:r>
              <a:rPr kumimoji="0" sz="1200" b="0" i="0" u="none" strike="noStrike" kern="1200" cap="none" spc="-5" normalizeH="0" baseline="0" noProof="0" dirty="0">
                <a:ln>
                  <a:noFill/>
                </a:ln>
                <a:solidFill>
                  <a:prstClr val="black"/>
                </a:solidFill>
                <a:effectLst/>
                <a:uLnTx/>
                <a:uFillTx/>
                <a:latin typeface="Calibri"/>
                <a:ea typeface="+mn-ea"/>
                <a:cs typeface="Calibri"/>
              </a:rPr>
              <a:t>Image</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Tree>
    <p:extLst>
      <p:ext uri="{BB962C8B-B14F-4D97-AF65-F5344CB8AC3E}">
        <p14:creationId xmlns:p14="http://schemas.microsoft.com/office/powerpoint/2010/main" val="13800816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017959" y="2526994"/>
            <a:ext cx="2435015" cy="1281341"/>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txBox="1"/>
          <p:nvPr/>
        </p:nvSpPr>
        <p:spPr>
          <a:xfrm>
            <a:off x="1876524" y="3983032"/>
            <a:ext cx="385445"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1" u="none" strike="noStrike" kern="1200" cap="none" spc="-25" normalizeH="0" baseline="0" noProof="0" dirty="0">
                <a:ln>
                  <a:noFill/>
                </a:ln>
                <a:solidFill>
                  <a:prstClr val="black"/>
                </a:solidFill>
                <a:effectLst/>
                <a:uLnTx/>
                <a:uFillTx/>
                <a:latin typeface="Calibri"/>
                <a:ea typeface="+mn-ea"/>
                <a:cs typeface="Calibri"/>
              </a:rPr>
              <a:t>E</a:t>
            </a:r>
            <a:r>
              <a:rPr kumimoji="0" sz="1200" b="0" i="1" u="none" strike="noStrike" kern="1200" cap="none" spc="-5" normalizeH="0" baseline="0" noProof="0" dirty="0">
                <a:ln>
                  <a:noFill/>
                </a:ln>
                <a:solidFill>
                  <a:prstClr val="black"/>
                </a:solidFill>
                <a:effectLst/>
                <a:uLnTx/>
                <a:uFillTx/>
                <a:latin typeface="Calibri"/>
                <a:ea typeface="+mn-ea"/>
                <a:cs typeface="Calibri"/>
              </a:rPr>
              <a:t>dg</a:t>
            </a:r>
            <a:r>
              <a:rPr kumimoji="0" sz="1200" b="0" i="1" u="none" strike="noStrike" kern="1200" cap="none" spc="0" normalizeH="0" baseline="0" noProof="0" dirty="0">
                <a:ln>
                  <a:noFill/>
                </a:ln>
                <a:solidFill>
                  <a:prstClr val="black"/>
                </a:solidFill>
                <a:effectLst/>
                <a:uLnTx/>
                <a:uFillTx/>
                <a:latin typeface="Calibri"/>
                <a:ea typeface="+mn-ea"/>
                <a:cs typeface="Calibri"/>
              </a:rPr>
              <a:t>es</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4" name="object 4"/>
          <p:cNvSpPr/>
          <p:nvPr/>
        </p:nvSpPr>
        <p:spPr>
          <a:xfrm>
            <a:off x="5231891" y="1740407"/>
            <a:ext cx="6259067" cy="3144011"/>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txBox="1"/>
          <p:nvPr/>
        </p:nvSpPr>
        <p:spPr>
          <a:xfrm>
            <a:off x="9761177" y="6249057"/>
            <a:ext cx="1551940" cy="177800"/>
          </a:xfrm>
          <a:prstGeom prst="rect">
            <a:avLst/>
          </a:prstGeom>
        </p:spPr>
        <p:txBody>
          <a:bodyPr vert="horz" wrap="square" lIns="0" tIns="0" rIns="0" bIns="0" rtlCol="0">
            <a:spAutoFit/>
          </a:bodyPr>
          <a:lstStyle/>
          <a:p>
            <a:pPr marL="12700" marR="0" lvl="0" indent="0" algn="l" defTabSz="914400" rtl="0" eaLnBrk="1" fontAlgn="auto" latinLnBrk="0" hangingPunct="1">
              <a:lnSpc>
                <a:spcPts val="1240"/>
              </a:lnSpc>
              <a:spcBef>
                <a:spcPts val="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Calibri"/>
                <a:ea typeface="+mn-ea"/>
                <a:cs typeface="Calibri"/>
              </a:rPr>
              <a:t>Elements </a:t>
            </a:r>
            <a:r>
              <a:rPr kumimoji="0" sz="1200" b="0" i="0" u="none" strike="noStrike" kern="1200" cap="none" spc="0" normalizeH="0" baseline="0" noProof="0" dirty="0">
                <a:ln>
                  <a:noFill/>
                </a:ln>
                <a:solidFill>
                  <a:prstClr val="black"/>
                </a:solidFill>
                <a:effectLst/>
                <a:uLnTx/>
                <a:uFillTx/>
                <a:latin typeface="Calibri"/>
                <a:ea typeface="+mn-ea"/>
                <a:cs typeface="Calibri"/>
              </a:rPr>
              <a:t>of a City</a:t>
            </a:r>
            <a:r>
              <a:rPr kumimoji="0" sz="1200" b="0" i="0" u="none" strike="noStrike" kern="1200" cap="none" spc="-75" normalizeH="0" baseline="0" noProof="0" dirty="0">
                <a:ln>
                  <a:noFill/>
                </a:ln>
                <a:solidFill>
                  <a:prstClr val="black"/>
                </a:solidFill>
                <a:effectLst/>
                <a:uLnTx/>
                <a:uFillTx/>
                <a:latin typeface="Calibri"/>
                <a:ea typeface="+mn-ea"/>
                <a:cs typeface="Calibri"/>
              </a:rPr>
              <a:t> </a:t>
            </a:r>
            <a:r>
              <a:rPr kumimoji="0" sz="1200" b="0" i="0" u="none" strike="noStrike" kern="1200" cap="none" spc="-5" normalizeH="0" baseline="0" noProof="0" dirty="0">
                <a:ln>
                  <a:noFill/>
                </a:ln>
                <a:solidFill>
                  <a:prstClr val="black"/>
                </a:solidFill>
                <a:effectLst/>
                <a:uLnTx/>
                <a:uFillTx/>
                <a:latin typeface="Calibri"/>
                <a:ea typeface="+mn-ea"/>
                <a:cs typeface="Calibri"/>
              </a:rPr>
              <a:t>Image</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Tree>
    <p:extLst>
      <p:ext uri="{BB962C8B-B14F-4D97-AF65-F5344CB8AC3E}">
        <p14:creationId xmlns:p14="http://schemas.microsoft.com/office/powerpoint/2010/main" val="21155394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142540" y="4563292"/>
            <a:ext cx="2190048" cy="1344857"/>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txBox="1"/>
          <p:nvPr/>
        </p:nvSpPr>
        <p:spPr>
          <a:xfrm>
            <a:off x="1931473" y="6044862"/>
            <a:ext cx="527685"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1" u="none" strike="noStrike" kern="1200" cap="none" spc="5" normalizeH="0" baseline="0" noProof="0" dirty="0">
                <a:ln>
                  <a:noFill/>
                </a:ln>
                <a:solidFill>
                  <a:prstClr val="black"/>
                </a:solidFill>
                <a:effectLst/>
                <a:uLnTx/>
                <a:uFillTx/>
                <a:latin typeface="Calibri"/>
                <a:ea typeface="+mn-ea"/>
                <a:cs typeface="Calibri"/>
              </a:rPr>
              <a:t>D</a:t>
            </a:r>
            <a:r>
              <a:rPr kumimoji="0" sz="1200" b="0" i="1" u="none" strike="noStrike" kern="1200" cap="none" spc="0" normalizeH="0" baseline="0" noProof="0" dirty="0">
                <a:ln>
                  <a:noFill/>
                </a:ln>
                <a:solidFill>
                  <a:prstClr val="black"/>
                </a:solidFill>
                <a:effectLst/>
                <a:uLnTx/>
                <a:uFillTx/>
                <a:latin typeface="Calibri"/>
                <a:ea typeface="+mn-ea"/>
                <a:cs typeface="Calibri"/>
              </a:rPr>
              <a:t>i</a:t>
            </a:r>
            <a:r>
              <a:rPr kumimoji="0" sz="1200" b="0" i="1" u="none" strike="noStrike" kern="1200" cap="none" spc="-15" normalizeH="0" baseline="0" noProof="0" dirty="0">
                <a:ln>
                  <a:noFill/>
                </a:ln>
                <a:solidFill>
                  <a:prstClr val="black"/>
                </a:solidFill>
                <a:effectLst/>
                <a:uLnTx/>
                <a:uFillTx/>
                <a:latin typeface="Calibri"/>
                <a:ea typeface="+mn-ea"/>
                <a:cs typeface="Calibri"/>
              </a:rPr>
              <a:t>s</a:t>
            </a:r>
            <a:r>
              <a:rPr kumimoji="0" sz="1200" b="0" i="1" u="none" strike="noStrike" kern="1200" cap="none" spc="5" normalizeH="0" baseline="0" noProof="0" dirty="0">
                <a:ln>
                  <a:noFill/>
                </a:ln>
                <a:solidFill>
                  <a:prstClr val="black"/>
                </a:solidFill>
                <a:effectLst/>
                <a:uLnTx/>
                <a:uFillTx/>
                <a:latin typeface="Calibri"/>
                <a:ea typeface="+mn-ea"/>
                <a:cs typeface="Calibri"/>
              </a:rPr>
              <a:t>t</a:t>
            </a:r>
            <a:r>
              <a:rPr kumimoji="0" sz="1200" b="0" i="1" u="none" strike="noStrike" kern="1200" cap="none" spc="-5" normalizeH="0" baseline="0" noProof="0" dirty="0">
                <a:ln>
                  <a:noFill/>
                </a:ln>
                <a:solidFill>
                  <a:prstClr val="black"/>
                </a:solidFill>
                <a:effectLst/>
                <a:uLnTx/>
                <a:uFillTx/>
                <a:latin typeface="Calibri"/>
                <a:ea typeface="+mn-ea"/>
                <a:cs typeface="Calibri"/>
              </a:rPr>
              <a:t>r</a:t>
            </a:r>
            <a:r>
              <a:rPr kumimoji="0" sz="1200" b="0" i="1" u="none" strike="noStrike" kern="1200" cap="none" spc="0" normalizeH="0" baseline="0" noProof="0" dirty="0">
                <a:ln>
                  <a:noFill/>
                </a:ln>
                <a:solidFill>
                  <a:prstClr val="black"/>
                </a:solidFill>
                <a:effectLst/>
                <a:uLnTx/>
                <a:uFillTx/>
                <a:latin typeface="Calibri"/>
                <a:ea typeface="+mn-ea"/>
                <a:cs typeface="Calibri"/>
              </a:rPr>
              <a:t>ic</a:t>
            </a:r>
            <a:r>
              <a:rPr kumimoji="0" sz="1200" b="0" i="1" u="none" strike="noStrike" kern="1200" cap="none" spc="5" normalizeH="0" baseline="0" noProof="0" dirty="0">
                <a:ln>
                  <a:noFill/>
                </a:ln>
                <a:solidFill>
                  <a:prstClr val="black"/>
                </a:solidFill>
                <a:effectLst/>
                <a:uLnTx/>
                <a:uFillTx/>
                <a:latin typeface="Calibri"/>
                <a:ea typeface="+mn-ea"/>
                <a:cs typeface="Calibri"/>
              </a:rPr>
              <a:t>ts</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4" name="object 4"/>
          <p:cNvSpPr/>
          <p:nvPr/>
        </p:nvSpPr>
        <p:spPr>
          <a:xfrm>
            <a:off x="5071871" y="1216152"/>
            <a:ext cx="6411467" cy="4274819"/>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txBox="1"/>
          <p:nvPr/>
        </p:nvSpPr>
        <p:spPr>
          <a:xfrm>
            <a:off x="9761177" y="6249057"/>
            <a:ext cx="1551940" cy="177800"/>
          </a:xfrm>
          <a:prstGeom prst="rect">
            <a:avLst/>
          </a:prstGeom>
        </p:spPr>
        <p:txBody>
          <a:bodyPr vert="horz" wrap="square" lIns="0" tIns="0" rIns="0" bIns="0" rtlCol="0">
            <a:spAutoFit/>
          </a:bodyPr>
          <a:lstStyle/>
          <a:p>
            <a:pPr marL="12700" marR="0" lvl="0" indent="0" algn="l" defTabSz="914400" rtl="0" eaLnBrk="1" fontAlgn="auto" latinLnBrk="0" hangingPunct="1">
              <a:lnSpc>
                <a:spcPts val="1240"/>
              </a:lnSpc>
              <a:spcBef>
                <a:spcPts val="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Calibri"/>
                <a:ea typeface="+mn-ea"/>
                <a:cs typeface="Calibri"/>
              </a:rPr>
              <a:t>Elements </a:t>
            </a:r>
            <a:r>
              <a:rPr kumimoji="0" sz="1200" b="0" i="0" u="none" strike="noStrike" kern="1200" cap="none" spc="0" normalizeH="0" baseline="0" noProof="0" dirty="0">
                <a:ln>
                  <a:noFill/>
                </a:ln>
                <a:solidFill>
                  <a:prstClr val="black"/>
                </a:solidFill>
                <a:effectLst/>
                <a:uLnTx/>
                <a:uFillTx/>
                <a:latin typeface="Calibri"/>
                <a:ea typeface="+mn-ea"/>
                <a:cs typeface="Calibri"/>
              </a:rPr>
              <a:t>of a City</a:t>
            </a:r>
            <a:r>
              <a:rPr kumimoji="0" sz="1200" b="0" i="0" u="none" strike="noStrike" kern="1200" cap="none" spc="-75" normalizeH="0" baseline="0" noProof="0" dirty="0">
                <a:ln>
                  <a:noFill/>
                </a:ln>
                <a:solidFill>
                  <a:prstClr val="black"/>
                </a:solidFill>
                <a:effectLst/>
                <a:uLnTx/>
                <a:uFillTx/>
                <a:latin typeface="Calibri"/>
                <a:ea typeface="+mn-ea"/>
                <a:cs typeface="Calibri"/>
              </a:rPr>
              <a:t> </a:t>
            </a:r>
            <a:r>
              <a:rPr kumimoji="0" sz="1200" b="0" i="0" u="none" strike="noStrike" kern="1200" cap="none" spc="-5" normalizeH="0" baseline="0" noProof="0" dirty="0">
                <a:ln>
                  <a:noFill/>
                </a:ln>
                <a:solidFill>
                  <a:prstClr val="black"/>
                </a:solidFill>
                <a:effectLst/>
                <a:uLnTx/>
                <a:uFillTx/>
                <a:latin typeface="Calibri"/>
                <a:ea typeface="+mn-ea"/>
                <a:cs typeface="Calibri"/>
              </a:rPr>
              <a:t>Image</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Tree>
    <p:extLst>
      <p:ext uri="{BB962C8B-B14F-4D97-AF65-F5344CB8AC3E}">
        <p14:creationId xmlns:p14="http://schemas.microsoft.com/office/powerpoint/2010/main" val="6068136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482003" y="900299"/>
            <a:ext cx="2161186" cy="1177897"/>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txBox="1"/>
          <p:nvPr/>
        </p:nvSpPr>
        <p:spPr>
          <a:xfrm>
            <a:off x="7460770" y="2349379"/>
            <a:ext cx="410845"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1" u="none" strike="noStrike" kern="1200" cap="none" spc="-10" normalizeH="0" baseline="0" noProof="0" dirty="0">
                <a:ln>
                  <a:noFill/>
                </a:ln>
                <a:solidFill>
                  <a:prstClr val="black"/>
                </a:solidFill>
                <a:effectLst/>
                <a:uLnTx/>
                <a:uFillTx/>
                <a:latin typeface="Calibri"/>
                <a:ea typeface="+mn-ea"/>
                <a:cs typeface="Calibri"/>
              </a:rPr>
              <a:t>N</a:t>
            </a:r>
            <a:r>
              <a:rPr kumimoji="0" sz="1200" b="0" i="1" u="none" strike="noStrike" kern="1200" cap="none" spc="-5" normalizeH="0" baseline="0" noProof="0" dirty="0">
                <a:ln>
                  <a:noFill/>
                </a:ln>
                <a:solidFill>
                  <a:prstClr val="black"/>
                </a:solidFill>
                <a:effectLst/>
                <a:uLnTx/>
                <a:uFillTx/>
                <a:latin typeface="Calibri"/>
                <a:ea typeface="+mn-ea"/>
                <a:cs typeface="Calibri"/>
              </a:rPr>
              <a:t>od</a:t>
            </a:r>
            <a:r>
              <a:rPr kumimoji="0" sz="1200" b="0" i="1" u="none" strike="noStrike" kern="1200" cap="none" spc="0" normalizeH="0" baseline="0" noProof="0" dirty="0">
                <a:ln>
                  <a:noFill/>
                </a:ln>
                <a:solidFill>
                  <a:prstClr val="black"/>
                </a:solidFill>
                <a:effectLst/>
                <a:uLnTx/>
                <a:uFillTx/>
                <a:latin typeface="Calibri"/>
                <a:ea typeface="+mn-ea"/>
                <a:cs typeface="Calibri"/>
              </a:rPr>
              <a:t>es</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4" name="object 4"/>
          <p:cNvSpPr/>
          <p:nvPr/>
        </p:nvSpPr>
        <p:spPr>
          <a:xfrm>
            <a:off x="806195" y="1446276"/>
            <a:ext cx="5873495" cy="3915155"/>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txBox="1"/>
          <p:nvPr/>
        </p:nvSpPr>
        <p:spPr>
          <a:xfrm>
            <a:off x="9761177" y="6249057"/>
            <a:ext cx="1551940" cy="177800"/>
          </a:xfrm>
          <a:prstGeom prst="rect">
            <a:avLst/>
          </a:prstGeom>
        </p:spPr>
        <p:txBody>
          <a:bodyPr vert="horz" wrap="square" lIns="0" tIns="0" rIns="0" bIns="0" rtlCol="0">
            <a:spAutoFit/>
          </a:bodyPr>
          <a:lstStyle/>
          <a:p>
            <a:pPr marL="12700" marR="0" lvl="0" indent="0" algn="l" defTabSz="914400" rtl="0" eaLnBrk="1" fontAlgn="auto" latinLnBrk="0" hangingPunct="1">
              <a:lnSpc>
                <a:spcPts val="1240"/>
              </a:lnSpc>
              <a:spcBef>
                <a:spcPts val="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Calibri"/>
                <a:ea typeface="+mn-ea"/>
                <a:cs typeface="Calibri"/>
              </a:rPr>
              <a:t>Elements </a:t>
            </a:r>
            <a:r>
              <a:rPr kumimoji="0" sz="1200" b="0" i="0" u="none" strike="noStrike" kern="1200" cap="none" spc="0" normalizeH="0" baseline="0" noProof="0" dirty="0">
                <a:ln>
                  <a:noFill/>
                </a:ln>
                <a:solidFill>
                  <a:prstClr val="black"/>
                </a:solidFill>
                <a:effectLst/>
                <a:uLnTx/>
                <a:uFillTx/>
                <a:latin typeface="Calibri"/>
                <a:ea typeface="+mn-ea"/>
                <a:cs typeface="Calibri"/>
              </a:rPr>
              <a:t>of a City</a:t>
            </a:r>
            <a:r>
              <a:rPr kumimoji="0" sz="1200" b="0" i="0" u="none" strike="noStrike" kern="1200" cap="none" spc="-75" normalizeH="0" baseline="0" noProof="0" dirty="0">
                <a:ln>
                  <a:noFill/>
                </a:ln>
                <a:solidFill>
                  <a:prstClr val="black"/>
                </a:solidFill>
                <a:effectLst/>
                <a:uLnTx/>
                <a:uFillTx/>
                <a:latin typeface="Calibri"/>
                <a:ea typeface="+mn-ea"/>
                <a:cs typeface="Calibri"/>
              </a:rPr>
              <a:t> </a:t>
            </a:r>
            <a:r>
              <a:rPr kumimoji="0" sz="1200" b="0" i="0" u="none" strike="noStrike" kern="1200" cap="none" spc="-5" normalizeH="0" baseline="0" noProof="0" dirty="0">
                <a:ln>
                  <a:noFill/>
                </a:ln>
                <a:solidFill>
                  <a:prstClr val="black"/>
                </a:solidFill>
                <a:effectLst/>
                <a:uLnTx/>
                <a:uFillTx/>
                <a:latin typeface="Calibri"/>
                <a:ea typeface="+mn-ea"/>
                <a:cs typeface="Calibri"/>
              </a:rPr>
              <a:t>Image</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Tree>
    <p:extLst>
      <p:ext uri="{BB962C8B-B14F-4D97-AF65-F5344CB8AC3E}">
        <p14:creationId xmlns:p14="http://schemas.microsoft.com/office/powerpoint/2010/main" val="23380759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715290" y="2816183"/>
            <a:ext cx="1831687" cy="2198881"/>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txBox="1"/>
          <p:nvPr/>
        </p:nvSpPr>
        <p:spPr>
          <a:xfrm>
            <a:off x="7460770" y="5219938"/>
            <a:ext cx="699135"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1" u="none" strike="noStrike" kern="1200" cap="none" spc="-10" normalizeH="0" baseline="0" noProof="0" dirty="0">
                <a:ln>
                  <a:noFill/>
                </a:ln>
                <a:solidFill>
                  <a:prstClr val="black"/>
                </a:solidFill>
                <a:effectLst/>
                <a:uLnTx/>
                <a:uFillTx/>
                <a:latin typeface="Calibri"/>
                <a:ea typeface="+mn-ea"/>
                <a:cs typeface="Calibri"/>
              </a:rPr>
              <a:t>Landmarks</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4" name="object 4"/>
          <p:cNvSpPr/>
          <p:nvPr/>
        </p:nvSpPr>
        <p:spPr>
          <a:xfrm>
            <a:off x="829055" y="1577340"/>
            <a:ext cx="5558027" cy="3703319"/>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txBox="1"/>
          <p:nvPr/>
        </p:nvSpPr>
        <p:spPr>
          <a:xfrm>
            <a:off x="9761177" y="6249057"/>
            <a:ext cx="1551940" cy="177800"/>
          </a:xfrm>
          <a:prstGeom prst="rect">
            <a:avLst/>
          </a:prstGeom>
        </p:spPr>
        <p:txBody>
          <a:bodyPr vert="horz" wrap="square" lIns="0" tIns="0" rIns="0" bIns="0" rtlCol="0">
            <a:spAutoFit/>
          </a:bodyPr>
          <a:lstStyle/>
          <a:p>
            <a:pPr marL="12700" marR="0" lvl="0" indent="0" algn="l" defTabSz="914400" rtl="0" eaLnBrk="1" fontAlgn="auto" latinLnBrk="0" hangingPunct="1">
              <a:lnSpc>
                <a:spcPts val="1240"/>
              </a:lnSpc>
              <a:spcBef>
                <a:spcPts val="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Calibri"/>
                <a:ea typeface="+mn-ea"/>
                <a:cs typeface="Calibri"/>
              </a:rPr>
              <a:t>Elements </a:t>
            </a:r>
            <a:r>
              <a:rPr kumimoji="0" sz="1200" b="0" i="0" u="none" strike="noStrike" kern="1200" cap="none" spc="0" normalizeH="0" baseline="0" noProof="0" dirty="0">
                <a:ln>
                  <a:noFill/>
                </a:ln>
                <a:solidFill>
                  <a:prstClr val="black"/>
                </a:solidFill>
                <a:effectLst/>
                <a:uLnTx/>
                <a:uFillTx/>
                <a:latin typeface="Calibri"/>
                <a:ea typeface="+mn-ea"/>
                <a:cs typeface="Calibri"/>
              </a:rPr>
              <a:t>of a City</a:t>
            </a:r>
            <a:r>
              <a:rPr kumimoji="0" sz="1200" b="0" i="0" u="none" strike="noStrike" kern="1200" cap="none" spc="-75" normalizeH="0" baseline="0" noProof="0" dirty="0">
                <a:ln>
                  <a:noFill/>
                </a:ln>
                <a:solidFill>
                  <a:prstClr val="black"/>
                </a:solidFill>
                <a:effectLst/>
                <a:uLnTx/>
                <a:uFillTx/>
                <a:latin typeface="Calibri"/>
                <a:ea typeface="+mn-ea"/>
                <a:cs typeface="Calibri"/>
              </a:rPr>
              <a:t> </a:t>
            </a:r>
            <a:r>
              <a:rPr kumimoji="0" sz="1200" b="0" i="0" u="none" strike="noStrike" kern="1200" cap="none" spc="-5" normalizeH="0" baseline="0" noProof="0" dirty="0">
                <a:ln>
                  <a:noFill/>
                </a:ln>
                <a:solidFill>
                  <a:prstClr val="black"/>
                </a:solidFill>
                <a:effectLst/>
                <a:uLnTx/>
                <a:uFillTx/>
                <a:latin typeface="Calibri"/>
                <a:ea typeface="+mn-ea"/>
                <a:cs typeface="Calibri"/>
              </a:rPr>
              <a:t>Image</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Tree>
    <p:extLst>
      <p:ext uri="{BB962C8B-B14F-4D97-AF65-F5344CB8AC3E}">
        <p14:creationId xmlns:p14="http://schemas.microsoft.com/office/powerpoint/2010/main" val="3547325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CC2EA2-91B3-45AE-B7ED-161CF00DB779}"/>
              </a:ext>
            </a:extLst>
          </p:cNvPr>
          <p:cNvSpPr txBox="1"/>
          <p:nvPr/>
        </p:nvSpPr>
        <p:spPr>
          <a:xfrm>
            <a:off x="1054873" y="571807"/>
            <a:ext cx="10082254" cy="553998"/>
          </a:xfrm>
          <a:prstGeom prst="rect">
            <a:avLst/>
          </a:prstGeom>
          <a:noFill/>
        </p:spPr>
        <p:txBody>
          <a:bodyPr wrap="square" rtlCol="0">
            <a:spAutoFit/>
          </a:bodyPr>
          <a:lstStyle/>
          <a:p>
            <a:pPr algn="ctr"/>
            <a:r>
              <a:rPr lang="en-US" sz="3000" dirty="0">
                <a:solidFill>
                  <a:schemeClr val="bg1"/>
                </a:solidFill>
                <a:ea typeface="Roboto" panose="02000000000000000000" pitchFamily="2" charset="0"/>
                <a:cs typeface="Roboto" panose="02000000000000000000" pitchFamily="2" charset="0"/>
              </a:rPr>
              <a:t>REVIEW</a:t>
            </a:r>
          </a:p>
        </p:txBody>
      </p:sp>
      <p:pic>
        <p:nvPicPr>
          <p:cNvPr id="4" name="Picture 3">
            <a:extLst>
              <a:ext uri="{FF2B5EF4-FFF2-40B4-BE49-F238E27FC236}">
                <a16:creationId xmlns:a16="http://schemas.microsoft.com/office/drawing/2014/main" id="{0ABD4A86-6C77-47FB-955D-A832F1E10219}"/>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722015" y="1324349"/>
            <a:ext cx="2436555" cy="3771756"/>
          </a:xfrm>
          <a:prstGeom prst="rect">
            <a:avLst/>
          </a:prstGeom>
        </p:spPr>
      </p:pic>
      <p:pic>
        <p:nvPicPr>
          <p:cNvPr id="8" name="Picture 7">
            <a:extLst>
              <a:ext uri="{FF2B5EF4-FFF2-40B4-BE49-F238E27FC236}">
                <a16:creationId xmlns:a16="http://schemas.microsoft.com/office/drawing/2014/main" id="{D0413ACD-7DE2-4C99-83F2-C8D1839B3CE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906840" y="1324348"/>
            <a:ext cx="3023698" cy="3771757"/>
          </a:xfrm>
          <a:prstGeom prst="rect">
            <a:avLst/>
          </a:prstGeom>
        </p:spPr>
      </p:pic>
      <p:sp>
        <p:nvSpPr>
          <p:cNvPr id="10" name="TextBox 9">
            <a:extLst>
              <a:ext uri="{FF2B5EF4-FFF2-40B4-BE49-F238E27FC236}">
                <a16:creationId xmlns:a16="http://schemas.microsoft.com/office/drawing/2014/main" id="{B93FCA66-F7F3-45D2-945B-D1F146051F62}"/>
              </a:ext>
            </a:extLst>
          </p:cNvPr>
          <p:cNvSpPr txBox="1"/>
          <p:nvPr/>
        </p:nvSpPr>
        <p:spPr>
          <a:xfrm>
            <a:off x="1375954" y="5354871"/>
            <a:ext cx="9440092" cy="769441"/>
          </a:xfrm>
          <a:prstGeom prst="rect">
            <a:avLst/>
          </a:prstGeom>
          <a:noFill/>
        </p:spPr>
        <p:txBody>
          <a:bodyPr wrap="square" rtlCol="0">
            <a:spAutoFit/>
          </a:bodyPr>
          <a:lstStyle/>
          <a:p>
            <a:pPr algn="ctr"/>
            <a:r>
              <a:rPr lang="en-US" sz="4400" dirty="0">
                <a:solidFill>
                  <a:schemeClr val="bg1"/>
                </a:solidFill>
                <a:ea typeface="Roboto" panose="02000000000000000000" pitchFamily="2" charset="0"/>
                <a:cs typeface="Roboto" panose="02000000000000000000" pitchFamily="2" charset="0"/>
              </a:rPr>
              <a:t>Compare and Contrast</a:t>
            </a:r>
          </a:p>
        </p:txBody>
      </p:sp>
    </p:spTree>
    <p:extLst>
      <p:ext uri="{BB962C8B-B14F-4D97-AF65-F5344CB8AC3E}">
        <p14:creationId xmlns:p14="http://schemas.microsoft.com/office/powerpoint/2010/main" val="42028919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861802" y="673303"/>
            <a:ext cx="1031011" cy="895603"/>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txBox="1"/>
          <p:nvPr/>
        </p:nvSpPr>
        <p:spPr>
          <a:xfrm>
            <a:off x="9350068" y="6210957"/>
            <a:ext cx="1962150"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Calibri"/>
                <a:ea typeface="+mn-ea"/>
                <a:cs typeface="Calibri"/>
              </a:rPr>
              <a:t>‘Form </a:t>
            </a:r>
            <a:r>
              <a:rPr kumimoji="0" sz="1200" b="0" i="0" u="none" strike="noStrike" kern="1200" cap="none" spc="0" normalizeH="0" baseline="0" noProof="0" dirty="0">
                <a:ln>
                  <a:noFill/>
                </a:ln>
                <a:solidFill>
                  <a:prstClr val="black"/>
                </a:solidFill>
                <a:effectLst/>
                <a:uLnTx/>
                <a:uFillTx/>
                <a:latin typeface="Calibri"/>
                <a:ea typeface="+mn-ea"/>
                <a:cs typeface="Calibri"/>
              </a:rPr>
              <a:t>Qualities’ of a City</a:t>
            </a:r>
            <a:r>
              <a:rPr kumimoji="0" sz="1200" b="0" i="0" u="none" strike="noStrike" kern="1200" cap="none" spc="-95" normalizeH="0" baseline="0" noProof="0" dirty="0">
                <a:ln>
                  <a:noFill/>
                </a:ln>
                <a:solidFill>
                  <a:prstClr val="black"/>
                </a:solidFill>
                <a:effectLst/>
                <a:uLnTx/>
                <a:uFillTx/>
                <a:latin typeface="Calibri"/>
                <a:ea typeface="+mn-ea"/>
                <a:cs typeface="Calibri"/>
              </a:rPr>
              <a:t> </a:t>
            </a:r>
            <a:r>
              <a:rPr kumimoji="0" sz="1200" b="0" i="0" u="none" strike="noStrike" kern="1200" cap="none" spc="-5" normalizeH="0" baseline="0" noProof="0" dirty="0">
                <a:ln>
                  <a:noFill/>
                </a:ln>
                <a:solidFill>
                  <a:prstClr val="black"/>
                </a:solidFill>
                <a:effectLst/>
                <a:uLnTx/>
                <a:uFillTx/>
                <a:latin typeface="Calibri"/>
                <a:ea typeface="+mn-ea"/>
                <a:cs typeface="Calibri"/>
              </a:rPr>
              <a:t>Image</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4" name="object 4"/>
          <p:cNvSpPr txBox="1"/>
          <p:nvPr/>
        </p:nvSpPr>
        <p:spPr>
          <a:xfrm>
            <a:off x="1088617" y="1022652"/>
            <a:ext cx="681990"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1" u="none" strike="noStrike" kern="1200" cap="none" spc="-5" normalizeH="0" baseline="0" noProof="0" dirty="0">
                <a:ln>
                  <a:noFill/>
                </a:ln>
                <a:solidFill>
                  <a:prstClr val="black"/>
                </a:solidFill>
                <a:effectLst/>
                <a:uLnTx/>
                <a:uFillTx/>
                <a:latin typeface="Calibri"/>
                <a:ea typeface="+mn-ea"/>
                <a:cs typeface="Calibri"/>
              </a:rPr>
              <a:t>Singularity</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5" name="object 5"/>
          <p:cNvSpPr/>
          <p:nvPr/>
        </p:nvSpPr>
        <p:spPr>
          <a:xfrm>
            <a:off x="2946414" y="1737360"/>
            <a:ext cx="897531" cy="986588"/>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1088675" y="2151124"/>
            <a:ext cx="825500"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1" u="none" strike="noStrike" kern="1200" cap="none" spc="-10" normalizeH="0" baseline="0" noProof="0" dirty="0">
                <a:ln>
                  <a:noFill/>
                </a:ln>
                <a:solidFill>
                  <a:prstClr val="black"/>
                </a:solidFill>
                <a:effectLst/>
                <a:uLnTx/>
                <a:uFillTx/>
                <a:latin typeface="Calibri"/>
                <a:ea typeface="+mn-ea"/>
                <a:cs typeface="Calibri"/>
              </a:rPr>
              <a:t>Form</a:t>
            </a:r>
            <a:r>
              <a:rPr kumimoji="0" sz="1200" b="0" i="1" u="none" strike="noStrike" kern="1200" cap="none" spc="-45" normalizeH="0" baseline="0" noProof="0" dirty="0">
                <a:ln>
                  <a:noFill/>
                </a:ln>
                <a:solidFill>
                  <a:prstClr val="black"/>
                </a:solidFill>
                <a:effectLst/>
                <a:uLnTx/>
                <a:uFillTx/>
                <a:latin typeface="Calibri"/>
                <a:ea typeface="+mn-ea"/>
                <a:cs typeface="Calibri"/>
              </a:rPr>
              <a:t> </a:t>
            </a:r>
            <a:r>
              <a:rPr kumimoji="0" sz="1200" b="0" i="1" u="none" strike="noStrike" kern="1200" cap="none" spc="-5" normalizeH="0" baseline="0" noProof="0" dirty="0">
                <a:ln>
                  <a:noFill/>
                </a:ln>
                <a:solidFill>
                  <a:prstClr val="black"/>
                </a:solidFill>
                <a:effectLst/>
                <a:uLnTx/>
                <a:uFillTx/>
                <a:latin typeface="Calibri"/>
                <a:ea typeface="+mn-ea"/>
                <a:cs typeface="Calibri"/>
              </a:rPr>
              <a:t>Quality</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7" name="object 7"/>
          <p:cNvSpPr/>
          <p:nvPr/>
        </p:nvSpPr>
        <p:spPr>
          <a:xfrm>
            <a:off x="2836651" y="3094247"/>
            <a:ext cx="1258984" cy="723097"/>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txBox="1"/>
          <p:nvPr/>
        </p:nvSpPr>
        <p:spPr>
          <a:xfrm>
            <a:off x="1088675" y="3279533"/>
            <a:ext cx="656590"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1" u="none" strike="noStrike" kern="1200" cap="none" spc="-5" normalizeH="0" baseline="0" noProof="0" dirty="0">
                <a:ln>
                  <a:noFill/>
                </a:ln>
                <a:solidFill>
                  <a:prstClr val="black"/>
                </a:solidFill>
                <a:effectLst/>
                <a:uLnTx/>
                <a:uFillTx/>
                <a:latin typeface="Calibri"/>
                <a:ea typeface="+mn-ea"/>
                <a:cs typeface="Calibri"/>
              </a:rPr>
              <a:t>Co</a:t>
            </a:r>
            <a:r>
              <a:rPr kumimoji="0" sz="1200" b="0" i="1" u="none" strike="noStrike" kern="1200" cap="none" spc="-20" normalizeH="0" baseline="0" noProof="0" dirty="0">
                <a:ln>
                  <a:noFill/>
                </a:ln>
                <a:solidFill>
                  <a:prstClr val="black"/>
                </a:solidFill>
                <a:effectLst/>
                <a:uLnTx/>
                <a:uFillTx/>
                <a:latin typeface="Calibri"/>
                <a:ea typeface="+mn-ea"/>
                <a:cs typeface="Calibri"/>
              </a:rPr>
              <a:t>n</a:t>
            </a:r>
            <a:r>
              <a:rPr kumimoji="0" sz="1200" b="0" i="1" u="none" strike="noStrike" kern="1200" cap="none" spc="5" normalizeH="0" baseline="0" noProof="0" dirty="0">
                <a:ln>
                  <a:noFill/>
                </a:ln>
                <a:solidFill>
                  <a:prstClr val="black"/>
                </a:solidFill>
                <a:effectLst/>
                <a:uLnTx/>
                <a:uFillTx/>
                <a:latin typeface="Calibri"/>
                <a:ea typeface="+mn-ea"/>
                <a:cs typeface="Calibri"/>
              </a:rPr>
              <a:t>t</a:t>
            </a:r>
            <a:r>
              <a:rPr kumimoji="0" sz="1200" b="0" i="1" u="none" strike="noStrike" kern="1200" cap="none" spc="0" normalizeH="0" baseline="0" noProof="0" dirty="0">
                <a:ln>
                  <a:noFill/>
                </a:ln>
                <a:solidFill>
                  <a:prstClr val="black"/>
                </a:solidFill>
                <a:effectLst/>
                <a:uLnTx/>
                <a:uFillTx/>
                <a:latin typeface="Calibri"/>
                <a:ea typeface="+mn-ea"/>
                <a:cs typeface="Calibri"/>
              </a:rPr>
              <a:t>i</a:t>
            </a:r>
            <a:r>
              <a:rPr kumimoji="0" sz="1200" b="0" i="1" u="none" strike="noStrike" kern="1200" cap="none" spc="-5" normalizeH="0" baseline="0" noProof="0" dirty="0">
                <a:ln>
                  <a:noFill/>
                </a:ln>
                <a:solidFill>
                  <a:prstClr val="black"/>
                </a:solidFill>
                <a:effectLst/>
                <a:uLnTx/>
                <a:uFillTx/>
                <a:latin typeface="Calibri"/>
                <a:ea typeface="+mn-ea"/>
                <a:cs typeface="Calibri"/>
              </a:rPr>
              <a:t>nu</a:t>
            </a:r>
            <a:r>
              <a:rPr kumimoji="0" sz="1200" b="0" i="1" u="none" strike="noStrike" kern="1200" cap="none" spc="0" normalizeH="0" baseline="0" noProof="0" dirty="0">
                <a:ln>
                  <a:noFill/>
                </a:ln>
                <a:solidFill>
                  <a:prstClr val="black"/>
                </a:solidFill>
                <a:effectLst/>
                <a:uLnTx/>
                <a:uFillTx/>
                <a:latin typeface="Calibri"/>
                <a:ea typeface="+mn-ea"/>
                <a:cs typeface="Calibri"/>
              </a:rPr>
              <a:t>i</a:t>
            </a:r>
            <a:r>
              <a:rPr kumimoji="0" sz="1200" b="0" i="1" u="none" strike="noStrike" kern="1200" cap="none" spc="5" normalizeH="0" baseline="0" noProof="0" dirty="0">
                <a:ln>
                  <a:noFill/>
                </a:ln>
                <a:solidFill>
                  <a:prstClr val="black"/>
                </a:solidFill>
                <a:effectLst/>
                <a:uLnTx/>
                <a:uFillTx/>
                <a:latin typeface="Calibri"/>
                <a:ea typeface="+mn-ea"/>
                <a:cs typeface="Calibri"/>
              </a:rPr>
              <a:t>t</a:t>
            </a:r>
            <a:r>
              <a:rPr kumimoji="0" sz="1200" b="0" i="1" u="none" strike="noStrike" kern="1200" cap="none" spc="0" normalizeH="0" baseline="0" noProof="0" dirty="0">
                <a:ln>
                  <a:noFill/>
                </a:ln>
                <a:solidFill>
                  <a:prstClr val="black"/>
                </a:solidFill>
                <a:effectLst/>
                <a:uLnTx/>
                <a:uFillTx/>
                <a:latin typeface="Calibri"/>
                <a:ea typeface="+mn-ea"/>
                <a:cs typeface="Calibri"/>
              </a:rPr>
              <a:t>y</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9" name="object 9"/>
          <p:cNvSpPr/>
          <p:nvPr/>
        </p:nvSpPr>
        <p:spPr>
          <a:xfrm>
            <a:off x="2948415" y="4029865"/>
            <a:ext cx="1029785" cy="1025618"/>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txBox="1"/>
          <p:nvPr/>
        </p:nvSpPr>
        <p:spPr>
          <a:xfrm>
            <a:off x="1088675" y="4407942"/>
            <a:ext cx="721995"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1" u="none" strike="noStrike" kern="1200" cap="none" spc="5" normalizeH="0" baseline="0" noProof="0" dirty="0">
                <a:ln>
                  <a:noFill/>
                </a:ln>
                <a:solidFill>
                  <a:prstClr val="black"/>
                </a:solidFill>
                <a:effectLst/>
                <a:uLnTx/>
                <a:uFillTx/>
                <a:latin typeface="Calibri"/>
                <a:ea typeface="+mn-ea"/>
                <a:cs typeface="Calibri"/>
              </a:rPr>
              <a:t>D</a:t>
            </a:r>
            <a:r>
              <a:rPr kumimoji="0" sz="1200" b="0" i="1" u="none" strike="noStrike" kern="1200" cap="none" spc="-5" normalizeH="0" baseline="0" noProof="0" dirty="0">
                <a:ln>
                  <a:noFill/>
                </a:ln>
                <a:solidFill>
                  <a:prstClr val="black"/>
                </a:solidFill>
                <a:effectLst/>
                <a:uLnTx/>
                <a:uFillTx/>
                <a:latin typeface="Calibri"/>
                <a:ea typeface="+mn-ea"/>
                <a:cs typeface="Calibri"/>
              </a:rPr>
              <a:t>om</a:t>
            </a:r>
            <a:r>
              <a:rPr kumimoji="0" sz="1200" b="0" i="1" u="none" strike="noStrike" kern="1200" cap="none" spc="0" normalizeH="0" baseline="0" noProof="0" dirty="0">
                <a:ln>
                  <a:noFill/>
                </a:ln>
                <a:solidFill>
                  <a:prstClr val="black"/>
                </a:solidFill>
                <a:effectLst/>
                <a:uLnTx/>
                <a:uFillTx/>
                <a:latin typeface="Calibri"/>
                <a:ea typeface="+mn-ea"/>
                <a:cs typeface="Calibri"/>
              </a:rPr>
              <a:t>i</a:t>
            </a:r>
            <a:r>
              <a:rPr kumimoji="0" sz="1200" b="0" i="1" u="none" strike="noStrike" kern="1200" cap="none" spc="-5" normalizeH="0" baseline="0" noProof="0" dirty="0">
                <a:ln>
                  <a:noFill/>
                </a:ln>
                <a:solidFill>
                  <a:prstClr val="black"/>
                </a:solidFill>
                <a:effectLst/>
                <a:uLnTx/>
                <a:uFillTx/>
                <a:latin typeface="Calibri"/>
                <a:ea typeface="+mn-ea"/>
                <a:cs typeface="Calibri"/>
              </a:rPr>
              <a:t>nan</a:t>
            </a:r>
            <a:r>
              <a:rPr kumimoji="0" sz="1200" b="0" i="1" u="none" strike="noStrike" kern="1200" cap="none" spc="-10" normalizeH="0" baseline="0" noProof="0" dirty="0">
                <a:ln>
                  <a:noFill/>
                </a:ln>
                <a:solidFill>
                  <a:prstClr val="black"/>
                </a:solidFill>
                <a:effectLst/>
                <a:uLnTx/>
                <a:uFillTx/>
                <a:latin typeface="Calibri"/>
                <a:ea typeface="+mn-ea"/>
                <a:cs typeface="Calibri"/>
              </a:rPr>
              <a:t>c</a:t>
            </a:r>
            <a:r>
              <a:rPr kumimoji="0" sz="1200" b="0" i="1" u="none" strike="noStrike" kern="1200" cap="none" spc="0" normalizeH="0" baseline="0" noProof="0" dirty="0">
                <a:ln>
                  <a:noFill/>
                </a:ln>
                <a:solidFill>
                  <a:prstClr val="black"/>
                </a:solidFill>
                <a:effectLst/>
                <a:uLnTx/>
                <a:uFillTx/>
                <a:latin typeface="Calibri"/>
                <a:ea typeface="+mn-ea"/>
                <a:cs typeface="Calibri"/>
              </a:rPr>
              <a:t>e</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11" name="object 11"/>
          <p:cNvSpPr/>
          <p:nvPr/>
        </p:nvSpPr>
        <p:spPr>
          <a:xfrm>
            <a:off x="2907717" y="5332288"/>
            <a:ext cx="1108435" cy="679891"/>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txBox="1"/>
          <p:nvPr/>
        </p:nvSpPr>
        <p:spPr>
          <a:xfrm>
            <a:off x="1088675" y="5536351"/>
            <a:ext cx="907415"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1" u="none" strike="noStrike" kern="1200" cap="none" spc="-5" normalizeH="0" baseline="0" noProof="0" dirty="0">
                <a:ln>
                  <a:noFill/>
                </a:ln>
                <a:solidFill>
                  <a:prstClr val="black"/>
                </a:solidFill>
                <a:effectLst/>
                <a:uLnTx/>
                <a:uFillTx/>
                <a:latin typeface="Calibri"/>
                <a:ea typeface="+mn-ea"/>
                <a:cs typeface="Calibri"/>
              </a:rPr>
              <a:t>Clarity of</a:t>
            </a:r>
            <a:r>
              <a:rPr kumimoji="0" sz="1200" b="0" i="1" u="none" strike="noStrike" kern="1200" cap="none" spc="-55" normalizeH="0" baseline="0" noProof="0" dirty="0">
                <a:ln>
                  <a:noFill/>
                </a:ln>
                <a:solidFill>
                  <a:prstClr val="black"/>
                </a:solidFill>
                <a:effectLst/>
                <a:uLnTx/>
                <a:uFillTx/>
                <a:latin typeface="Calibri"/>
                <a:ea typeface="+mn-ea"/>
                <a:cs typeface="Calibri"/>
              </a:rPr>
              <a:t> </a:t>
            </a:r>
            <a:r>
              <a:rPr kumimoji="0" sz="1200" b="0" i="1" u="none" strike="noStrike" kern="1200" cap="none" spc="-5" normalizeH="0" baseline="0" noProof="0" dirty="0">
                <a:ln>
                  <a:noFill/>
                </a:ln>
                <a:solidFill>
                  <a:prstClr val="black"/>
                </a:solidFill>
                <a:effectLst/>
                <a:uLnTx/>
                <a:uFillTx/>
                <a:latin typeface="Calibri"/>
                <a:ea typeface="+mn-ea"/>
                <a:cs typeface="Calibri"/>
              </a:rPr>
              <a:t>Joint</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13" name="object 13"/>
          <p:cNvSpPr/>
          <p:nvPr/>
        </p:nvSpPr>
        <p:spPr>
          <a:xfrm>
            <a:off x="7484376" y="736091"/>
            <a:ext cx="1149453" cy="704889"/>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txBox="1"/>
          <p:nvPr/>
        </p:nvSpPr>
        <p:spPr>
          <a:xfrm>
            <a:off x="5559564" y="1022715"/>
            <a:ext cx="1635125"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1" u="none" strike="noStrike" kern="1200" cap="none" spc="-5" normalizeH="0" baseline="0" noProof="0" dirty="0">
                <a:ln>
                  <a:noFill/>
                </a:ln>
                <a:solidFill>
                  <a:prstClr val="black"/>
                </a:solidFill>
                <a:effectLst/>
                <a:uLnTx/>
                <a:uFillTx/>
                <a:latin typeface="Calibri"/>
                <a:ea typeface="+mn-ea"/>
                <a:cs typeface="Calibri"/>
              </a:rPr>
              <a:t>Directional</a:t>
            </a:r>
            <a:r>
              <a:rPr kumimoji="0" sz="1200" b="0" i="1" u="none" strike="noStrike" kern="1200" cap="none" spc="-25" normalizeH="0" baseline="0" noProof="0" dirty="0">
                <a:ln>
                  <a:noFill/>
                </a:ln>
                <a:solidFill>
                  <a:prstClr val="black"/>
                </a:solidFill>
                <a:effectLst/>
                <a:uLnTx/>
                <a:uFillTx/>
                <a:latin typeface="Calibri"/>
                <a:ea typeface="+mn-ea"/>
                <a:cs typeface="Calibri"/>
              </a:rPr>
              <a:t> </a:t>
            </a:r>
            <a:r>
              <a:rPr kumimoji="0" sz="1200" b="0" i="1" u="none" strike="noStrike" kern="1200" cap="none" spc="-5" normalizeH="0" baseline="0" noProof="0" dirty="0">
                <a:ln>
                  <a:noFill/>
                </a:ln>
                <a:solidFill>
                  <a:prstClr val="black"/>
                </a:solidFill>
                <a:effectLst/>
                <a:uLnTx/>
                <a:uFillTx/>
                <a:latin typeface="Calibri"/>
                <a:ea typeface="+mn-ea"/>
                <a:cs typeface="Calibri"/>
              </a:rPr>
              <a:t>Differentiation</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15" name="object 15"/>
          <p:cNvSpPr/>
          <p:nvPr/>
        </p:nvSpPr>
        <p:spPr>
          <a:xfrm>
            <a:off x="7509149" y="1879172"/>
            <a:ext cx="1094953" cy="826168"/>
          </a:xfrm>
          <a:prstGeom prst="rect">
            <a:avLst/>
          </a:prstGeom>
          <a:blipFill>
            <a:blip r:embed="rId9"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txBox="1"/>
          <p:nvPr/>
        </p:nvSpPr>
        <p:spPr>
          <a:xfrm>
            <a:off x="5559564" y="2151124"/>
            <a:ext cx="789940"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1" u="none" strike="noStrike" kern="1200" cap="none" spc="-5" normalizeH="0" baseline="0" noProof="0" dirty="0">
                <a:ln>
                  <a:noFill/>
                </a:ln>
                <a:solidFill>
                  <a:prstClr val="black"/>
                </a:solidFill>
                <a:effectLst/>
                <a:uLnTx/>
                <a:uFillTx/>
                <a:latin typeface="Calibri"/>
                <a:ea typeface="+mn-ea"/>
                <a:cs typeface="Calibri"/>
              </a:rPr>
              <a:t>Visual</a:t>
            </a:r>
            <a:r>
              <a:rPr kumimoji="0" sz="1200" b="0" i="1" u="none" strike="noStrike" kern="1200" cap="none" spc="-55" normalizeH="0" baseline="0" noProof="0" dirty="0">
                <a:ln>
                  <a:noFill/>
                </a:ln>
                <a:solidFill>
                  <a:prstClr val="black"/>
                </a:solidFill>
                <a:effectLst/>
                <a:uLnTx/>
                <a:uFillTx/>
                <a:latin typeface="Calibri"/>
                <a:ea typeface="+mn-ea"/>
                <a:cs typeface="Calibri"/>
              </a:rPr>
              <a:t> </a:t>
            </a:r>
            <a:r>
              <a:rPr kumimoji="0" sz="1200" b="0" i="1" u="none" strike="noStrike" kern="1200" cap="none" spc="-10" normalizeH="0" baseline="0" noProof="0" dirty="0">
                <a:ln>
                  <a:noFill/>
                </a:ln>
                <a:solidFill>
                  <a:prstClr val="black"/>
                </a:solidFill>
                <a:effectLst/>
                <a:uLnTx/>
                <a:uFillTx/>
                <a:latin typeface="Calibri"/>
                <a:ea typeface="+mn-ea"/>
                <a:cs typeface="Calibri"/>
              </a:rPr>
              <a:t>Scope</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17" name="object 17"/>
          <p:cNvSpPr/>
          <p:nvPr/>
        </p:nvSpPr>
        <p:spPr>
          <a:xfrm>
            <a:off x="7523693" y="3095832"/>
            <a:ext cx="1065865" cy="547015"/>
          </a:xfrm>
          <a:prstGeom prst="rect">
            <a:avLst/>
          </a:prstGeom>
          <a:blipFill>
            <a:blip r:embed="rId10"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txBox="1"/>
          <p:nvPr/>
        </p:nvSpPr>
        <p:spPr>
          <a:xfrm>
            <a:off x="5559564" y="3279533"/>
            <a:ext cx="1179195"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1" u="none" strike="noStrike" kern="1200" cap="none" spc="0" normalizeH="0" baseline="0" noProof="0" dirty="0">
                <a:ln>
                  <a:noFill/>
                </a:ln>
                <a:solidFill>
                  <a:prstClr val="black"/>
                </a:solidFill>
                <a:effectLst/>
                <a:uLnTx/>
                <a:uFillTx/>
                <a:latin typeface="Calibri"/>
                <a:ea typeface="+mn-ea"/>
                <a:cs typeface="Calibri"/>
              </a:rPr>
              <a:t>Motion</a:t>
            </a:r>
            <a:r>
              <a:rPr kumimoji="0" sz="1200" b="0" i="1" u="none" strike="noStrike" kern="1200" cap="none" spc="-70" normalizeH="0" baseline="0" noProof="0" dirty="0">
                <a:ln>
                  <a:noFill/>
                </a:ln>
                <a:solidFill>
                  <a:prstClr val="black"/>
                </a:solidFill>
                <a:effectLst/>
                <a:uLnTx/>
                <a:uFillTx/>
                <a:latin typeface="Calibri"/>
                <a:ea typeface="+mn-ea"/>
                <a:cs typeface="Calibri"/>
              </a:rPr>
              <a:t> </a:t>
            </a:r>
            <a:r>
              <a:rPr kumimoji="0" sz="1200" b="0" i="1" u="none" strike="noStrike" kern="1200" cap="none" spc="-5" normalizeH="0" baseline="0" noProof="0" dirty="0">
                <a:ln>
                  <a:noFill/>
                </a:ln>
                <a:solidFill>
                  <a:prstClr val="black"/>
                </a:solidFill>
                <a:effectLst/>
                <a:uLnTx/>
                <a:uFillTx/>
                <a:latin typeface="Calibri"/>
                <a:ea typeface="+mn-ea"/>
                <a:cs typeface="Calibri"/>
              </a:rPr>
              <a:t>Awareness</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19" name="object 19"/>
          <p:cNvSpPr/>
          <p:nvPr/>
        </p:nvSpPr>
        <p:spPr>
          <a:xfrm>
            <a:off x="7524013" y="4205468"/>
            <a:ext cx="1089998" cy="569479"/>
          </a:xfrm>
          <a:prstGeom prst="rect">
            <a:avLst/>
          </a:prstGeom>
          <a:blipFill>
            <a:blip r:embed="rId11"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object 20"/>
          <p:cNvSpPr txBox="1"/>
          <p:nvPr/>
        </p:nvSpPr>
        <p:spPr>
          <a:xfrm>
            <a:off x="5559564" y="4407942"/>
            <a:ext cx="725170"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1" u="none" strike="noStrike" kern="1200" cap="none" spc="-5" normalizeH="0" baseline="0" noProof="0" dirty="0">
                <a:ln>
                  <a:noFill/>
                </a:ln>
                <a:solidFill>
                  <a:prstClr val="black"/>
                </a:solidFill>
                <a:effectLst/>
                <a:uLnTx/>
                <a:uFillTx/>
                <a:latin typeface="Calibri"/>
                <a:ea typeface="+mn-ea"/>
                <a:cs typeface="Calibri"/>
              </a:rPr>
              <a:t>Time</a:t>
            </a:r>
            <a:r>
              <a:rPr kumimoji="0" sz="1200" b="0" i="1" u="none" strike="noStrike" kern="1200" cap="none" spc="-40" normalizeH="0" baseline="0" noProof="0" dirty="0">
                <a:ln>
                  <a:noFill/>
                </a:ln>
                <a:solidFill>
                  <a:prstClr val="black"/>
                </a:solidFill>
                <a:effectLst/>
                <a:uLnTx/>
                <a:uFillTx/>
                <a:latin typeface="Calibri"/>
                <a:ea typeface="+mn-ea"/>
                <a:cs typeface="Calibri"/>
              </a:rPr>
              <a:t> </a:t>
            </a:r>
            <a:r>
              <a:rPr kumimoji="0" sz="1200" b="0" i="1" u="none" strike="noStrike" kern="1200" cap="none" spc="-5" normalizeH="0" baseline="0" noProof="0" dirty="0">
                <a:ln>
                  <a:noFill/>
                </a:ln>
                <a:solidFill>
                  <a:prstClr val="black"/>
                </a:solidFill>
                <a:effectLst/>
                <a:uLnTx/>
                <a:uFillTx/>
                <a:latin typeface="Calibri"/>
                <a:ea typeface="+mn-ea"/>
                <a:cs typeface="Calibri"/>
              </a:rPr>
              <a:t>Series</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21" name="object 21"/>
          <p:cNvSpPr txBox="1"/>
          <p:nvPr/>
        </p:nvSpPr>
        <p:spPr>
          <a:xfrm>
            <a:off x="5559564" y="5536312"/>
            <a:ext cx="1307465"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1" u="none" strike="noStrike" kern="1200" cap="none" spc="-5" normalizeH="0" baseline="0" noProof="0" dirty="0">
                <a:ln>
                  <a:noFill/>
                </a:ln>
                <a:solidFill>
                  <a:prstClr val="black"/>
                </a:solidFill>
                <a:effectLst/>
                <a:uLnTx/>
                <a:uFillTx/>
                <a:latin typeface="Calibri"/>
                <a:ea typeface="+mn-ea"/>
                <a:cs typeface="Calibri"/>
              </a:rPr>
              <a:t>Names </a:t>
            </a:r>
            <a:r>
              <a:rPr kumimoji="0" sz="1200" b="0" i="1" u="none" strike="noStrike" kern="1200" cap="none" spc="-10" normalizeH="0" baseline="0" noProof="0" dirty="0">
                <a:ln>
                  <a:noFill/>
                </a:ln>
                <a:solidFill>
                  <a:prstClr val="black"/>
                </a:solidFill>
                <a:effectLst/>
                <a:uLnTx/>
                <a:uFillTx/>
                <a:latin typeface="Calibri"/>
                <a:ea typeface="+mn-ea"/>
                <a:cs typeface="Calibri"/>
              </a:rPr>
              <a:t>and</a:t>
            </a:r>
            <a:r>
              <a:rPr kumimoji="0" sz="1200" b="0" i="1" u="none" strike="noStrike" kern="1200" cap="none" spc="-50" normalizeH="0" baseline="0" noProof="0" dirty="0">
                <a:ln>
                  <a:noFill/>
                </a:ln>
                <a:solidFill>
                  <a:prstClr val="black"/>
                </a:solidFill>
                <a:effectLst/>
                <a:uLnTx/>
                <a:uFillTx/>
                <a:latin typeface="Calibri"/>
                <a:ea typeface="+mn-ea"/>
                <a:cs typeface="Calibri"/>
              </a:rPr>
              <a:t> </a:t>
            </a:r>
            <a:r>
              <a:rPr kumimoji="0" sz="1200" b="0" i="1" u="none" strike="noStrike" kern="1200" cap="none" spc="-5" normalizeH="0" baseline="0" noProof="0" dirty="0">
                <a:ln>
                  <a:noFill/>
                </a:ln>
                <a:solidFill>
                  <a:prstClr val="black"/>
                </a:solidFill>
                <a:effectLst/>
                <a:uLnTx/>
                <a:uFillTx/>
                <a:latin typeface="Calibri"/>
                <a:ea typeface="+mn-ea"/>
                <a:cs typeface="Calibri"/>
              </a:rPr>
              <a:t>Meaning</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Tree>
    <p:extLst>
      <p:ext uri="{BB962C8B-B14F-4D97-AF65-F5344CB8AC3E}">
        <p14:creationId xmlns:p14="http://schemas.microsoft.com/office/powerpoint/2010/main" val="18873000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08213" y="5071512"/>
            <a:ext cx="3365500" cy="1000760"/>
          </a:xfrm>
          <a:prstGeom prst="rect">
            <a:avLst/>
          </a:prstGeom>
        </p:spPr>
        <p:txBody>
          <a:bodyPr vert="horz" wrap="square" lIns="0" tIns="12065"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Roboto" panose="02000000000000000000" pitchFamily="2" charset="0"/>
                <a:cs typeface="Roboto" panose="02000000000000000000" pitchFamily="2" charset="0"/>
              </a:rPr>
              <a:t>Contemporary Architecture Theory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Roboto" panose="02000000000000000000" pitchFamily="2" charset="0"/>
                <a:cs typeface="Roboto" panose="02000000000000000000" pitchFamily="2" charset="0"/>
              </a:rPr>
              <a:t>Eugene Han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Roboto" panose="02000000000000000000" pitchFamily="2" charset="0"/>
                <a:cs typeface="Roboto" panose="02000000000000000000" pitchFamily="2" charset="0"/>
              </a:rPr>
              <a:t>Fall 2020, 11:15 – 12:30 pm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Roboto" panose="02000000000000000000" pitchFamily="2" charset="0"/>
                <a:cs typeface="Roboto" panose="02000000000000000000" pitchFamily="2" charset="0"/>
              </a:rPr>
              <a:t>Online Instruction</a:t>
            </a:r>
          </a:p>
        </p:txBody>
      </p:sp>
      <p:sp>
        <p:nvSpPr>
          <p:cNvPr id="3" name="object 3"/>
          <p:cNvSpPr txBox="1">
            <a:spLocks noGrp="1"/>
          </p:cNvSpPr>
          <p:nvPr>
            <p:ph type="title"/>
          </p:nvPr>
        </p:nvSpPr>
        <p:spPr>
          <a:xfrm>
            <a:off x="2976818" y="2151608"/>
            <a:ext cx="6238744" cy="1448473"/>
          </a:xfrm>
          <a:prstGeom prst="rect">
            <a:avLst/>
          </a:prstGeom>
        </p:spPr>
        <p:txBody>
          <a:bodyPr vert="horz" wrap="square" lIns="0" tIns="67945" rIns="0" bIns="0" rtlCol="0">
            <a:spAutoFit/>
          </a:bodyPr>
          <a:lstStyle/>
          <a:p>
            <a:pPr algn="ctr">
              <a:lnSpc>
                <a:spcPct val="100000"/>
              </a:lnSpc>
              <a:spcBef>
                <a:spcPts val="535"/>
              </a:spcBef>
            </a:pPr>
            <a:r>
              <a:rPr sz="6000" dirty="0"/>
              <a:t>The</a:t>
            </a:r>
            <a:r>
              <a:rPr sz="6000" spc="-30" dirty="0"/>
              <a:t> </a:t>
            </a:r>
            <a:r>
              <a:rPr sz="6000" spc="-5" dirty="0"/>
              <a:t>City</a:t>
            </a:r>
            <a:endParaRPr sz="6000" dirty="0"/>
          </a:p>
          <a:p>
            <a:pPr algn="ctr">
              <a:lnSpc>
                <a:spcPct val="100000"/>
              </a:lnSpc>
              <a:spcBef>
                <a:spcPts val="200"/>
              </a:spcBef>
            </a:pPr>
            <a:r>
              <a:rPr sz="2800" spc="-20" dirty="0"/>
              <a:t>Part </a:t>
            </a:r>
            <a:r>
              <a:rPr lang="en-US" sz="2800" spc="-5" dirty="0"/>
              <a:t>1</a:t>
            </a:r>
            <a:r>
              <a:rPr sz="2800" spc="-5" dirty="0"/>
              <a:t> of </a:t>
            </a:r>
            <a:r>
              <a:rPr lang="en-US" sz="2800" spc="-5" dirty="0"/>
              <a:t>3</a:t>
            </a:r>
            <a:r>
              <a:rPr sz="2800" spc="-5" dirty="0"/>
              <a:t> </a:t>
            </a:r>
            <a:r>
              <a:rPr sz="2800" spc="-15" dirty="0"/>
              <a:t>(</a:t>
            </a:r>
            <a:r>
              <a:rPr lang="en-US" sz="2800" spc="-15" dirty="0"/>
              <a:t>Christopher Alexander</a:t>
            </a:r>
            <a:r>
              <a:rPr sz="2800" spc="-25" dirty="0"/>
              <a:t>)</a:t>
            </a:r>
            <a:endParaRPr sz="2800" dirty="0"/>
          </a:p>
        </p:txBody>
      </p:sp>
      <p:sp>
        <p:nvSpPr>
          <p:cNvPr id="5" name="Rectangle 4">
            <a:extLst>
              <a:ext uri="{FF2B5EF4-FFF2-40B4-BE49-F238E27FC236}">
                <a16:creationId xmlns:a16="http://schemas.microsoft.com/office/drawing/2014/main" id="{8607F6A0-B865-4EAC-A996-8C1152B6B0C9}"/>
              </a:ext>
            </a:extLst>
          </p:cNvPr>
          <p:cNvSpPr/>
          <p:nvPr/>
        </p:nvSpPr>
        <p:spPr>
          <a:xfrm>
            <a:off x="9053222" y="5758570"/>
            <a:ext cx="2083905" cy="369332"/>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Roboto" panose="02000000000000000000" pitchFamily="2" charset="0"/>
                <a:cs typeface="Roboto" panose="02000000000000000000" pitchFamily="2" charset="0"/>
              </a:rPr>
              <a:t>September 14, 2020</a:t>
            </a:r>
          </a:p>
        </p:txBody>
      </p:sp>
    </p:spTree>
    <p:extLst>
      <p:ext uri="{BB962C8B-B14F-4D97-AF65-F5344CB8AC3E}">
        <p14:creationId xmlns:p14="http://schemas.microsoft.com/office/powerpoint/2010/main" val="25152920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hristopher Alexander, Plataforma Urbana">
            <a:extLst>
              <a:ext uri="{FF2B5EF4-FFF2-40B4-BE49-F238E27FC236}">
                <a16:creationId xmlns:a16="http://schemas.microsoft.com/office/drawing/2014/main" id="{440FD966-1E5B-4502-93E1-7153C1B5442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06067" y="1745311"/>
            <a:ext cx="3088600" cy="336738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97614CD-7FA3-4CAE-AEE3-13C244BC5238}"/>
              </a:ext>
            </a:extLst>
          </p:cNvPr>
          <p:cNvSpPr txBox="1"/>
          <p:nvPr/>
        </p:nvSpPr>
        <p:spPr>
          <a:xfrm>
            <a:off x="5781675" y="2998113"/>
            <a:ext cx="5578510" cy="861774"/>
          </a:xfrm>
          <a:prstGeom prst="rect">
            <a:avLst/>
          </a:prstGeom>
          <a:noFill/>
        </p:spPr>
        <p:txBody>
          <a:bodyPr wrap="square" rtlCol="0">
            <a:spAutoFit/>
          </a:bodyPr>
          <a:lstStyle/>
          <a:p>
            <a:pPr algn="ctr"/>
            <a:r>
              <a:rPr lang="en-US" sz="3000" dirty="0">
                <a:solidFill>
                  <a:schemeClr val="bg1"/>
                </a:solidFill>
                <a:ea typeface="Roboto" panose="02000000000000000000" pitchFamily="2" charset="0"/>
                <a:cs typeface="Roboto" panose="02000000000000000000" pitchFamily="2" charset="0"/>
              </a:rPr>
              <a:t>Christopher Alexander</a:t>
            </a:r>
            <a:endParaRPr lang="en-US" sz="3000" dirty="0">
              <a:solidFill>
                <a:schemeClr val="bg1"/>
              </a:solidFill>
            </a:endParaRPr>
          </a:p>
          <a:p>
            <a:pPr algn="ctr"/>
            <a:r>
              <a:rPr lang="en-US" sz="2000" dirty="0">
                <a:solidFill>
                  <a:schemeClr val="bg1"/>
                </a:solidFill>
                <a:ea typeface="Roboto" panose="02000000000000000000" pitchFamily="2" charset="0"/>
                <a:cs typeface="Roboto" panose="02000000000000000000" pitchFamily="2" charset="0"/>
              </a:rPr>
              <a:t>British / American; 1936</a:t>
            </a:r>
          </a:p>
        </p:txBody>
      </p:sp>
    </p:spTree>
    <p:extLst>
      <p:ext uri="{BB962C8B-B14F-4D97-AF65-F5344CB8AC3E}">
        <p14:creationId xmlns:p14="http://schemas.microsoft.com/office/powerpoint/2010/main" val="6509144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hristopher Alexander, Plataforma Urbana">
            <a:extLst>
              <a:ext uri="{FF2B5EF4-FFF2-40B4-BE49-F238E27FC236}">
                <a16:creationId xmlns:a16="http://schemas.microsoft.com/office/drawing/2014/main" id="{440FD966-1E5B-4502-93E1-7153C1B5442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06067" y="1745311"/>
            <a:ext cx="3088600" cy="336738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97614CD-7FA3-4CAE-AEE3-13C244BC5238}"/>
              </a:ext>
            </a:extLst>
          </p:cNvPr>
          <p:cNvSpPr txBox="1"/>
          <p:nvPr/>
        </p:nvSpPr>
        <p:spPr>
          <a:xfrm>
            <a:off x="5781675" y="3075057"/>
            <a:ext cx="5578510" cy="707886"/>
          </a:xfrm>
          <a:prstGeom prst="rect">
            <a:avLst/>
          </a:prstGeom>
          <a:noFill/>
        </p:spPr>
        <p:txBody>
          <a:bodyPr wrap="square" rtlCol="0">
            <a:spAutoFit/>
          </a:bodyPr>
          <a:lstStyle/>
          <a:p>
            <a:pPr algn="ctr"/>
            <a:r>
              <a:rPr lang="en-US" sz="4000" dirty="0">
                <a:solidFill>
                  <a:schemeClr val="bg1"/>
                </a:solidFill>
                <a:ea typeface="Roboto" panose="02000000000000000000" pitchFamily="2" charset="0"/>
                <a:cs typeface="Roboto" panose="02000000000000000000" pitchFamily="2" charset="0"/>
              </a:rPr>
              <a:t>PATTERNS</a:t>
            </a:r>
          </a:p>
        </p:txBody>
      </p:sp>
    </p:spTree>
    <p:extLst>
      <p:ext uri="{BB962C8B-B14F-4D97-AF65-F5344CB8AC3E}">
        <p14:creationId xmlns:p14="http://schemas.microsoft.com/office/powerpoint/2010/main" val="29705955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hristopher Alexander, Plataforma Urbana">
            <a:extLst>
              <a:ext uri="{FF2B5EF4-FFF2-40B4-BE49-F238E27FC236}">
                <a16:creationId xmlns:a16="http://schemas.microsoft.com/office/drawing/2014/main" id="{440FD966-1E5B-4502-93E1-7153C1B5442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06067" y="1745311"/>
            <a:ext cx="3088600" cy="336738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D2682BB-08E3-435B-87DF-49FA392D0B89}"/>
              </a:ext>
            </a:extLst>
          </p:cNvPr>
          <p:cNvSpPr txBox="1"/>
          <p:nvPr/>
        </p:nvSpPr>
        <p:spPr>
          <a:xfrm>
            <a:off x="6026284" y="2374865"/>
            <a:ext cx="5214025" cy="2108269"/>
          </a:xfrm>
          <a:prstGeom prst="rect">
            <a:avLst/>
          </a:prstGeom>
          <a:noFill/>
        </p:spPr>
        <p:txBody>
          <a:bodyPr wrap="square" rtlCol="0">
            <a:spAutoFit/>
          </a:bodyPr>
          <a:lstStyle/>
          <a:p>
            <a:r>
              <a:rPr lang="en-US" sz="2400" dirty="0">
                <a:solidFill>
                  <a:schemeClr val="bg1"/>
                </a:solidFill>
              </a:rPr>
              <a:t>“With the invention of a teachable discipline called “architecture,” the old process of making form was adulterated and its chances of success destroyed.”</a:t>
            </a:r>
          </a:p>
          <a:p>
            <a:endParaRPr lang="en-US" sz="2400" dirty="0">
              <a:solidFill>
                <a:schemeClr val="bg1"/>
              </a:solidFill>
            </a:endParaRPr>
          </a:p>
          <a:p>
            <a:r>
              <a:rPr lang="en-US" sz="1100" i="1" dirty="0">
                <a:solidFill>
                  <a:schemeClr val="bg1"/>
                </a:solidFill>
              </a:rPr>
              <a:t>Notes on the Synthesis of Form, </a:t>
            </a:r>
            <a:r>
              <a:rPr lang="en-US" sz="1100" dirty="0">
                <a:solidFill>
                  <a:schemeClr val="bg1"/>
                </a:solidFill>
              </a:rPr>
              <a:t>pg. 58</a:t>
            </a:r>
            <a:endParaRPr lang="en-US" sz="1100" i="1" dirty="0">
              <a:solidFill>
                <a:schemeClr val="bg1"/>
              </a:solidFill>
            </a:endParaRPr>
          </a:p>
        </p:txBody>
      </p:sp>
    </p:spTree>
    <p:extLst>
      <p:ext uri="{BB962C8B-B14F-4D97-AF65-F5344CB8AC3E}">
        <p14:creationId xmlns:p14="http://schemas.microsoft.com/office/powerpoint/2010/main" val="7638993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hristopher Alexander, Plataforma Urbana">
            <a:extLst>
              <a:ext uri="{FF2B5EF4-FFF2-40B4-BE49-F238E27FC236}">
                <a16:creationId xmlns:a16="http://schemas.microsoft.com/office/drawing/2014/main" id="{E28EDFC4-4FBB-4712-818B-833D00DC898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06067" y="1745311"/>
            <a:ext cx="3088600" cy="336738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3812E515-8A0C-4213-9312-D17D37F68B0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83598" y="1016540"/>
            <a:ext cx="3205366" cy="4824920"/>
          </a:xfrm>
          <a:prstGeom prst="rect">
            <a:avLst/>
          </a:prstGeom>
        </p:spPr>
      </p:pic>
      <p:sp>
        <p:nvSpPr>
          <p:cNvPr id="15" name="object 5">
            <a:extLst>
              <a:ext uri="{FF2B5EF4-FFF2-40B4-BE49-F238E27FC236}">
                <a16:creationId xmlns:a16="http://schemas.microsoft.com/office/drawing/2014/main" id="{B351F982-AC41-4EC0-B76D-133EDEF82F3A}"/>
              </a:ext>
            </a:extLst>
          </p:cNvPr>
          <p:cNvSpPr txBox="1"/>
          <p:nvPr/>
        </p:nvSpPr>
        <p:spPr>
          <a:xfrm>
            <a:off x="8506838" y="6249057"/>
            <a:ext cx="2806279" cy="156068"/>
          </a:xfrm>
          <a:prstGeom prst="rect">
            <a:avLst/>
          </a:prstGeom>
        </p:spPr>
        <p:txBody>
          <a:bodyPr vert="horz" wrap="square" lIns="0" tIns="0" rIns="0" bIns="0" rtlCol="0">
            <a:spAutoFit/>
          </a:bodyPr>
          <a:lstStyle/>
          <a:p>
            <a:pPr marL="12700" marR="0" lvl="0" indent="0" algn="r" defTabSz="914400" rtl="0" eaLnBrk="1" fontAlgn="auto" latinLnBrk="0" hangingPunct="1">
              <a:lnSpc>
                <a:spcPts val="1240"/>
              </a:lnSpc>
              <a:spcBef>
                <a:spcPts val="0"/>
              </a:spcBef>
              <a:spcAft>
                <a:spcPts val="0"/>
              </a:spcAft>
              <a:buClrTx/>
              <a:buSzTx/>
              <a:buFontTx/>
              <a:buNone/>
              <a:tabLst/>
              <a:defRPr/>
            </a:pPr>
            <a:r>
              <a:rPr lang="en-US" sz="1200" i="1" spc="-5" dirty="0">
                <a:solidFill>
                  <a:schemeClr val="bg1"/>
                </a:solidFill>
                <a:latin typeface="Calibri"/>
                <a:cs typeface="Calibri"/>
              </a:rPr>
              <a:t>Notes on the Synthesis of Form </a:t>
            </a:r>
            <a:r>
              <a:rPr lang="en-US" sz="1200" spc="-5" dirty="0">
                <a:solidFill>
                  <a:schemeClr val="bg1"/>
                </a:solidFill>
                <a:latin typeface="Calibri"/>
                <a:cs typeface="Calibri"/>
              </a:rPr>
              <a:t>(1964)</a:t>
            </a:r>
            <a:endParaRPr kumimoji="0" sz="1200" b="0" i="0" u="none" strike="noStrike" kern="1200" cap="none" spc="0" normalizeH="0" baseline="0" noProof="0" dirty="0">
              <a:ln>
                <a:noFill/>
              </a:ln>
              <a:solidFill>
                <a:schemeClr val="bg1"/>
              </a:solidFill>
              <a:effectLst/>
              <a:uLnTx/>
              <a:uFillTx/>
              <a:latin typeface="Calibri"/>
              <a:cs typeface="Calibri"/>
            </a:endParaRPr>
          </a:p>
        </p:txBody>
      </p:sp>
    </p:spTree>
    <p:extLst>
      <p:ext uri="{BB962C8B-B14F-4D97-AF65-F5344CB8AC3E}">
        <p14:creationId xmlns:p14="http://schemas.microsoft.com/office/powerpoint/2010/main" val="9617820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5">
            <a:extLst>
              <a:ext uri="{FF2B5EF4-FFF2-40B4-BE49-F238E27FC236}">
                <a16:creationId xmlns:a16="http://schemas.microsoft.com/office/drawing/2014/main" id="{B351F982-AC41-4EC0-B76D-133EDEF82F3A}"/>
              </a:ext>
            </a:extLst>
          </p:cNvPr>
          <p:cNvSpPr txBox="1"/>
          <p:nvPr/>
        </p:nvSpPr>
        <p:spPr>
          <a:xfrm>
            <a:off x="8506838" y="6249057"/>
            <a:ext cx="2806279" cy="156068"/>
          </a:xfrm>
          <a:prstGeom prst="rect">
            <a:avLst/>
          </a:prstGeom>
        </p:spPr>
        <p:txBody>
          <a:bodyPr vert="horz" wrap="square" lIns="0" tIns="0" rIns="0" bIns="0" rtlCol="0">
            <a:spAutoFit/>
          </a:bodyPr>
          <a:lstStyle/>
          <a:p>
            <a:pPr marL="12700" marR="0" lvl="0" indent="0" algn="r" defTabSz="914400" rtl="0" eaLnBrk="1" fontAlgn="auto" latinLnBrk="0" hangingPunct="1">
              <a:lnSpc>
                <a:spcPts val="1240"/>
              </a:lnSpc>
              <a:spcBef>
                <a:spcPts val="0"/>
              </a:spcBef>
              <a:spcAft>
                <a:spcPts val="0"/>
              </a:spcAft>
              <a:buClrTx/>
              <a:buSzTx/>
              <a:buFontTx/>
              <a:buNone/>
              <a:tabLst/>
              <a:defRPr/>
            </a:pPr>
            <a:r>
              <a:rPr lang="en-US" sz="1200" i="1" spc="-5" dirty="0">
                <a:solidFill>
                  <a:schemeClr val="bg1"/>
                </a:solidFill>
                <a:latin typeface="Calibri"/>
                <a:cs typeface="Calibri"/>
              </a:rPr>
              <a:t>Notes on the Synthesis of Form </a:t>
            </a:r>
            <a:r>
              <a:rPr lang="en-US" sz="1200" spc="-5" dirty="0">
                <a:solidFill>
                  <a:schemeClr val="bg1"/>
                </a:solidFill>
                <a:latin typeface="Calibri"/>
                <a:cs typeface="Calibri"/>
              </a:rPr>
              <a:t>(1964)</a:t>
            </a:r>
            <a:endParaRPr kumimoji="0" sz="1200" b="0" i="0" u="none" strike="noStrike" kern="1200" cap="none" spc="0" normalizeH="0" baseline="0" noProof="0" dirty="0">
              <a:ln>
                <a:noFill/>
              </a:ln>
              <a:solidFill>
                <a:schemeClr val="bg1"/>
              </a:solidFill>
              <a:effectLst/>
              <a:uLnTx/>
              <a:uFillTx/>
              <a:latin typeface="Calibri"/>
              <a:cs typeface="Calibri"/>
            </a:endParaRPr>
          </a:p>
        </p:txBody>
      </p:sp>
      <p:sp>
        <p:nvSpPr>
          <p:cNvPr id="3" name="TextBox 2">
            <a:extLst>
              <a:ext uri="{FF2B5EF4-FFF2-40B4-BE49-F238E27FC236}">
                <a16:creationId xmlns:a16="http://schemas.microsoft.com/office/drawing/2014/main" id="{53DB18DC-3057-4724-870D-83A130F3E8FF}"/>
              </a:ext>
            </a:extLst>
          </p:cNvPr>
          <p:cNvSpPr txBox="1"/>
          <p:nvPr/>
        </p:nvSpPr>
        <p:spPr>
          <a:xfrm>
            <a:off x="1048862" y="1124660"/>
            <a:ext cx="4262440" cy="707886"/>
          </a:xfrm>
          <a:prstGeom prst="rect">
            <a:avLst/>
          </a:prstGeom>
          <a:noFill/>
        </p:spPr>
        <p:txBody>
          <a:bodyPr wrap="square" rtlCol="0">
            <a:spAutoFit/>
          </a:bodyPr>
          <a:lstStyle/>
          <a:p>
            <a:pPr algn="ctr"/>
            <a:r>
              <a:rPr lang="en-US" sz="4000" dirty="0">
                <a:solidFill>
                  <a:schemeClr val="bg1"/>
                </a:solidFill>
                <a:ea typeface="Roboto" panose="02000000000000000000" pitchFamily="2" charset="0"/>
                <a:cs typeface="Roboto" panose="02000000000000000000" pitchFamily="2" charset="0"/>
              </a:rPr>
              <a:t>FITNESS</a:t>
            </a:r>
          </a:p>
        </p:txBody>
      </p:sp>
      <p:sp>
        <p:nvSpPr>
          <p:cNvPr id="4" name="TextBox 3">
            <a:extLst>
              <a:ext uri="{FF2B5EF4-FFF2-40B4-BE49-F238E27FC236}">
                <a16:creationId xmlns:a16="http://schemas.microsoft.com/office/drawing/2014/main" id="{4FC228CB-8275-4E23-81F5-10CB15D4A676}"/>
              </a:ext>
            </a:extLst>
          </p:cNvPr>
          <p:cNvSpPr txBox="1"/>
          <p:nvPr/>
        </p:nvSpPr>
        <p:spPr>
          <a:xfrm>
            <a:off x="948447" y="2592979"/>
            <a:ext cx="1885440" cy="707886"/>
          </a:xfrm>
          <a:prstGeom prst="rect">
            <a:avLst/>
          </a:prstGeom>
          <a:noFill/>
        </p:spPr>
        <p:txBody>
          <a:bodyPr wrap="square" rtlCol="0">
            <a:spAutoFit/>
          </a:bodyPr>
          <a:lstStyle/>
          <a:p>
            <a:pPr algn="ctr"/>
            <a:r>
              <a:rPr lang="en-US" sz="4000" dirty="0">
                <a:solidFill>
                  <a:schemeClr val="bg1"/>
                </a:solidFill>
                <a:ea typeface="Roboto" panose="02000000000000000000" pitchFamily="2" charset="0"/>
                <a:cs typeface="Roboto" panose="02000000000000000000" pitchFamily="2" charset="0"/>
              </a:rPr>
              <a:t>FORM</a:t>
            </a:r>
          </a:p>
        </p:txBody>
      </p:sp>
      <p:sp>
        <p:nvSpPr>
          <p:cNvPr id="10" name="TextBox 9">
            <a:extLst>
              <a:ext uri="{FF2B5EF4-FFF2-40B4-BE49-F238E27FC236}">
                <a16:creationId xmlns:a16="http://schemas.microsoft.com/office/drawing/2014/main" id="{1EA55706-6005-48A9-AE4C-3072550BC0F1}"/>
              </a:ext>
            </a:extLst>
          </p:cNvPr>
          <p:cNvSpPr txBox="1"/>
          <p:nvPr/>
        </p:nvSpPr>
        <p:spPr>
          <a:xfrm>
            <a:off x="3073940" y="2592979"/>
            <a:ext cx="2462824" cy="707886"/>
          </a:xfrm>
          <a:prstGeom prst="rect">
            <a:avLst/>
          </a:prstGeom>
          <a:noFill/>
        </p:spPr>
        <p:txBody>
          <a:bodyPr wrap="square" rtlCol="0">
            <a:spAutoFit/>
          </a:bodyPr>
          <a:lstStyle/>
          <a:p>
            <a:pPr algn="ctr"/>
            <a:r>
              <a:rPr lang="en-US" sz="4000" dirty="0">
                <a:solidFill>
                  <a:schemeClr val="bg1"/>
                </a:solidFill>
                <a:ea typeface="Roboto" panose="02000000000000000000" pitchFamily="2" charset="0"/>
                <a:cs typeface="Roboto" panose="02000000000000000000" pitchFamily="2" charset="0"/>
              </a:rPr>
              <a:t>CONTEXT</a:t>
            </a:r>
          </a:p>
        </p:txBody>
      </p:sp>
      <p:cxnSp>
        <p:nvCxnSpPr>
          <p:cNvPr id="7" name="Straight Connector 6">
            <a:extLst>
              <a:ext uri="{FF2B5EF4-FFF2-40B4-BE49-F238E27FC236}">
                <a16:creationId xmlns:a16="http://schemas.microsoft.com/office/drawing/2014/main" id="{9A942E2E-C98C-4FBA-9BFD-A44476CE65FC}"/>
              </a:ext>
            </a:extLst>
          </p:cNvPr>
          <p:cNvCxnSpPr>
            <a:stCxn id="4" idx="0"/>
            <a:endCxn id="3" idx="2"/>
          </p:cNvCxnSpPr>
          <p:nvPr/>
        </p:nvCxnSpPr>
        <p:spPr>
          <a:xfrm flipV="1">
            <a:off x="1891167" y="1832546"/>
            <a:ext cx="1288915" cy="76043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DF34F3D-F608-473D-AE9C-42EEAEBC0CF9}"/>
              </a:ext>
            </a:extLst>
          </p:cNvPr>
          <p:cNvCxnSpPr>
            <a:cxnSpLocks/>
            <a:stCxn id="10" idx="0"/>
            <a:endCxn id="3" idx="2"/>
          </p:cNvCxnSpPr>
          <p:nvPr/>
        </p:nvCxnSpPr>
        <p:spPr>
          <a:xfrm flipH="1" flipV="1">
            <a:off x="3180082" y="1832546"/>
            <a:ext cx="1125270" cy="76043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20AA913-7B56-4995-BBEE-05521DCAFE1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83598" y="1016540"/>
            <a:ext cx="3205366" cy="4824920"/>
          </a:xfrm>
          <a:prstGeom prst="rect">
            <a:avLst/>
          </a:prstGeom>
        </p:spPr>
      </p:pic>
    </p:spTree>
    <p:extLst>
      <p:ext uri="{BB962C8B-B14F-4D97-AF65-F5344CB8AC3E}">
        <p14:creationId xmlns:p14="http://schemas.microsoft.com/office/powerpoint/2010/main" val="31610270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5">
            <a:extLst>
              <a:ext uri="{FF2B5EF4-FFF2-40B4-BE49-F238E27FC236}">
                <a16:creationId xmlns:a16="http://schemas.microsoft.com/office/drawing/2014/main" id="{B351F982-AC41-4EC0-B76D-133EDEF82F3A}"/>
              </a:ext>
            </a:extLst>
          </p:cNvPr>
          <p:cNvSpPr txBox="1"/>
          <p:nvPr/>
        </p:nvSpPr>
        <p:spPr>
          <a:xfrm>
            <a:off x="8506838" y="6249057"/>
            <a:ext cx="2806279" cy="156068"/>
          </a:xfrm>
          <a:prstGeom prst="rect">
            <a:avLst/>
          </a:prstGeom>
        </p:spPr>
        <p:txBody>
          <a:bodyPr vert="horz" wrap="square" lIns="0" tIns="0" rIns="0" bIns="0" rtlCol="0">
            <a:spAutoFit/>
          </a:bodyPr>
          <a:lstStyle/>
          <a:p>
            <a:pPr marL="12700" marR="0" lvl="0" indent="0" algn="r" defTabSz="914400" rtl="0" eaLnBrk="1" fontAlgn="auto" latinLnBrk="0" hangingPunct="1">
              <a:lnSpc>
                <a:spcPts val="1240"/>
              </a:lnSpc>
              <a:spcBef>
                <a:spcPts val="0"/>
              </a:spcBef>
              <a:spcAft>
                <a:spcPts val="0"/>
              </a:spcAft>
              <a:buClrTx/>
              <a:buSzTx/>
              <a:buFontTx/>
              <a:buNone/>
              <a:tabLst/>
              <a:defRPr/>
            </a:pPr>
            <a:r>
              <a:rPr lang="en-US" sz="1200" i="1" spc="-5" dirty="0">
                <a:solidFill>
                  <a:schemeClr val="bg1"/>
                </a:solidFill>
                <a:latin typeface="Calibri"/>
                <a:cs typeface="Calibri"/>
              </a:rPr>
              <a:t>Notes on the Synthesis of Form </a:t>
            </a:r>
            <a:r>
              <a:rPr lang="en-US" sz="1200" spc="-5" dirty="0">
                <a:solidFill>
                  <a:schemeClr val="bg1"/>
                </a:solidFill>
                <a:latin typeface="Calibri"/>
                <a:cs typeface="Calibri"/>
              </a:rPr>
              <a:t>(1964)</a:t>
            </a:r>
            <a:endParaRPr kumimoji="0" sz="1200" b="0" i="0" u="none" strike="noStrike" kern="1200" cap="none" spc="0" normalizeH="0" baseline="0" noProof="0" dirty="0">
              <a:ln>
                <a:noFill/>
              </a:ln>
              <a:solidFill>
                <a:schemeClr val="bg1"/>
              </a:solidFill>
              <a:effectLst/>
              <a:uLnTx/>
              <a:uFillTx/>
              <a:latin typeface="Calibri"/>
              <a:cs typeface="Calibri"/>
            </a:endParaRPr>
          </a:p>
        </p:txBody>
      </p:sp>
      <p:sp>
        <p:nvSpPr>
          <p:cNvPr id="2" name="TextBox 1">
            <a:extLst>
              <a:ext uri="{FF2B5EF4-FFF2-40B4-BE49-F238E27FC236}">
                <a16:creationId xmlns:a16="http://schemas.microsoft.com/office/drawing/2014/main" id="{68DA634C-B2D7-4766-8B11-5A817A8B4A99}"/>
              </a:ext>
            </a:extLst>
          </p:cNvPr>
          <p:cNvSpPr txBox="1"/>
          <p:nvPr/>
        </p:nvSpPr>
        <p:spPr>
          <a:xfrm>
            <a:off x="1264596" y="4061298"/>
            <a:ext cx="3983476" cy="1369606"/>
          </a:xfrm>
          <a:prstGeom prst="rect">
            <a:avLst/>
          </a:prstGeom>
          <a:noFill/>
        </p:spPr>
        <p:txBody>
          <a:bodyPr wrap="square" rtlCol="0">
            <a:spAutoFit/>
          </a:bodyPr>
          <a:lstStyle/>
          <a:p>
            <a:r>
              <a:rPr lang="en-US" dirty="0">
                <a:solidFill>
                  <a:schemeClr val="bg1"/>
                </a:solidFill>
              </a:rPr>
              <a:t>“The </a:t>
            </a:r>
            <a:r>
              <a:rPr lang="en-US" b="1" u="sng" dirty="0">
                <a:solidFill>
                  <a:schemeClr val="bg1"/>
                </a:solidFill>
              </a:rPr>
              <a:t>form</a:t>
            </a:r>
            <a:r>
              <a:rPr lang="en-US" dirty="0">
                <a:solidFill>
                  <a:schemeClr val="bg1"/>
                </a:solidFill>
              </a:rPr>
              <a:t> is a part of the world over which we have control, and which we decide to shape while leaving the res to the world as it is.”</a:t>
            </a:r>
          </a:p>
          <a:p>
            <a:r>
              <a:rPr lang="en-US" sz="1100" dirty="0">
                <a:solidFill>
                  <a:schemeClr val="bg1"/>
                </a:solidFill>
              </a:rPr>
              <a:t>Pg. 18-19</a:t>
            </a:r>
          </a:p>
        </p:txBody>
      </p:sp>
      <p:sp>
        <p:nvSpPr>
          <p:cNvPr id="3" name="TextBox 2">
            <a:extLst>
              <a:ext uri="{FF2B5EF4-FFF2-40B4-BE49-F238E27FC236}">
                <a16:creationId xmlns:a16="http://schemas.microsoft.com/office/drawing/2014/main" id="{53DB18DC-3057-4724-870D-83A130F3E8FF}"/>
              </a:ext>
            </a:extLst>
          </p:cNvPr>
          <p:cNvSpPr txBox="1"/>
          <p:nvPr/>
        </p:nvSpPr>
        <p:spPr>
          <a:xfrm>
            <a:off x="1048862" y="1124660"/>
            <a:ext cx="4262440" cy="707886"/>
          </a:xfrm>
          <a:prstGeom prst="rect">
            <a:avLst/>
          </a:prstGeom>
          <a:noFill/>
        </p:spPr>
        <p:txBody>
          <a:bodyPr wrap="square" rtlCol="0">
            <a:spAutoFit/>
          </a:bodyPr>
          <a:lstStyle/>
          <a:p>
            <a:pPr algn="ctr"/>
            <a:r>
              <a:rPr lang="en-US" sz="4000" dirty="0">
                <a:solidFill>
                  <a:schemeClr val="bg1"/>
                </a:solidFill>
                <a:ea typeface="Roboto" panose="02000000000000000000" pitchFamily="2" charset="0"/>
                <a:cs typeface="Roboto" panose="02000000000000000000" pitchFamily="2" charset="0"/>
              </a:rPr>
              <a:t>FITNESS</a:t>
            </a:r>
          </a:p>
        </p:txBody>
      </p:sp>
      <p:sp>
        <p:nvSpPr>
          <p:cNvPr id="4" name="TextBox 3">
            <a:extLst>
              <a:ext uri="{FF2B5EF4-FFF2-40B4-BE49-F238E27FC236}">
                <a16:creationId xmlns:a16="http://schemas.microsoft.com/office/drawing/2014/main" id="{4FC228CB-8275-4E23-81F5-10CB15D4A676}"/>
              </a:ext>
            </a:extLst>
          </p:cNvPr>
          <p:cNvSpPr txBox="1"/>
          <p:nvPr/>
        </p:nvSpPr>
        <p:spPr>
          <a:xfrm>
            <a:off x="948447" y="2592979"/>
            <a:ext cx="1885440" cy="707886"/>
          </a:xfrm>
          <a:prstGeom prst="rect">
            <a:avLst/>
          </a:prstGeom>
          <a:noFill/>
        </p:spPr>
        <p:txBody>
          <a:bodyPr wrap="square" rtlCol="0">
            <a:spAutoFit/>
          </a:bodyPr>
          <a:lstStyle/>
          <a:p>
            <a:pPr algn="ctr"/>
            <a:r>
              <a:rPr lang="en-US" sz="4000" dirty="0">
                <a:solidFill>
                  <a:schemeClr val="bg1"/>
                </a:solidFill>
                <a:ea typeface="Roboto" panose="02000000000000000000" pitchFamily="2" charset="0"/>
                <a:cs typeface="Roboto" panose="02000000000000000000" pitchFamily="2" charset="0"/>
              </a:rPr>
              <a:t>FORM</a:t>
            </a:r>
          </a:p>
        </p:txBody>
      </p:sp>
      <p:sp>
        <p:nvSpPr>
          <p:cNvPr id="10" name="TextBox 9">
            <a:extLst>
              <a:ext uri="{FF2B5EF4-FFF2-40B4-BE49-F238E27FC236}">
                <a16:creationId xmlns:a16="http://schemas.microsoft.com/office/drawing/2014/main" id="{1EA55706-6005-48A9-AE4C-3072550BC0F1}"/>
              </a:ext>
            </a:extLst>
          </p:cNvPr>
          <p:cNvSpPr txBox="1"/>
          <p:nvPr/>
        </p:nvSpPr>
        <p:spPr>
          <a:xfrm>
            <a:off x="3073940" y="2592979"/>
            <a:ext cx="2462824" cy="707886"/>
          </a:xfrm>
          <a:prstGeom prst="rect">
            <a:avLst/>
          </a:prstGeom>
          <a:noFill/>
        </p:spPr>
        <p:txBody>
          <a:bodyPr wrap="square" rtlCol="0">
            <a:spAutoFit/>
          </a:bodyPr>
          <a:lstStyle/>
          <a:p>
            <a:pPr algn="ctr"/>
            <a:r>
              <a:rPr lang="en-US" sz="4000" dirty="0">
                <a:solidFill>
                  <a:schemeClr val="bg1"/>
                </a:solidFill>
                <a:ea typeface="Roboto" panose="02000000000000000000" pitchFamily="2" charset="0"/>
                <a:cs typeface="Roboto" panose="02000000000000000000" pitchFamily="2" charset="0"/>
              </a:rPr>
              <a:t>CONTEXT</a:t>
            </a:r>
          </a:p>
        </p:txBody>
      </p:sp>
      <p:cxnSp>
        <p:nvCxnSpPr>
          <p:cNvPr id="7" name="Straight Connector 6">
            <a:extLst>
              <a:ext uri="{FF2B5EF4-FFF2-40B4-BE49-F238E27FC236}">
                <a16:creationId xmlns:a16="http://schemas.microsoft.com/office/drawing/2014/main" id="{9A942E2E-C98C-4FBA-9BFD-A44476CE65FC}"/>
              </a:ext>
            </a:extLst>
          </p:cNvPr>
          <p:cNvCxnSpPr>
            <a:stCxn id="4" idx="0"/>
            <a:endCxn id="3" idx="2"/>
          </p:cNvCxnSpPr>
          <p:nvPr/>
        </p:nvCxnSpPr>
        <p:spPr>
          <a:xfrm flipV="1">
            <a:off x="1891167" y="1832546"/>
            <a:ext cx="1288915" cy="76043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DF34F3D-F608-473D-AE9C-42EEAEBC0CF9}"/>
              </a:ext>
            </a:extLst>
          </p:cNvPr>
          <p:cNvCxnSpPr>
            <a:cxnSpLocks/>
            <a:stCxn id="10" idx="0"/>
            <a:endCxn id="3" idx="2"/>
          </p:cNvCxnSpPr>
          <p:nvPr/>
        </p:nvCxnSpPr>
        <p:spPr>
          <a:xfrm flipH="1" flipV="1">
            <a:off x="3180082" y="1832546"/>
            <a:ext cx="1125270" cy="76043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12586066-F3E8-4C20-8294-5BE6D02AEFC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83598" y="1016540"/>
            <a:ext cx="3205366" cy="4824920"/>
          </a:xfrm>
          <a:prstGeom prst="rect">
            <a:avLst/>
          </a:prstGeom>
        </p:spPr>
      </p:pic>
    </p:spTree>
    <p:extLst>
      <p:ext uri="{BB962C8B-B14F-4D97-AF65-F5344CB8AC3E}">
        <p14:creationId xmlns:p14="http://schemas.microsoft.com/office/powerpoint/2010/main" val="1761318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5">
            <a:extLst>
              <a:ext uri="{FF2B5EF4-FFF2-40B4-BE49-F238E27FC236}">
                <a16:creationId xmlns:a16="http://schemas.microsoft.com/office/drawing/2014/main" id="{B351F982-AC41-4EC0-B76D-133EDEF82F3A}"/>
              </a:ext>
            </a:extLst>
          </p:cNvPr>
          <p:cNvSpPr txBox="1"/>
          <p:nvPr/>
        </p:nvSpPr>
        <p:spPr>
          <a:xfrm>
            <a:off x="8506838" y="6249057"/>
            <a:ext cx="2806279" cy="156068"/>
          </a:xfrm>
          <a:prstGeom prst="rect">
            <a:avLst/>
          </a:prstGeom>
        </p:spPr>
        <p:txBody>
          <a:bodyPr vert="horz" wrap="square" lIns="0" tIns="0" rIns="0" bIns="0" rtlCol="0">
            <a:spAutoFit/>
          </a:bodyPr>
          <a:lstStyle/>
          <a:p>
            <a:pPr marL="12700" marR="0" lvl="0" indent="0" algn="r" defTabSz="914400" rtl="0" eaLnBrk="1" fontAlgn="auto" latinLnBrk="0" hangingPunct="1">
              <a:lnSpc>
                <a:spcPts val="1240"/>
              </a:lnSpc>
              <a:spcBef>
                <a:spcPts val="0"/>
              </a:spcBef>
              <a:spcAft>
                <a:spcPts val="0"/>
              </a:spcAft>
              <a:buClrTx/>
              <a:buSzTx/>
              <a:buFontTx/>
              <a:buNone/>
              <a:tabLst/>
              <a:defRPr/>
            </a:pPr>
            <a:r>
              <a:rPr lang="en-US" sz="1200" i="1" spc="-5" dirty="0">
                <a:solidFill>
                  <a:schemeClr val="bg1"/>
                </a:solidFill>
                <a:latin typeface="Calibri"/>
                <a:cs typeface="Calibri"/>
              </a:rPr>
              <a:t>Notes on the Synthesis of Form </a:t>
            </a:r>
            <a:r>
              <a:rPr lang="en-US" sz="1200" spc="-5" dirty="0">
                <a:solidFill>
                  <a:schemeClr val="bg1"/>
                </a:solidFill>
                <a:latin typeface="Calibri"/>
                <a:cs typeface="Calibri"/>
              </a:rPr>
              <a:t>(1964)</a:t>
            </a:r>
            <a:endParaRPr kumimoji="0" sz="1200" b="0" i="0" u="none" strike="noStrike" kern="1200" cap="none" spc="0" normalizeH="0" baseline="0" noProof="0" dirty="0">
              <a:ln>
                <a:noFill/>
              </a:ln>
              <a:solidFill>
                <a:schemeClr val="bg1"/>
              </a:solidFill>
              <a:effectLst/>
              <a:uLnTx/>
              <a:uFillTx/>
              <a:latin typeface="Calibri"/>
              <a:cs typeface="Calibri"/>
            </a:endParaRPr>
          </a:p>
        </p:txBody>
      </p:sp>
      <p:sp>
        <p:nvSpPr>
          <p:cNvPr id="2" name="TextBox 1">
            <a:extLst>
              <a:ext uri="{FF2B5EF4-FFF2-40B4-BE49-F238E27FC236}">
                <a16:creationId xmlns:a16="http://schemas.microsoft.com/office/drawing/2014/main" id="{68DA634C-B2D7-4766-8B11-5A817A8B4A99}"/>
              </a:ext>
            </a:extLst>
          </p:cNvPr>
          <p:cNvSpPr txBox="1"/>
          <p:nvPr/>
        </p:nvSpPr>
        <p:spPr>
          <a:xfrm>
            <a:off x="1264596" y="4061298"/>
            <a:ext cx="3983476" cy="1369606"/>
          </a:xfrm>
          <a:prstGeom prst="rect">
            <a:avLst/>
          </a:prstGeom>
          <a:noFill/>
        </p:spPr>
        <p:txBody>
          <a:bodyPr wrap="square" rtlCol="0">
            <a:spAutoFit/>
          </a:bodyPr>
          <a:lstStyle/>
          <a:p>
            <a:r>
              <a:rPr lang="en-US" dirty="0">
                <a:solidFill>
                  <a:schemeClr val="bg1"/>
                </a:solidFill>
              </a:rPr>
              <a:t>“The </a:t>
            </a:r>
            <a:r>
              <a:rPr lang="en-US" b="1" u="sng" dirty="0">
                <a:solidFill>
                  <a:schemeClr val="bg1"/>
                </a:solidFill>
              </a:rPr>
              <a:t>form</a:t>
            </a:r>
            <a:r>
              <a:rPr lang="en-US" dirty="0">
                <a:solidFill>
                  <a:schemeClr val="bg1"/>
                </a:solidFill>
              </a:rPr>
              <a:t> is a part of the world over which we have control, and which we decide to shape while leaving the res to the world as it is.”</a:t>
            </a:r>
          </a:p>
          <a:p>
            <a:r>
              <a:rPr lang="en-US" sz="1100" dirty="0">
                <a:solidFill>
                  <a:schemeClr val="bg1"/>
                </a:solidFill>
              </a:rPr>
              <a:t>Pg. 18-19</a:t>
            </a:r>
          </a:p>
        </p:txBody>
      </p:sp>
      <p:sp>
        <p:nvSpPr>
          <p:cNvPr id="3" name="TextBox 2">
            <a:extLst>
              <a:ext uri="{FF2B5EF4-FFF2-40B4-BE49-F238E27FC236}">
                <a16:creationId xmlns:a16="http://schemas.microsoft.com/office/drawing/2014/main" id="{53DB18DC-3057-4724-870D-83A130F3E8FF}"/>
              </a:ext>
            </a:extLst>
          </p:cNvPr>
          <p:cNvSpPr txBox="1"/>
          <p:nvPr/>
        </p:nvSpPr>
        <p:spPr>
          <a:xfrm>
            <a:off x="1048862" y="1124660"/>
            <a:ext cx="4262440" cy="707886"/>
          </a:xfrm>
          <a:prstGeom prst="rect">
            <a:avLst/>
          </a:prstGeom>
          <a:noFill/>
        </p:spPr>
        <p:txBody>
          <a:bodyPr wrap="square" rtlCol="0">
            <a:spAutoFit/>
          </a:bodyPr>
          <a:lstStyle/>
          <a:p>
            <a:pPr algn="ctr"/>
            <a:r>
              <a:rPr lang="en-US" sz="4000" dirty="0">
                <a:solidFill>
                  <a:schemeClr val="bg1"/>
                </a:solidFill>
                <a:ea typeface="Roboto" panose="02000000000000000000" pitchFamily="2" charset="0"/>
                <a:cs typeface="Roboto" panose="02000000000000000000" pitchFamily="2" charset="0"/>
              </a:rPr>
              <a:t>FITNESS</a:t>
            </a:r>
          </a:p>
        </p:txBody>
      </p:sp>
      <p:sp>
        <p:nvSpPr>
          <p:cNvPr id="4" name="TextBox 3">
            <a:extLst>
              <a:ext uri="{FF2B5EF4-FFF2-40B4-BE49-F238E27FC236}">
                <a16:creationId xmlns:a16="http://schemas.microsoft.com/office/drawing/2014/main" id="{4FC228CB-8275-4E23-81F5-10CB15D4A676}"/>
              </a:ext>
            </a:extLst>
          </p:cNvPr>
          <p:cNvSpPr txBox="1"/>
          <p:nvPr/>
        </p:nvSpPr>
        <p:spPr>
          <a:xfrm>
            <a:off x="948447" y="2592979"/>
            <a:ext cx="1885440" cy="707886"/>
          </a:xfrm>
          <a:prstGeom prst="rect">
            <a:avLst/>
          </a:prstGeom>
          <a:noFill/>
        </p:spPr>
        <p:txBody>
          <a:bodyPr wrap="square" rtlCol="0">
            <a:spAutoFit/>
          </a:bodyPr>
          <a:lstStyle/>
          <a:p>
            <a:pPr algn="ctr"/>
            <a:r>
              <a:rPr lang="en-US" sz="4000" dirty="0">
                <a:solidFill>
                  <a:schemeClr val="bg1"/>
                </a:solidFill>
                <a:ea typeface="Roboto" panose="02000000000000000000" pitchFamily="2" charset="0"/>
                <a:cs typeface="Roboto" panose="02000000000000000000" pitchFamily="2" charset="0"/>
              </a:rPr>
              <a:t>FORM</a:t>
            </a:r>
          </a:p>
        </p:txBody>
      </p:sp>
      <p:sp>
        <p:nvSpPr>
          <p:cNvPr id="10" name="TextBox 9">
            <a:extLst>
              <a:ext uri="{FF2B5EF4-FFF2-40B4-BE49-F238E27FC236}">
                <a16:creationId xmlns:a16="http://schemas.microsoft.com/office/drawing/2014/main" id="{1EA55706-6005-48A9-AE4C-3072550BC0F1}"/>
              </a:ext>
            </a:extLst>
          </p:cNvPr>
          <p:cNvSpPr txBox="1"/>
          <p:nvPr/>
        </p:nvSpPr>
        <p:spPr>
          <a:xfrm>
            <a:off x="3073940" y="2592979"/>
            <a:ext cx="2462824" cy="707886"/>
          </a:xfrm>
          <a:prstGeom prst="rect">
            <a:avLst/>
          </a:prstGeom>
          <a:noFill/>
        </p:spPr>
        <p:txBody>
          <a:bodyPr wrap="square" rtlCol="0">
            <a:spAutoFit/>
          </a:bodyPr>
          <a:lstStyle/>
          <a:p>
            <a:pPr algn="ctr"/>
            <a:r>
              <a:rPr lang="en-US" sz="4000" dirty="0">
                <a:solidFill>
                  <a:schemeClr val="bg1"/>
                </a:solidFill>
                <a:ea typeface="Roboto" panose="02000000000000000000" pitchFamily="2" charset="0"/>
                <a:cs typeface="Roboto" panose="02000000000000000000" pitchFamily="2" charset="0"/>
              </a:rPr>
              <a:t>CONTEXT</a:t>
            </a:r>
          </a:p>
        </p:txBody>
      </p:sp>
      <p:cxnSp>
        <p:nvCxnSpPr>
          <p:cNvPr id="7" name="Straight Connector 6">
            <a:extLst>
              <a:ext uri="{FF2B5EF4-FFF2-40B4-BE49-F238E27FC236}">
                <a16:creationId xmlns:a16="http://schemas.microsoft.com/office/drawing/2014/main" id="{9A942E2E-C98C-4FBA-9BFD-A44476CE65FC}"/>
              </a:ext>
            </a:extLst>
          </p:cNvPr>
          <p:cNvCxnSpPr>
            <a:stCxn id="4" idx="0"/>
            <a:endCxn id="3" idx="2"/>
          </p:cNvCxnSpPr>
          <p:nvPr/>
        </p:nvCxnSpPr>
        <p:spPr>
          <a:xfrm flipV="1">
            <a:off x="1891167" y="1832546"/>
            <a:ext cx="1288915" cy="76043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DF34F3D-F608-473D-AE9C-42EEAEBC0CF9}"/>
              </a:ext>
            </a:extLst>
          </p:cNvPr>
          <p:cNvCxnSpPr>
            <a:cxnSpLocks/>
            <a:stCxn id="10" idx="0"/>
            <a:endCxn id="3" idx="2"/>
          </p:cNvCxnSpPr>
          <p:nvPr/>
        </p:nvCxnSpPr>
        <p:spPr>
          <a:xfrm flipH="1" flipV="1">
            <a:off x="3180082" y="1832546"/>
            <a:ext cx="1125270" cy="76043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979503-0CC0-42BA-BA37-F282586DC1F6}"/>
              </a:ext>
            </a:extLst>
          </p:cNvPr>
          <p:cNvSpPr txBox="1"/>
          <p:nvPr/>
        </p:nvSpPr>
        <p:spPr>
          <a:xfrm>
            <a:off x="6765588" y="4061298"/>
            <a:ext cx="3983476" cy="1369606"/>
          </a:xfrm>
          <a:prstGeom prst="rect">
            <a:avLst/>
          </a:prstGeom>
          <a:noFill/>
        </p:spPr>
        <p:txBody>
          <a:bodyPr wrap="square" rtlCol="0">
            <a:spAutoFit/>
          </a:bodyPr>
          <a:lstStyle/>
          <a:p>
            <a:r>
              <a:rPr lang="en-US" dirty="0">
                <a:solidFill>
                  <a:schemeClr val="bg1"/>
                </a:solidFill>
              </a:rPr>
              <a:t>“The </a:t>
            </a:r>
            <a:r>
              <a:rPr lang="en-US" b="1" u="sng" dirty="0">
                <a:solidFill>
                  <a:schemeClr val="bg1"/>
                </a:solidFill>
              </a:rPr>
              <a:t>context</a:t>
            </a:r>
            <a:r>
              <a:rPr lang="en-US" dirty="0">
                <a:solidFill>
                  <a:schemeClr val="bg1"/>
                </a:solidFill>
              </a:rPr>
              <a:t> is that part of the world which puts demands on this form; anything in the world that makes demands of the form is context.”</a:t>
            </a:r>
          </a:p>
          <a:p>
            <a:r>
              <a:rPr lang="en-US" sz="1100" dirty="0">
                <a:solidFill>
                  <a:schemeClr val="bg1"/>
                </a:solidFill>
              </a:rPr>
              <a:t>Pg. 19</a:t>
            </a:r>
          </a:p>
        </p:txBody>
      </p:sp>
    </p:spTree>
    <p:extLst>
      <p:ext uri="{BB962C8B-B14F-4D97-AF65-F5344CB8AC3E}">
        <p14:creationId xmlns:p14="http://schemas.microsoft.com/office/powerpoint/2010/main" val="35165124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5">
            <a:extLst>
              <a:ext uri="{FF2B5EF4-FFF2-40B4-BE49-F238E27FC236}">
                <a16:creationId xmlns:a16="http://schemas.microsoft.com/office/drawing/2014/main" id="{B351F982-AC41-4EC0-B76D-133EDEF82F3A}"/>
              </a:ext>
            </a:extLst>
          </p:cNvPr>
          <p:cNvSpPr txBox="1"/>
          <p:nvPr/>
        </p:nvSpPr>
        <p:spPr>
          <a:xfrm>
            <a:off x="8506838" y="6249057"/>
            <a:ext cx="2806279" cy="156068"/>
          </a:xfrm>
          <a:prstGeom prst="rect">
            <a:avLst/>
          </a:prstGeom>
        </p:spPr>
        <p:txBody>
          <a:bodyPr vert="horz" wrap="square" lIns="0" tIns="0" rIns="0" bIns="0" rtlCol="0">
            <a:spAutoFit/>
          </a:bodyPr>
          <a:lstStyle/>
          <a:p>
            <a:pPr marL="12700" marR="0" lvl="0" indent="0" algn="r" defTabSz="914400" rtl="0" eaLnBrk="1" fontAlgn="auto" latinLnBrk="0" hangingPunct="1">
              <a:lnSpc>
                <a:spcPts val="1240"/>
              </a:lnSpc>
              <a:spcBef>
                <a:spcPts val="0"/>
              </a:spcBef>
              <a:spcAft>
                <a:spcPts val="0"/>
              </a:spcAft>
              <a:buClrTx/>
              <a:buSzTx/>
              <a:buFontTx/>
              <a:buNone/>
              <a:tabLst/>
              <a:defRPr/>
            </a:pPr>
            <a:r>
              <a:rPr lang="en-US" sz="1200" i="1" spc="-5" dirty="0">
                <a:solidFill>
                  <a:schemeClr val="bg1"/>
                </a:solidFill>
                <a:latin typeface="Calibri"/>
                <a:cs typeface="Calibri"/>
              </a:rPr>
              <a:t>Notes on the Synthesis of Form </a:t>
            </a:r>
            <a:r>
              <a:rPr lang="en-US" sz="1200" spc="-5" dirty="0">
                <a:solidFill>
                  <a:schemeClr val="bg1"/>
                </a:solidFill>
                <a:latin typeface="Calibri"/>
                <a:cs typeface="Calibri"/>
              </a:rPr>
              <a:t>(1964)</a:t>
            </a:r>
            <a:endParaRPr kumimoji="0" sz="1200" b="0" i="0" u="none" strike="noStrike" kern="1200" cap="none" spc="0" normalizeH="0" baseline="0" noProof="0" dirty="0">
              <a:ln>
                <a:noFill/>
              </a:ln>
              <a:solidFill>
                <a:schemeClr val="bg1"/>
              </a:solidFill>
              <a:effectLst/>
              <a:uLnTx/>
              <a:uFillTx/>
              <a:latin typeface="Calibri"/>
              <a:cs typeface="Calibri"/>
            </a:endParaRPr>
          </a:p>
        </p:txBody>
      </p:sp>
      <p:sp>
        <p:nvSpPr>
          <p:cNvPr id="2" name="TextBox 1">
            <a:extLst>
              <a:ext uri="{FF2B5EF4-FFF2-40B4-BE49-F238E27FC236}">
                <a16:creationId xmlns:a16="http://schemas.microsoft.com/office/drawing/2014/main" id="{68DA634C-B2D7-4766-8B11-5A817A8B4A99}"/>
              </a:ext>
            </a:extLst>
          </p:cNvPr>
          <p:cNvSpPr txBox="1"/>
          <p:nvPr/>
        </p:nvSpPr>
        <p:spPr>
          <a:xfrm>
            <a:off x="1264596" y="4061298"/>
            <a:ext cx="3983476" cy="1369606"/>
          </a:xfrm>
          <a:prstGeom prst="rect">
            <a:avLst/>
          </a:prstGeom>
          <a:noFill/>
        </p:spPr>
        <p:txBody>
          <a:bodyPr wrap="square" rtlCol="0">
            <a:spAutoFit/>
          </a:bodyPr>
          <a:lstStyle/>
          <a:p>
            <a:r>
              <a:rPr lang="en-US" dirty="0">
                <a:solidFill>
                  <a:schemeClr val="bg1"/>
                </a:solidFill>
              </a:rPr>
              <a:t>“The </a:t>
            </a:r>
            <a:r>
              <a:rPr lang="en-US" b="1" u="sng" dirty="0">
                <a:solidFill>
                  <a:schemeClr val="bg1"/>
                </a:solidFill>
              </a:rPr>
              <a:t>form</a:t>
            </a:r>
            <a:r>
              <a:rPr lang="en-US" dirty="0">
                <a:solidFill>
                  <a:schemeClr val="bg1"/>
                </a:solidFill>
              </a:rPr>
              <a:t> is a part of the world over which we have control, and which we decide to shape while leaving the res to the world as it is.”</a:t>
            </a:r>
          </a:p>
          <a:p>
            <a:r>
              <a:rPr lang="en-US" sz="1100" dirty="0">
                <a:solidFill>
                  <a:schemeClr val="bg1"/>
                </a:solidFill>
              </a:rPr>
              <a:t>Pg. 18-19</a:t>
            </a:r>
          </a:p>
        </p:txBody>
      </p:sp>
      <p:sp>
        <p:nvSpPr>
          <p:cNvPr id="3" name="TextBox 2">
            <a:extLst>
              <a:ext uri="{FF2B5EF4-FFF2-40B4-BE49-F238E27FC236}">
                <a16:creationId xmlns:a16="http://schemas.microsoft.com/office/drawing/2014/main" id="{53DB18DC-3057-4724-870D-83A130F3E8FF}"/>
              </a:ext>
            </a:extLst>
          </p:cNvPr>
          <p:cNvSpPr txBox="1"/>
          <p:nvPr/>
        </p:nvSpPr>
        <p:spPr>
          <a:xfrm>
            <a:off x="1048862" y="1124660"/>
            <a:ext cx="4262440" cy="707886"/>
          </a:xfrm>
          <a:prstGeom prst="rect">
            <a:avLst/>
          </a:prstGeom>
          <a:noFill/>
        </p:spPr>
        <p:txBody>
          <a:bodyPr wrap="square" rtlCol="0">
            <a:spAutoFit/>
          </a:bodyPr>
          <a:lstStyle/>
          <a:p>
            <a:pPr algn="ctr"/>
            <a:r>
              <a:rPr lang="en-US" sz="4000" dirty="0">
                <a:solidFill>
                  <a:schemeClr val="bg1"/>
                </a:solidFill>
                <a:ea typeface="Roboto" panose="02000000000000000000" pitchFamily="2" charset="0"/>
                <a:cs typeface="Roboto" panose="02000000000000000000" pitchFamily="2" charset="0"/>
              </a:rPr>
              <a:t>FITNESS</a:t>
            </a:r>
          </a:p>
        </p:txBody>
      </p:sp>
      <p:sp>
        <p:nvSpPr>
          <p:cNvPr id="4" name="TextBox 3">
            <a:extLst>
              <a:ext uri="{FF2B5EF4-FFF2-40B4-BE49-F238E27FC236}">
                <a16:creationId xmlns:a16="http://schemas.microsoft.com/office/drawing/2014/main" id="{4FC228CB-8275-4E23-81F5-10CB15D4A676}"/>
              </a:ext>
            </a:extLst>
          </p:cNvPr>
          <p:cNvSpPr txBox="1"/>
          <p:nvPr/>
        </p:nvSpPr>
        <p:spPr>
          <a:xfrm>
            <a:off x="948447" y="2592979"/>
            <a:ext cx="1885440" cy="707886"/>
          </a:xfrm>
          <a:prstGeom prst="rect">
            <a:avLst/>
          </a:prstGeom>
          <a:noFill/>
        </p:spPr>
        <p:txBody>
          <a:bodyPr wrap="square" rtlCol="0">
            <a:spAutoFit/>
          </a:bodyPr>
          <a:lstStyle/>
          <a:p>
            <a:pPr algn="ctr"/>
            <a:r>
              <a:rPr lang="en-US" sz="4000" dirty="0">
                <a:solidFill>
                  <a:schemeClr val="bg1"/>
                </a:solidFill>
                <a:ea typeface="Roboto" panose="02000000000000000000" pitchFamily="2" charset="0"/>
                <a:cs typeface="Roboto" panose="02000000000000000000" pitchFamily="2" charset="0"/>
              </a:rPr>
              <a:t>FORM</a:t>
            </a:r>
          </a:p>
        </p:txBody>
      </p:sp>
      <p:sp>
        <p:nvSpPr>
          <p:cNvPr id="10" name="TextBox 9">
            <a:extLst>
              <a:ext uri="{FF2B5EF4-FFF2-40B4-BE49-F238E27FC236}">
                <a16:creationId xmlns:a16="http://schemas.microsoft.com/office/drawing/2014/main" id="{1EA55706-6005-48A9-AE4C-3072550BC0F1}"/>
              </a:ext>
            </a:extLst>
          </p:cNvPr>
          <p:cNvSpPr txBox="1"/>
          <p:nvPr/>
        </p:nvSpPr>
        <p:spPr>
          <a:xfrm>
            <a:off x="3073940" y="2592979"/>
            <a:ext cx="2462824" cy="707886"/>
          </a:xfrm>
          <a:prstGeom prst="rect">
            <a:avLst/>
          </a:prstGeom>
          <a:noFill/>
        </p:spPr>
        <p:txBody>
          <a:bodyPr wrap="square" rtlCol="0">
            <a:spAutoFit/>
          </a:bodyPr>
          <a:lstStyle/>
          <a:p>
            <a:pPr algn="ctr"/>
            <a:r>
              <a:rPr lang="en-US" sz="4000" dirty="0">
                <a:solidFill>
                  <a:schemeClr val="bg1"/>
                </a:solidFill>
                <a:ea typeface="Roboto" panose="02000000000000000000" pitchFamily="2" charset="0"/>
                <a:cs typeface="Roboto" panose="02000000000000000000" pitchFamily="2" charset="0"/>
              </a:rPr>
              <a:t>CONTEXT</a:t>
            </a:r>
          </a:p>
        </p:txBody>
      </p:sp>
      <p:cxnSp>
        <p:nvCxnSpPr>
          <p:cNvPr id="7" name="Straight Connector 6">
            <a:extLst>
              <a:ext uri="{FF2B5EF4-FFF2-40B4-BE49-F238E27FC236}">
                <a16:creationId xmlns:a16="http://schemas.microsoft.com/office/drawing/2014/main" id="{9A942E2E-C98C-4FBA-9BFD-A44476CE65FC}"/>
              </a:ext>
            </a:extLst>
          </p:cNvPr>
          <p:cNvCxnSpPr>
            <a:stCxn id="4" idx="0"/>
            <a:endCxn id="3" idx="2"/>
          </p:cNvCxnSpPr>
          <p:nvPr/>
        </p:nvCxnSpPr>
        <p:spPr>
          <a:xfrm flipV="1">
            <a:off x="1891167" y="1832546"/>
            <a:ext cx="1288915" cy="76043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DF34F3D-F608-473D-AE9C-42EEAEBC0CF9}"/>
              </a:ext>
            </a:extLst>
          </p:cNvPr>
          <p:cNvCxnSpPr>
            <a:cxnSpLocks/>
            <a:stCxn id="10" idx="0"/>
            <a:endCxn id="3" idx="2"/>
          </p:cNvCxnSpPr>
          <p:nvPr/>
        </p:nvCxnSpPr>
        <p:spPr>
          <a:xfrm flipH="1" flipV="1">
            <a:off x="3180082" y="1832546"/>
            <a:ext cx="1125270" cy="76043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979503-0CC0-42BA-BA37-F282586DC1F6}"/>
              </a:ext>
            </a:extLst>
          </p:cNvPr>
          <p:cNvSpPr txBox="1"/>
          <p:nvPr/>
        </p:nvSpPr>
        <p:spPr>
          <a:xfrm>
            <a:off x="6765588" y="4061298"/>
            <a:ext cx="3983476" cy="1369606"/>
          </a:xfrm>
          <a:prstGeom prst="rect">
            <a:avLst/>
          </a:prstGeom>
          <a:noFill/>
        </p:spPr>
        <p:txBody>
          <a:bodyPr wrap="square" rtlCol="0">
            <a:spAutoFit/>
          </a:bodyPr>
          <a:lstStyle/>
          <a:p>
            <a:r>
              <a:rPr lang="en-US" dirty="0">
                <a:solidFill>
                  <a:schemeClr val="bg1"/>
                </a:solidFill>
              </a:rPr>
              <a:t>“The </a:t>
            </a:r>
            <a:r>
              <a:rPr lang="en-US" b="1" u="sng" dirty="0">
                <a:solidFill>
                  <a:schemeClr val="bg1"/>
                </a:solidFill>
              </a:rPr>
              <a:t>context</a:t>
            </a:r>
            <a:r>
              <a:rPr lang="en-US" dirty="0">
                <a:solidFill>
                  <a:schemeClr val="bg1"/>
                </a:solidFill>
              </a:rPr>
              <a:t> is that part of the world which puts demands on this form; anything in the world that makes demands of the form is context.”</a:t>
            </a:r>
          </a:p>
          <a:p>
            <a:r>
              <a:rPr lang="en-US" sz="1100" dirty="0">
                <a:solidFill>
                  <a:schemeClr val="bg1"/>
                </a:solidFill>
              </a:rPr>
              <a:t>Pg. 19</a:t>
            </a:r>
          </a:p>
        </p:txBody>
      </p:sp>
      <p:pic>
        <p:nvPicPr>
          <p:cNvPr id="2050" name="Picture 2" descr="Proving which way magnetic lines on a magnet travel">
            <a:extLst>
              <a:ext uri="{FF2B5EF4-FFF2-40B4-BE49-F238E27FC236}">
                <a16:creationId xmlns:a16="http://schemas.microsoft.com/office/drawing/2014/main" id="{03CC01AC-D7DC-4F65-8B4C-C9351072493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21457" y="873918"/>
            <a:ext cx="3698840" cy="252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027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7D64F5-41FB-4526-81BF-0DB539F79847}"/>
              </a:ext>
            </a:extLst>
          </p:cNvPr>
          <p:cNvSpPr txBox="1"/>
          <p:nvPr/>
        </p:nvSpPr>
        <p:spPr>
          <a:xfrm>
            <a:off x="1054873" y="5050684"/>
            <a:ext cx="10082254" cy="1077218"/>
          </a:xfrm>
          <a:prstGeom prst="rect">
            <a:avLst/>
          </a:prstGeom>
          <a:noFill/>
        </p:spPr>
        <p:txBody>
          <a:bodyPr wrap="square" rtlCol="0">
            <a:spAutoFit/>
          </a:bodyPr>
          <a:lstStyle/>
          <a:p>
            <a:r>
              <a:rPr lang="en-US" sz="1600" b="1" dirty="0">
                <a:solidFill>
                  <a:schemeClr val="bg1"/>
                </a:solidFill>
                <a:ea typeface="Roboto" panose="02000000000000000000" pitchFamily="2" charset="0"/>
                <a:cs typeface="Roboto" panose="02000000000000000000" pitchFamily="2" charset="0"/>
              </a:rPr>
              <a:t>Contemporary Architecture Theory</a:t>
            </a:r>
          </a:p>
          <a:p>
            <a:r>
              <a:rPr lang="en-US" sz="1600" dirty="0">
                <a:solidFill>
                  <a:schemeClr val="bg1"/>
                </a:solidFill>
                <a:ea typeface="Roboto" panose="02000000000000000000" pitchFamily="2" charset="0"/>
                <a:cs typeface="Roboto" panose="02000000000000000000" pitchFamily="2" charset="0"/>
              </a:rPr>
              <a:t>Eugene Han</a:t>
            </a:r>
          </a:p>
          <a:p>
            <a:r>
              <a:rPr lang="en-US" sz="1600" dirty="0">
                <a:solidFill>
                  <a:schemeClr val="bg1"/>
                </a:solidFill>
                <a:ea typeface="Roboto" panose="02000000000000000000" pitchFamily="2" charset="0"/>
                <a:cs typeface="Roboto" panose="02000000000000000000" pitchFamily="2" charset="0"/>
              </a:rPr>
              <a:t>Fall 2020, 11:15 – 12:30 pm</a:t>
            </a:r>
          </a:p>
          <a:p>
            <a:r>
              <a:rPr lang="en-US" sz="1600" dirty="0">
                <a:solidFill>
                  <a:schemeClr val="bg1"/>
                </a:solidFill>
                <a:ea typeface="Roboto" panose="02000000000000000000" pitchFamily="2" charset="0"/>
                <a:cs typeface="Roboto" panose="02000000000000000000" pitchFamily="2" charset="0"/>
              </a:rPr>
              <a:t>Online Instruction</a:t>
            </a:r>
          </a:p>
        </p:txBody>
      </p:sp>
      <p:sp>
        <p:nvSpPr>
          <p:cNvPr id="3" name="TextBox 2">
            <a:extLst>
              <a:ext uri="{FF2B5EF4-FFF2-40B4-BE49-F238E27FC236}">
                <a16:creationId xmlns:a16="http://schemas.microsoft.com/office/drawing/2014/main" id="{56CC2EA2-91B3-45AE-B7ED-161CF00DB779}"/>
              </a:ext>
            </a:extLst>
          </p:cNvPr>
          <p:cNvSpPr txBox="1"/>
          <p:nvPr/>
        </p:nvSpPr>
        <p:spPr>
          <a:xfrm>
            <a:off x="1054873" y="2222953"/>
            <a:ext cx="10082254" cy="1446550"/>
          </a:xfrm>
          <a:prstGeom prst="rect">
            <a:avLst/>
          </a:prstGeom>
          <a:noFill/>
        </p:spPr>
        <p:txBody>
          <a:bodyPr wrap="square" rtlCol="0">
            <a:spAutoFit/>
          </a:bodyPr>
          <a:lstStyle/>
          <a:p>
            <a:pPr algn="ctr"/>
            <a:r>
              <a:rPr lang="en-US" sz="6000" dirty="0">
                <a:solidFill>
                  <a:schemeClr val="bg1"/>
                </a:solidFill>
                <a:ea typeface="Roboto" panose="02000000000000000000" pitchFamily="2" charset="0"/>
                <a:cs typeface="Roboto" panose="02000000000000000000" pitchFamily="2" charset="0"/>
              </a:rPr>
              <a:t>The City</a:t>
            </a:r>
          </a:p>
          <a:p>
            <a:pPr algn="ctr"/>
            <a:r>
              <a:rPr lang="en-US" sz="2800" dirty="0">
                <a:solidFill>
                  <a:schemeClr val="bg1"/>
                </a:solidFill>
                <a:ea typeface="Roboto" panose="02000000000000000000" pitchFamily="2" charset="0"/>
                <a:cs typeface="Roboto" panose="02000000000000000000" pitchFamily="2" charset="0"/>
              </a:rPr>
              <a:t>Part 1 of 3</a:t>
            </a:r>
          </a:p>
        </p:txBody>
      </p:sp>
    </p:spTree>
    <p:extLst>
      <p:ext uri="{BB962C8B-B14F-4D97-AF65-F5344CB8AC3E}">
        <p14:creationId xmlns:p14="http://schemas.microsoft.com/office/powerpoint/2010/main" val="87516177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4D5CDA-7A83-4D23-9C09-1CC31A6222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6233" y="2638044"/>
            <a:ext cx="3121152" cy="1581912"/>
          </a:xfrm>
          <a:prstGeom prst="rect">
            <a:avLst/>
          </a:prstGeom>
        </p:spPr>
      </p:pic>
      <p:pic>
        <p:nvPicPr>
          <p:cNvPr id="6" name="Picture 5">
            <a:extLst>
              <a:ext uri="{FF2B5EF4-FFF2-40B4-BE49-F238E27FC236}">
                <a16:creationId xmlns:a16="http://schemas.microsoft.com/office/drawing/2014/main" id="{463475B7-355A-463F-8571-3EA79B41307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31384" y="2362304"/>
            <a:ext cx="4558432" cy="2173016"/>
          </a:xfrm>
          <a:prstGeom prst="rect">
            <a:avLst/>
          </a:prstGeom>
        </p:spPr>
      </p:pic>
      <p:pic>
        <p:nvPicPr>
          <p:cNvPr id="7" name="Picture 6">
            <a:extLst>
              <a:ext uri="{FF2B5EF4-FFF2-40B4-BE49-F238E27FC236}">
                <a16:creationId xmlns:a16="http://schemas.microsoft.com/office/drawing/2014/main" id="{7CD15001-D052-4088-97DE-53D9448B5D0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02184" y="2388854"/>
            <a:ext cx="4182648" cy="2119916"/>
          </a:xfrm>
          <a:prstGeom prst="rect">
            <a:avLst/>
          </a:prstGeom>
        </p:spPr>
      </p:pic>
    </p:spTree>
    <p:extLst>
      <p:ext uri="{BB962C8B-B14F-4D97-AF65-F5344CB8AC3E}">
        <p14:creationId xmlns:p14="http://schemas.microsoft.com/office/powerpoint/2010/main" val="324877559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C0390C-E967-4AD7-9F47-B8BCE1B72B6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59923" y="2229344"/>
            <a:ext cx="4672136" cy="2399312"/>
          </a:xfrm>
          <a:prstGeom prst="rect">
            <a:avLst/>
          </a:prstGeom>
        </p:spPr>
      </p:pic>
      <p:pic>
        <p:nvPicPr>
          <p:cNvPr id="8" name="Picture 7">
            <a:extLst>
              <a:ext uri="{FF2B5EF4-FFF2-40B4-BE49-F238E27FC236}">
                <a16:creationId xmlns:a16="http://schemas.microsoft.com/office/drawing/2014/main" id="{37669598-826C-49AD-AC54-69664802C5F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80986" y="2057400"/>
            <a:ext cx="4268956" cy="2743200"/>
          </a:xfrm>
          <a:prstGeom prst="rect">
            <a:avLst/>
          </a:prstGeom>
        </p:spPr>
      </p:pic>
    </p:spTree>
    <p:extLst>
      <p:ext uri="{BB962C8B-B14F-4D97-AF65-F5344CB8AC3E}">
        <p14:creationId xmlns:p14="http://schemas.microsoft.com/office/powerpoint/2010/main" val="39960662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126D86E-54B2-427B-9622-EFA8DBF3F7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37489" y="736385"/>
            <a:ext cx="8917022" cy="5297682"/>
          </a:xfrm>
          <a:prstGeom prst="rect">
            <a:avLst/>
          </a:prstGeom>
        </p:spPr>
      </p:pic>
    </p:spTree>
    <p:extLst>
      <p:ext uri="{BB962C8B-B14F-4D97-AF65-F5344CB8AC3E}">
        <p14:creationId xmlns:p14="http://schemas.microsoft.com/office/powerpoint/2010/main" val="62386152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A8B1363-3457-4C4E-BD76-723C530CAA0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92290" y="481519"/>
            <a:ext cx="9807420" cy="5894962"/>
          </a:xfrm>
          <a:prstGeom prst="rect">
            <a:avLst/>
          </a:prstGeom>
        </p:spPr>
      </p:pic>
    </p:spTree>
    <p:extLst>
      <p:ext uri="{BB962C8B-B14F-4D97-AF65-F5344CB8AC3E}">
        <p14:creationId xmlns:p14="http://schemas.microsoft.com/office/powerpoint/2010/main" val="258782559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60CF78F-D174-4ED3-9001-9E909C24E4C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44331" y="1084634"/>
            <a:ext cx="3282700" cy="4688732"/>
          </a:xfrm>
          <a:prstGeom prst="rect">
            <a:avLst/>
          </a:prstGeom>
        </p:spPr>
      </p:pic>
      <p:sp>
        <p:nvSpPr>
          <p:cNvPr id="2" name="object 5">
            <a:extLst>
              <a:ext uri="{FF2B5EF4-FFF2-40B4-BE49-F238E27FC236}">
                <a16:creationId xmlns:a16="http://schemas.microsoft.com/office/drawing/2014/main" id="{DC8C8E12-38BC-477D-B453-130883E2FB47}"/>
              </a:ext>
            </a:extLst>
          </p:cNvPr>
          <p:cNvSpPr txBox="1"/>
          <p:nvPr/>
        </p:nvSpPr>
        <p:spPr>
          <a:xfrm>
            <a:off x="8506838" y="6249057"/>
            <a:ext cx="2806279" cy="156068"/>
          </a:xfrm>
          <a:prstGeom prst="rect">
            <a:avLst/>
          </a:prstGeom>
        </p:spPr>
        <p:txBody>
          <a:bodyPr vert="horz" wrap="square" lIns="0" tIns="0" rIns="0" bIns="0" rtlCol="0">
            <a:spAutoFit/>
          </a:bodyPr>
          <a:lstStyle/>
          <a:p>
            <a:pPr marL="12700" marR="0" lvl="0" indent="0" algn="r" defTabSz="914400" rtl="0" eaLnBrk="1" fontAlgn="auto" latinLnBrk="0" hangingPunct="1">
              <a:lnSpc>
                <a:spcPts val="1240"/>
              </a:lnSpc>
              <a:spcBef>
                <a:spcPts val="0"/>
              </a:spcBef>
              <a:spcAft>
                <a:spcPts val="0"/>
              </a:spcAft>
              <a:buClrTx/>
              <a:buSzTx/>
              <a:buFontTx/>
              <a:buNone/>
              <a:tabLst/>
              <a:defRPr/>
            </a:pPr>
            <a:r>
              <a:rPr lang="en-US" sz="1200" i="1" spc="-5" dirty="0">
                <a:solidFill>
                  <a:schemeClr val="bg1"/>
                </a:solidFill>
                <a:latin typeface="Calibri"/>
                <a:cs typeface="Calibri"/>
              </a:rPr>
              <a:t>A Pattern Language</a:t>
            </a:r>
            <a:r>
              <a:rPr lang="en-US" sz="1200" spc="-5" dirty="0">
                <a:solidFill>
                  <a:schemeClr val="bg1"/>
                </a:solidFill>
                <a:latin typeface="Calibri"/>
                <a:cs typeface="Calibri"/>
              </a:rPr>
              <a:t> (1977)</a:t>
            </a:r>
            <a:endParaRPr kumimoji="0" sz="1200" b="0" i="0" u="none" strike="noStrike" kern="1200" cap="none" spc="0" normalizeH="0" baseline="0" noProof="0" dirty="0">
              <a:ln>
                <a:noFill/>
              </a:ln>
              <a:solidFill>
                <a:schemeClr val="bg1"/>
              </a:solidFill>
              <a:effectLst/>
              <a:uLnTx/>
              <a:uFillTx/>
              <a:latin typeface="Calibri"/>
              <a:cs typeface="Calibri"/>
            </a:endParaRPr>
          </a:p>
        </p:txBody>
      </p:sp>
    </p:spTree>
    <p:extLst>
      <p:ext uri="{BB962C8B-B14F-4D97-AF65-F5344CB8AC3E}">
        <p14:creationId xmlns:p14="http://schemas.microsoft.com/office/powerpoint/2010/main" val="34209500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60CF78F-D174-4ED3-9001-9E909C24E4C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44331" y="1084634"/>
            <a:ext cx="3282700" cy="4688732"/>
          </a:xfrm>
          <a:prstGeom prst="rect">
            <a:avLst/>
          </a:prstGeom>
        </p:spPr>
      </p:pic>
      <p:sp>
        <p:nvSpPr>
          <p:cNvPr id="12" name="TextBox 11">
            <a:extLst>
              <a:ext uri="{FF2B5EF4-FFF2-40B4-BE49-F238E27FC236}">
                <a16:creationId xmlns:a16="http://schemas.microsoft.com/office/drawing/2014/main" id="{DCAB08ED-DCFB-4913-B90F-BD911F5AC467}"/>
              </a:ext>
            </a:extLst>
          </p:cNvPr>
          <p:cNvSpPr txBox="1"/>
          <p:nvPr/>
        </p:nvSpPr>
        <p:spPr>
          <a:xfrm>
            <a:off x="6026284" y="1518832"/>
            <a:ext cx="5214025" cy="3708708"/>
          </a:xfrm>
          <a:prstGeom prst="rect">
            <a:avLst/>
          </a:prstGeom>
          <a:noFill/>
        </p:spPr>
        <p:txBody>
          <a:bodyPr wrap="square" rtlCol="0">
            <a:spAutoFit/>
          </a:bodyPr>
          <a:lstStyle/>
          <a:p>
            <a:r>
              <a:rPr lang="en-US" dirty="0">
                <a:solidFill>
                  <a:schemeClr val="bg1"/>
                </a:solidFill>
              </a:rPr>
              <a:t>“There are two essential purposes behind this format.”</a:t>
            </a:r>
          </a:p>
          <a:p>
            <a:endParaRPr lang="en-US" dirty="0">
              <a:solidFill>
                <a:schemeClr val="bg1"/>
              </a:solidFill>
            </a:endParaRPr>
          </a:p>
          <a:p>
            <a:r>
              <a:rPr lang="en-US" dirty="0">
                <a:solidFill>
                  <a:schemeClr val="bg1"/>
                </a:solidFill>
              </a:rPr>
              <a:t>“</a:t>
            </a:r>
            <a:r>
              <a:rPr lang="en-US" b="1" u="sng" dirty="0">
                <a:solidFill>
                  <a:schemeClr val="bg1"/>
                </a:solidFill>
              </a:rPr>
              <a:t>First</a:t>
            </a:r>
            <a:r>
              <a:rPr lang="en-US" dirty="0">
                <a:solidFill>
                  <a:schemeClr val="bg1"/>
                </a:solidFill>
              </a:rPr>
              <a:t>, to present each pattern connected to other patterns, so that you grasp the collection of </a:t>
            </a:r>
            <a:r>
              <a:rPr lang="en-US" u="sng" dirty="0">
                <a:solidFill>
                  <a:schemeClr val="bg1"/>
                </a:solidFill>
              </a:rPr>
              <a:t>all 253 patterns as a whole, as a language</a:t>
            </a:r>
            <a:r>
              <a:rPr lang="en-US" dirty="0">
                <a:solidFill>
                  <a:schemeClr val="bg1"/>
                </a:solidFill>
              </a:rPr>
              <a:t>, within which you can create </a:t>
            </a:r>
            <a:r>
              <a:rPr lang="en-US" u="sng" dirty="0">
                <a:solidFill>
                  <a:schemeClr val="bg1"/>
                </a:solidFill>
              </a:rPr>
              <a:t>an infinite variety of combinations</a:t>
            </a:r>
            <a:r>
              <a:rPr lang="en-US" dirty="0">
                <a:solidFill>
                  <a:schemeClr val="bg1"/>
                </a:solidFill>
              </a:rPr>
              <a:t>.”</a:t>
            </a:r>
          </a:p>
          <a:p>
            <a:endParaRPr lang="en-US" dirty="0">
              <a:solidFill>
                <a:schemeClr val="bg1"/>
              </a:solidFill>
            </a:endParaRPr>
          </a:p>
          <a:p>
            <a:r>
              <a:rPr lang="en-US" dirty="0">
                <a:solidFill>
                  <a:schemeClr val="bg1"/>
                </a:solidFill>
              </a:rPr>
              <a:t>“</a:t>
            </a:r>
            <a:r>
              <a:rPr lang="en-US" b="1" u="sng" dirty="0">
                <a:solidFill>
                  <a:schemeClr val="bg1"/>
                </a:solidFill>
              </a:rPr>
              <a:t>Second</a:t>
            </a:r>
            <a:r>
              <a:rPr lang="en-US" dirty="0">
                <a:solidFill>
                  <a:schemeClr val="bg1"/>
                </a:solidFill>
              </a:rPr>
              <a:t>, to present the problem and solution of each pattern in such a way that </a:t>
            </a:r>
            <a:r>
              <a:rPr lang="en-US" u="sng" dirty="0">
                <a:solidFill>
                  <a:schemeClr val="bg1"/>
                </a:solidFill>
              </a:rPr>
              <a:t>you can judge it for yourself</a:t>
            </a:r>
            <a:r>
              <a:rPr lang="en-US" dirty="0">
                <a:solidFill>
                  <a:schemeClr val="bg1"/>
                </a:solidFill>
              </a:rPr>
              <a:t>, and modify it, without losing the essence that is central to it.”</a:t>
            </a:r>
          </a:p>
          <a:p>
            <a:endParaRPr lang="en-US" sz="800" dirty="0">
              <a:solidFill>
                <a:schemeClr val="bg1"/>
              </a:solidFill>
            </a:endParaRPr>
          </a:p>
          <a:p>
            <a:r>
              <a:rPr lang="en-US" sz="1100" dirty="0">
                <a:solidFill>
                  <a:schemeClr val="bg1"/>
                </a:solidFill>
              </a:rPr>
              <a:t>Pg. xi</a:t>
            </a:r>
          </a:p>
        </p:txBody>
      </p:sp>
      <p:sp>
        <p:nvSpPr>
          <p:cNvPr id="2" name="object 5">
            <a:extLst>
              <a:ext uri="{FF2B5EF4-FFF2-40B4-BE49-F238E27FC236}">
                <a16:creationId xmlns:a16="http://schemas.microsoft.com/office/drawing/2014/main" id="{668EF629-DD86-4028-9C49-C7D16795EAA6}"/>
              </a:ext>
            </a:extLst>
          </p:cNvPr>
          <p:cNvSpPr txBox="1"/>
          <p:nvPr/>
        </p:nvSpPr>
        <p:spPr>
          <a:xfrm>
            <a:off x="8506838" y="6249057"/>
            <a:ext cx="2806279" cy="156068"/>
          </a:xfrm>
          <a:prstGeom prst="rect">
            <a:avLst/>
          </a:prstGeom>
        </p:spPr>
        <p:txBody>
          <a:bodyPr vert="horz" wrap="square" lIns="0" tIns="0" rIns="0" bIns="0" rtlCol="0">
            <a:spAutoFit/>
          </a:bodyPr>
          <a:lstStyle/>
          <a:p>
            <a:pPr marL="12700" marR="0" lvl="0" indent="0" algn="r" defTabSz="914400" rtl="0" eaLnBrk="1" fontAlgn="auto" latinLnBrk="0" hangingPunct="1">
              <a:lnSpc>
                <a:spcPts val="1240"/>
              </a:lnSpc>
              <a:spcBef>
                <a:spcPts val="0"/>
              </a:spcBef>
              <a:spcAft>
                <a:spcPts val="0"/>
              </a:spcAft>
              <a:buClrTx/>
              <a:buSzTx/>
              <a:buFontTx/>
              <a:buNone/>
              <a:tabLst/>
              <a:defRPr/>
            </a:pPr>
            <a:r>
              <a:rPr lang="en-US" sz="1200" i="1" spc="-5" dirty="0">
                <a:solidFill>
                  <a:schemeClr val="bg1"/>
                </a:solidFill>
                <a:latin typeface="Calibri"/>
                <a:cs typeface="Calibri"/>
              </a:rPr>
              <a:t>A Pattern Language</a:t>
            </a:r>
            <a:r>
              <a:rPr lang="en-US" sz="1200" spc="-5" dirty="0">
                <a:solidFill>
                  <a:schemeClr val="bg1"/>
                </a:solidFill>
                <a:latin typeface="Calibri"/>
                <a:cs typeface="Calibri"/>
              </a:rPr>
              <a:t> (1977)</a:t>
            </a:r>
            <a:endParaRPr kumimoji="0" sz="1200" b="0" i="0" u="none" strike="noStrike" kern="1200" cap="none" spc="0" normalizeH="0" baseline="0" noProof="0" dirty="0">
              <a:ln>
                <a:noFill/>
              </a:ln>
              <a:solidFill>
                <a:schemeClr val="bg1"/>
              </a:solidFill>
              <a:effectLst/>
              <a:uLnTx/>
              <a:uFillTx/>
              <a:latin typeface="Calibri"/>
              <a:cs typeface="Calibri"/>
            </a:endParaRPr>
          </a:p>
        </p:txBody>
      </p:sp>
    </p:spTree>
    <p:extLst>
      <p:ext uri="{BB962C8B-B14F-4D97-AF65-F5344CB8AC3E}">
        <p14:creationId xmlns:p14="http://schemas.microsoft.com/office/powerpoint/2010/main" val="283295171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60CF78F-D174-4ED3-9001-9E909C24E4C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44331" y="1084634"/>
            <a:ext cx="3282700" cy="4688732"/>
          </a:xfrm>
          <a:prstGeom prst="rect">
            <a:avLst/>
          </a:prstGeom>
        </p:spPr>
      </p:pic>
      <p:sp>
        <p:nvSpPr>
          <p:cNvPr id="12" name="TextBox 11">
            <a:extLst>
              <a:ext uri="{FF2B5EF4-FFF2-40B4-BE49-F238E27FC236}">
                <a16:creationId xmlns:a16="http://schemas.microsoft.com/office/drawing/2014/main" id="{DCAB08ED-DCFB-4913-B90F-BD911F5AC467}"/>
              </a:ext>
            </a:extLst>
          </p:cNvPr>
          <p:cNvSpPr txBox="1"/>
          <p:nvPr/>
        </p:nvSpPr>
        <p:spPr>
          <a:xfrm>
            <a:off x="6653719" y="1028343"/>
            <a:ext cx="4212078" cy="4801314"/>
          </a:xfrm>
          <a:prstGeom prst="rect">
            <a:avLst/>
          </a:prstGeom>
          <a:noFill/>
        </p:spPr>
        <p:txBody>
          <a:bodyPr wrap="square" rtlCol="0">
            <a:spAutoFit/>
          </a:bodyPr>
          <a:lstStyle/>
          <a:p>
            <a:pPr marL="342900" indent="-342900">
              <a:buAutoNum type="arabicPeriod"/>
            </a:pPr>
            <a:r>
              <a:rPr lang="en-US" dirty="0">
                <a:solidFill>
                  <a:schemeClr val="bg1"/>
                </a:solidFill>
              </a:rPr>
              <a:t>  INDEPENDENT REGIONS</a:t>
            </a:r>
          </a:p>
          <a:p>
            <a:pPr marL="228600" indent="-228600">
              <a:buAutoNum type="arabicPeriod"/>
            </a:pPr>
            <a:r>
              <a:rPr lang="en-US" dirty="0">
                <a:solidFill>
                  <a:schemeClr val="bg1"/>
                </a:solidFill>
              </a:rPr>
              <a:t>    THE DISTRIBUTION OF TOWN</a:t>
            </a:r>
          </a:p>
          <a:p>
            <a:pPr marL="228600" indent="-228600">
              <a:buAutoNum type="arabicPeriod"/>
            </a:pPr>
            <a:r>
              <a:rPr lang="en-US" dirty="0">
                <a:solidFill>
                  <a:schemeClr val="bg1"/>
                </a:solidFill>
              </a:rPr>
              <a:t>    CITY COUNTRY FINGERS</a:t>
            </a:r>
          </a:p>
          <a:p>
            <a:pPr marL="228600" indent="-228600">
              <a:buAutoNum type="arabicPeriod"/>
            </a:pPr>
            <a:r>
              <a:rPr lang="en-US" dirty="0">
                <a:solidFill>
                  <a:schemeClr val="bg1"/>
                </a:solidFill>
              </a:rPr>
              <a:t>    AGRICULTURAL VALLEYS</a:t>
            </a:r>
          </a:p>
          <a:p>
            <a:pPr marL="228600" indent="-228600">
              <a:buAutoNum type="arabicPeriod"/>
            </a:pPr>
            <a:r>
              <a:rPr lang="en-US" dirty="0">
                <a:solidFill>
                  <a:schemeClr val="bg1"/>
                </a:solidFill>
              </a:rPr>
              <a:t>    LACE OF COUNTRY STREETS</a:t>
            </a:r>
          </a:p>
          <a:p>
            <a:pPr marL="228600" indent="-228600">
              <a:buAutoNum type="arabicPeriod"/>
            </a:pPr>
            <a:r>
              <a:rPr lang="en-US" dirty="0">
                <a:solidFill>
                  <a:schemeClr val="bg1"/>
                </a:solidFill>
              </a:rPr>
              <a:t>    COUNTRY TOWN</a:t>
            </a:r>
          </a:p>
          <a:p>
            <a:pPr marL="228600" indent="-228600">
              <a:buAutoNum type="arabicPeriod"/>
            </a:pPr>
            <a:r>
              <a:rPr lang="en-US" dirty="0">
                <a:solidFill>
                  <a:schemeClr val="bg1"/>
                </a:solidFill>
              </a:rPr>
              <a:t>    THE COUNTRYSIDE</a:t>
            </a:r>
          </a:p>
          <a:p>
            <a:pPr marL="228600" indent="-228600">
              <a:buAutoNum type="arabicPeriod"/>
            </a:pPr>
            <a:r>
              <a:rPr lang="en-US" dirty="0">
                <a:solidFill>
                  <a:schemeClr val="bg1"/>
                </a:solidFill>
              </a:rPr>
              <a:t>    MOSAIC OF SUBCULTURES</a:t>
            </a:r>
          </a:p>
          <a:p>
            <a:pPr marL="228600" indent="-228600">
              <a:buAutoNum type="arabicPeriod"/>
            </a:pPr>
            <a:r>
              <a:rPr lang="en-US" dirty="0">
                <a:solidFill>
                  <a:schemeClr val="bg1"/>
                </a:solidFill>
              </a:rPr>
              <a:t>    SCATTERED WORK</a:t>
            </a:r>
          </a:p>
          <a:p>
            <a:pPr marL="228600" indent="-228600">
              <a:buAutoNum type="arabicPeriod"/>
            </a:pPr>
            <a:r>
              <a:rPr lang="en-US" dirty="0">
                <a:solidFill>
                  <a:schemeClr val="bg1"/>
                </a:solidFill>
              </a:rPr>
              <a:t>   MAGIC OF THE CITY</a:t>
            </a:r>
          </a:p>
          <a:p>
            <a:pPr marL="228600" indent="-228600">
              <a:buAutoNum type="arabicPeriod"/>
            </a:pPr>
            <a:r>
              <a:rPr lang="en-US" dirty="0">
                <a:solidFill>
                  <a:schemeClr val="bg1"/>
                </a:solidFill>
              </a:rPr>
              <a:t>   LOCAL TRANSPORT AREAS</a:t>
            </a:r>
          </a:p>
          <a:p>
            <a:pPr marL="228600" indent="-228600">
              <a:buAutoNum type="arabicPeriod"/>
            </a:pPr>
            <a:r>
              <a:rPr lang="en-US" dirty="0">
                <a:solidFill>
                  <a:schemeClr val="bg1"/>
                </a:solidFill>
              </a:rPr>
              <a:t>   COMMUNITY OF 7000</a:t>
            </a:r>
          </a:p>
          <a:p>
            <a:pPr marL="228600" indent="-228600">
              <a:buAutoNum type="arabicPeriod"/>
            </a:pPr>
            <a:r>
              <a:rPr lang="en-US" dirty="0">
                <a:solidFill>
                  <a:schemeClr val="bg1"/>
                </a:solidFill>
              </a:rPr>
              <a:t>   SUBCULTURE BOUNDARY</a:t>
            </a:r>
          </a:p>
          <a:p>
            <a:pPr marL="228600" indent="-228600">
              <a:buAutoNum type="arabicPeriod"/>
            </a:pPr>
            <a:r>
              <a:rPr lang="en-US" dirty="0">
                <a:solidFill>
                  <a:schemeClr val="bg1"/>
                </a:solidFill>
              </a:rPr>
              <a:t>   IDENTIFIABLE NEIGHBORHOOD</a:t>
            </a:r>
          </a:p>
          <a:p>
            <a:pPr marL="228600" indent="-228600">
              <a:buAutoNum type="arabicPeriod"/>
            </a:pPr>
            <a:r>
              <a:rPr lang="en-US" dirty="0">
                <a:solidFill>
                  <a:schemeClr val="bg1"/>
                </a:solidFill>
              </a:rPr>
              <a:t>   NEIGHBORHOOD BOUNDARY</a:t>
            </a:r>
          </a:p>
          <a:p>
            <a:pPr marL="228600" indent="-228600">
              <a:buAutoNum type="arabicPeriod"/>
            </a:pPr>
            <a:r>
              <a:rPr lang="en-US" dirty="0">
                <a:solidFill>
                  <a:schemeClr val="bg1"/>
                </a:solidFill>
              </a:rPr>
              <a:t>   …</a:t>
            </a:r>
          </a:p>
          <a:p>
            <a:r>
              <a:rPr lang="en-US" dirty="0">
                <a:solidFill>
                  <a:schemeClr val="bg1"/>
                </a:solidFill>
              </a:rPr>
              <a:t>253. THINGS FROM YOUR LIFE</a:t>
            </a:r>
          </a:p>
        </p:txBody>
      </p:sp>
      <p:sp>
        <p:nvSpPr>
          <p:cNvPr id="2" name="object 5">
            <a:extLst>
              <a:ext uri="{FF2B5EF4-FFF2-40B4-BE49-F238E27FC236}">
                <a16:creationId xmlns:a16="http://schemas.microsoft.com/office/drawing/2014/main" id="{F30C4D67-36EF-413C-85AA-DECBC6259EAA}"/>
              </a:ext>
            </a:extLst>
          </p:cNvPr>
          <p:cNvSpPr txBox="1"/>
          <p:nvPr/>
        </p:nvSpPr>
        <p:spPr>
          <a:xfrm>
            <a:off x="8506838" y="6249057"/>
            <a:ext cx="2806279" cy="156068"/>
          </a:xfrm>
          <a:prstGeom prst="rect">
            <a:avLst/>
          </a:prstGeom>
        </p:spPr>
        <p:txBody>
          <a:bodyPr vert="horz" wrap="square" lIns="0" tIns="0" rIns="0" bIns="0" rtlCol="0">
            <a:spAutoFit/>
          </a:bodyPr>
          <a:lstStyle/>
          <a:p>
            <a:pPr marL="12700" marR="0" lvl="0" indent="0" algn="r" defTabSz="914400" rtl="0" eaLnBrk="1" fontAlgn="auto" latinLnBrk="0" hangingPunct="1">
              <a:lnSpc>
                <a:spcPts val="1240"/>
              </a:lnSpc>
              <a:spcBef>
                <a:spcPts val="0"/>
              </a:spcBef>
              <a:spcAft>
                <a:spcPts val="0"/>
              </a:spcAft>
              <a:buClrTx/>
              <a:buSzTx/>
              <a:buFontTx/>
              <a:buNone/>
              <a:tabLst/>
              <a:defRPr/>
            </a:pPr>
            <a:r>
              <a:rPr lang="en-US" sz="1200" i="1" spc="-5" dirty="0">
                <a:solidFill>
                  <a:schemeClr val="bg1"/>
                </a:solidFill>
                <a:latin typeface="Calibri"/>
                <a:cs typeface="Calibri"/>
              </a:rPr>
              <a:t>A Pattern Language</a:t>
            </a:r>
            <a:r>
              <a:rPr lang="en-US" sz="1200" spc="-5" dirty="0">
                <a:solidFill>
                  <a:schemeClr val="bg1"/>
                </a:solidFill>
                <a:latin typeface="Calibri"/>
                <a:cs typeface="Calibri"/>
              </a:rPr>
              <a:t> (1977)</a:t>
            </a:r>
            <a:endParaRPr kumimoji="0" sz="1200" b="0" i="0" u="none" strike="noStrike" kern="1200" cap="none" spc="0" normalizeH="0" baseline="0" noProof="0" dirty="0">
              <a:ln>
                <a:noFill/>
              </a:ln>
              <a:solidFill>
                <a:schemeClr val="bg1"/>
              </a:solidFill>
              <a:effectLst/>
              <a:uLnTx/>
              <a:uFillTx/>
              <a:latin typeface="Calibri"/>
              <a:cs typeface="Calibri"/>
            </a:endParaRPr>
          </a:p>
        </p:txBody>
      </p:sp>
    </p:spTree>
    <p:extLst>
      <p:ext uri="{BB962C8B-B14F-4D97-AF65-F5344CB8AC3E}">
        <p14:creationId xmlns:p14="http://schemas.microsoft.com/office/powerpoint/2010/main" val="213038811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9ADF21E-1F06-47BD-97EB-16F790EF2C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8963" y="1479804"/>
            <a:ext cx="3410712" cy="3898392"/>
          </a:xfrm>
          <a:prstGeom prst="rect">
            <a:avLst/>
          </a:prstGeom>
        </p:spPr>
      </p:pic>
      <p:pic>
        <p:nvPicPr>
          <p:cNvPr id="18" name="Picture 17">
            <a:extLst>
              <a:ext uri="{FF2B5EF4-FFF2-40B4-BE49-F238E27FC236}">
                <a16:creationId xmlns:a16="http://schemas.microsoft.com/office/drawing/2014/main" id="{CFE3A011-CFFB-425D-A3AD-B949A84D4D5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24172" y="1371600"/>
            <a:ext cx="3343656" cy="4114800"/>
          </a:xfrm>
          <a:prstGeom prst="rect">
            <a:avLst/>
          </a:prstGeom>
        </p:spPr>
      </p:pic>
      <p:pic>
        <p:nvPicPr>
          <p:cNvPr id="20" name="Picture 19">
            <a:extLst>
              <a:ext uri="{FF2B5EF4-FFF2-40B4-BE49-F238E27FC236}">
                <a16:creationId xmlns:a16="http://schemas.microsoft.com/office/drawing/2014/main" id="{DF186B1C-88A8-4897-A5FF-1BE2B01F057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22325" y="1030224"/>
            <a:ext cx="3575304" cy="4797552"/>
          </a:xfrm>
          <a:prstGeom prst="rect">
            <a:avLst/>
          </a:prstGeom>
        </p:spPr>
      </p:pic>
      <p:sp>
        <p:nvSpPr>
          <p:cNvPr id="2" name="object 5">
            <a:extLst>
              <a:ext uri="{FF2B5EF4-FFF2-40B4-BE49-F238E27FC236}">
                <a16:creationId xmlns:a16="http://schemas.microsoft.com/office/drawing/2014/main" id="{619B3397-C857-4117-8E72-572D5B975D31}"/>
              </a:ext>
            </a:extLst>
          </p:cNvPr>
          <p:cNvSpPr txBox="1"/>
          <p:nvPr/>
        </p:nvSpPr>
        <p:spPr>
          <a:xfrm>
            <a:off x="8506838" y="6249057"/>
            <a:ext cx="2806279" cy="156068"/>
          </a:xfrm>
          <a:prstGeom prst="rect">
            <a:avLst/>
          </a:prstGeom>
        </p:spPr>
        <p:txBody>
          <a:bodyPr vert="horz" wrap="square" lIns="0" tIns="0" rIns="0" bIns="0" rtlCol="0">
            <a:spAutoFit/>
          </a:bodyPr>
          <a:lstStyle/>
          <a:p>
            <a:pPr marL="12700" marR="0" lvl="0" indent="0" algn="r" defTabSz="914400" rtl="0" eaLnBrk="1" fontAlgn="auto" latinLnBrk="0" hangingPunct="1">
              <a:lnSpc>
                <a:spcPts val="1240"/>
              </a:lnSpc>
              <a:spcBef>
                <a:spcPts val="0"/>
              </a:spcBef>
              <a:spcAft>
                <a:spcPts val="0"/>
              </a:spcAft>
              <a:buClrTx/>
              <a:buSzTx/>
              <a:buFontTx/>
              <a:buNone/>
              <a:tabLst/>
              <a:defRPr/>
            </a:pPr>
            <a:r>
              <a:rPr lang="en-US" sz="1200" i="1" spc="-5" dirty="0">
                <a:solidFill>
                  <a:schemeClr val="bg1"/>
                </a:solidFill>
                <a:latin typeface="Calibri"/>
                <a:cs typeface="Calibri"/>
              </a:rPr>
              <a:t>A Pattern Language</a:t>
            </a:r>
            <a:r>
              <a:rPr lang="en-US" sz="1200" spc="-5" dirty="0">
                <a:solidFill>
                  <a:schemeClr val="bg1"/>
                </a:solidFill>
                <a:latin typeface="Calibri"/>
                <a:cs typeface="Calibri"/>
              </a:rPr>
              <a:t> (1977)</a:t>
            </a:r>
            <a:endParaRPr kumimoji="0" sz="1200" b="0" i="0" u="none" strike="noStrike" kern="1200" cap="none" spc="0" normalizeH="0" baseline="0" noProof="0" dirty="0">
              <a:ln>
                <a:noFill/>
              </a:ln>
              <a:solidFill>
                <a:schemeClr val="bg1"/>
              </a:solidFill>
              <a:effectLst/>
              <a:uLnTx/>
              <a:uFillTx/>
              <a:latin typeface="Calibri"/>
              <a:cs typeface="Calibri"/>
            </a:endParaRPr>
          </a:p>
        </p:txBody>
      </p:sp>
    </p:spTree>
    <p:extLst>
      <p:ext uri="{BB962C8B-B14F-4D97-AF65-F5344CB8AC3E}">
        <p14:creationId xmlns:p14="http://schemas.microsoft.com/office/powerpoint/2010/main" val="9577123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87195A02-2074-417C-8DC6-0BC0DF3FFC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6429" y="1552956"/>
            <a:ext cx="3355848" cy="3752088"/>
          </a:xfrm>
          <a:prstGeom prst="rect">
            <a:avLst/>
          </a:prstGeom>
        </p:spPr>
      </p:pic>
      <p:pic>
        <p:nvPicPr>
          <p:cNvPr id="24" name="Picture 23">
            <a:extLst>
              <a:ext uri="{FF2B5EF4-FFF2-40B4-BE49-F238E27FC236}">
                <a16:creationId xmlns:a16="http://schemas.microsoft.com/office/drawing/2014/main" id="{A8F815D5-A3A1-4092-9AF0-12C1827E2E9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30268" y="826008"/>
            <a:ext cx="3331464" cy="5205984"/>
          </a:xfrm>
          <a:prstGeom prst="rect">
            <a:avLst/>
          </a:prstGeom>
        </p:spPr>
      </p:pic>
      <p:pic>
        <p:nvPicPr>
          <p:cNvPr id="26" name="Picture 25">
            <a:extLst>
              <a:ext uri="{FF2B5EF4-FFF2-40B4-BE49-F238E27FC236}">
                <a16:creationId xmlns:a16="http://schemas.microsoft.com/office/drawing/2014/main" id="{FCA55462-AB1F-429C-BE41-231D11BD4CC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09723" y="1260348"/>
            <a:ext cx="3389376" cy="4337304"/>
          </a:xfrm>
          <a:prstGeom prst="rect">
            <a:avLst/>
          </a:prstGeom>
        </p:spPr>
      </p:pic>
      <p:sp>
        <p:nvSpPr>
          <p:cNvPr id="28" name="object 5">
            <a:extLst>
              <a:ext uri="{FF2B5EF4-FFF2-40B4-BE49-F238E27FC236}">
                <a16:creationId xmlns:a16="http://schemas.microsoft.com/office/drawing/2014/main" id="{FACA1A9C-EB5D-4411-9A2F-7086871387BF}"/>
              </a:ext>
            </a:extLst>
          </p:cNvPr>
          <p:cNvSpPr txBox="1"/>
          <p:nvPr/>
        </p:nvSpPr>
        <p:spPr>
          <a:xfrm>
            <a:off x="8506838" y="6249057"/>
            <a:ext cx="2806279" cy="156068"/>
          </a:xfrm>
          <a:prstGeom prst="rect">
            <a:avLst/>
          </a:prstGeom>
        </p:spPr>
        <p:txBody>
          <a:bodyPr vert="horz" wrap="square" lIns="0" tIns="0" rIns="0" bIns="0" rtlCol="0">
            <a:spAutoFit/>
          </a:bodyPr>
          <a:lstStyle/>
          <a:p>
            <a:pPr marL="12700" marR="0" lvl="0" indent="0" algn="r" defTabSz="914400" rtl="0" eaLnBrk="1" fontAlgn="auto" latinLnBrk="0" hangingPunct="1">
              <a:lnSpc>
                <a:spcPts val="1240"/>
              </a:lnSpc>
              <a:spcBef>
                <a:spcPts val="0"/>
              </a:spcBef>
              <a:spcAft>
                <a:spcPts val="0"/>
              </a:spcAft>
              <a:buClrTx/>
              <a:buSzTx/>
              <a:buFontTx/>
              <a:buNone/>
              <a:tabLst/>
              <a:defRPr/>
            </a:pPr>
            <a:r>
              <a:rPr lang="en-US" sz="1200" i="1" spc="-5" dirty="0">
                <a:solidFill>
                  <a:schemeClr val="bg1"/>
                </a:solidFill>
                <a:latin typeface="Calibri"/>
                <a:cs typeface="Calibri"/>
              </a:rPr>
              <a:t>A Pattern Language</a:t>
            </a:r>
            <a:r>
              <a:rPr lang="en-US" sz="1200" spc="-5" dirty="0">
                <a:solidFill>
                  <a:schemeClr val="bg1"/>
                </a:solidFill>
                <a:latin typeface="Calibri"/>
                <a:cs typeface="Calibri"/>
              </a:rPr>
              <a:t> (1977)</a:t>
            </a:r>
            <a:endParaRPr kumimoji="0" sz="1200" b="0" i="0" u="none" strike="noStrike" kern="1200" cap="none" spc="0" normalizeH="0" baseline="0" noProof="0" dirty="0">
              <a:ln>
                <a:noFill/>
              </a:ln>
              <a:solidFill>
                <a:schemeClr val="bg1"/>
              </a:solidFill>
              <a:effectLst/>
              <a:uLnTx/>
              <a:uFillTx/>
              <a:latin typeface="Calibri"/>
              <a:cs typeface="Calibri"/>
            </a:endParaRPr>
          </a:p>
        </p:txBody>
      </p:sp>
    </p:spTree>
    <p:extLst>
      <p:ext uri="{BB962C8B-B14F-4D97-AF65-F5344CB8AC3E}">
        <p14:creationId xmlns:p14="http://schemas.microsoft.com/office/powerpoint/2010/main" val="3207305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0A3D23-FC3B-482E-A224-753A6A9122B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510670" y="1608899"/>
            <a:ext cx="3505202" cy="3640202"/>
          </a:xfrm>
          <a:prstGeom prst="rect">
            <a:avLst/>
          </a:prstGeom>
        </p:spPr>
      </p:pic>
      <p:sp>
        <p:nvSpPr>
          <p:cNvPr id="7" name="TextBox 6">
            <a:extLst>
              <a:ext uri="{FF2B5EF4-FFF2-40B4-BE49-F238E27FC236}">
                <a16:creationId xmlns:a16="http://schemas.microsoft.com/office/drawing/2014/main" id="{025A0224-2642-4948-976A-57046E4B16D8}"/>
              </a:ext>
            </a:extLst>
          </p:cNvPr>
          <p:cNvSpPr txBox="1"/>
          <p:nvPr/>
        </p:nvSpPr>
        <p:spPr>
          <a:xfrm>
            <a:off x="5781675" y="2998113"/>
            <a:ext cx="5578510" cy="861774"/>
          </a:xfrm>
          <a:prstGeom prst="rect">
            <a:avLst/>
          </a:prstGeom>
          <a:noFill/>
        </p:spPr>
        <p:txBody>
          <a:bodyPr wrap="square" rtlCol="0">
            <a:spAutoFit/>
          </a:bodyPr>
          <a:lstStyle/>
          <a:p>
            <a:pPr algn="ctr"/>
            <a:r>
              <a:rPr lang="en-US" sz="3000" dirty="0">
                <a:solidFill>
                  <a:schemeClr val="bg1"/>
                </a:solidFill>
                <a:ea typeface="Roboto" panose="02000000000000000000" pitchFamily="2" charset="0"/>
                <a:cs typeface="Roboto" panose="02000000000000000000" pitchFamily="2" charset="0"/>
              </a:rPr>
              <a:t>Jane Jacobs</a:t>
            </a:r>
            <a:endParaRPr lang="en-US" sz="3000" dirty="0">
              <a:solidFill>
                <a:schemeClr val="bg1"/>
              </a:solidFill>
            </a:endParaRPr>
          </a:p>
          <a:p>
            <a:pPr algn="ctr"/>
            <a:r>
              <a:rPr lang="en-US" sz="2000" dirty="0">
                <a:solidFill>
                  <a:schemeClr val="bg1"/>
                </a:solidFill>
                <a:ea typeface="Roboto" panose="02000000000000000000" pitchFamily="2" charset="0"/>
                <a:cs typeface="Roboto" panose="02000000000000000000" pitchFamily="2" charset="0"/>
              </a:rPr>
              <a:t>American / Canadian; 1916 - 2006</a:t>
            </a:r>
          </a:p>
        </p:txBody>
      </p:sp>
    </p:spTree>
    <p:extLst>
      <p:ext uri="{BB962C8B-B14F-4D97-AF65-F5344CB8AC3E}">
        <p14:creationId xmlns:p14="http://schemas.microsoft.com/office/powerpoint/2010/main" val="1073219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E9846E5-D4F5-4910-B037-23EDF2C35FB4}"/>
              </a:ext>
            </a:extLst>
          </p:cNvPr>
          <p:cNvSpPr txBox="1"/>
          <p:nvPr/>
        </p:nvSpPr>
        <p:spPr>
          <a:xfrm>
            <a:off x="6287689" y="1756649"/>
            <a:ext cx="5578510" cy="461665"/>
          </a:xfrm>
          <a:prstGeom prst="rect">
            <a:avLst/>
          </a:prstGeom>
          <a:noFill/>
        </p:spPr>
        <p:txBody>
          <a:bodyPr wrap="square" rtlCol="0">
            <a:spAutoFit/>
          </a:bodyPr>
          <a:lstStyle/>
          <a:p>
            <a:pPr algn="ctr"/>
            <a:r>
              <a:rPr lang="en-US" sz="2400" dirty="0">
                <a:solidFill>
                  <a:schemeClr val="bg1"/>
                </a:solidFill>
                <a:ea typeface="Roboto" panose="02000000000000000000" pitchFamily="2" charset="0"/>
                <a:cs typeface="Roboto" panose="02000000000000000000" pitchFamily="2" charset="0"/>
              </a:rPr>
              <a:t>4 Conditions For the City</a:t>
            </a:r>
          </a:p>
        </p:txBody>
      </p:sp>
    </p:spTree>
    <p:extLst>
      <p:ext uri="{BB962C8B-B14F-4D97-AF65-F5344CB8AC3E}">
        <p14:creationId xmlns:p14="http://schemas.microsoft.com/office/powerpoint/2010/main" val="38555745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11949</TotalTime>
  <Words>4497</Words>
  <Application>Microsoft Office PowerPoint</Application>
  <PresentationFormat>Widescreen</PresentationFormat>
  <Paragraphs>516</Paragraphs>
  <Slides>78</Slides>
  <Notes>69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78</vt:i4>
      </vt:variant>
    </vt:vector>
  </HeadingPairs>
  <TitlesOfParts>
    <vt:vector size="86" baseType="lpstr">
      <vt:lpstr>Arial</vt:lpstr>
      <vt:lpstr>Calibri</vt:lpstr>
      <vt:lpstr>Calibri Light</vt:lpstr>
      <vt:lpstr>Courier New</vt:lpstr>
      <vt:lpstr>Symbol</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City Part 1 of 3 (Kevin Lynch)</vt:lpstr>
      <vt:lpstr>Kevin Lynch American; 1918 - 1984</vt:lpstr>
      <vt:lpstr>PowerPoint Presentation</vt:lpstr>
      <vt:lpstr>“Our purpose is simply to consider the need for  identity and structure in our perceptual world,  and to illustrate the special relevance of this  quality to the particular case of the complex,  shifting urban environment.”</vt:lpstr>
      <vt:lpstr>IMAGEABILITY</vt:lpstr>
      <vt:lpstr>IMAGEABILITY</vt:lpstr>
      <vt:lpstr>PowerPoint Presentation</vt:lpstr>
      <vt:lpstr>PowerPoint Presentation</vt:lpstr>
      <vt:lpstr>PowerPoint Presentation</vt:lpstr>
      <vt:lpstr>PowerPoint Presentation</vt:lpstr>
      <vt:lpstr>“It is a difficult system to draw, or to  image as a whole, and must usually  be handled by concentrating on the  sequence of joints.”</vt:lpstr>
      <vt:lpstr>PowerPoint Presentation</vt:lpstr>
      <vt:lpstr>PowerPoint Presentation</vt:lpstr>
      <vt:lpstr>PowerPoint Presentation</vt:lpstr>
      <vt:lpstr>PowerPoint Presentation</vt:lpstr>
      <vt:lpstr>PowerPoint Presentation</vt:lpstr>
      <vt:lpstr>PowerPoint Presentation</vt:lpstr>
      <vt:lpstr>“Los Angeles seemed to be  hard to envision or  conceptualize as a whole.”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City Part 1 of 3 (Christopher Alexander)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Eugene Han</dc:creator>
  <cp:lastModifiedBy>Eugene Han</cp:lastModifiedBy>
  <cp:revision>338</cp:revision>
  <dcterms:created xsi:type="dcterms:W3CDTF">2019-06-04T12:26:12Z</dcterms:created>
  <dcterms:modified xsi:type="dcterms:W3CDTF">2020-09-20T13:37:58Z</dcterms:modified>
</cp:coreProperties>
</file>